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71" r:id="rId15"/>
    <p:sldId id="270" r:id="rId16"/>
    <p:sldId id="272" r:id="rId17"/>
    <p:sldId id="273" r:id="rId18"/>
    <p:sldId id="287" r:id="rId19"/>
    <p:sldId id="274" r:id="rId20"/>
    <p:sldId id="275" r:id="rId21"/>
    <p:sldId id="276" r:id="rId22"/>
    <p:sldId id="277" r:id="rId23"/>
    <p:sldId id="279" r:id="rId24"/>
    <p:sldId id="278" r:id="rId25"/>
    <p:sldId id="281" r:id="rId26"/>
    <p:sldId id="280" r:id="rId27"/>
    <p:sldId id="282" r:id="rId28"/>
    <p:sldId id="283" r:id="rId29"/>
    <p:sldId id="286" r:id="rId30"/>
    <p:sldId id="288" r:id="rId31"/>
    <p:sldId id="285" r:id="rId32"/>
    <p:sldId id="289" r:id="rId33"/>
    <p:sldId id="284" r:id="rId34"/>
    <p:sldId id="290" r:id="rId35"/>
    <p:sldId id="295" r:id="rId36"/>
    <p:sldId id="296" r:id="rId37"/>
    <p:sldId id="294" r:id="rId38"/>
    <p:sldId id="293" r:id="rId39"/>
    <p:sldId id="292" r:id="rId40"/>
    <p:sldId id="297" r:id="rId41"/>
    <p:sldId id="298" r:id="rId42"/>
    <p:sldId id="291" r:id="rId43"/>
    <p:sldId id="299" r:id="rId44"/>
    <p:sldId id="300" r:id="rId45"/>
    <p:sldId id="267" r:id="rId4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85331-AE3A-4D26-A195-131FB061EB72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55078-3099-4225-8B58-F3AC4219A1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978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55078-3099-4225-8B58-F3AC4219A18D}" type="slidenum">
              <a:rPr lang="es-AR" smtClean="0"/>
              <a:t>43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768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AB2E-5058-E59D-C097-331E2805F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05FA49-B191-81EF-C3C8-EB8FB514A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85476C7-968C-D20C-E189-70F4E3DB4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7BAF71-A383-ECF3-0808-15EBC0DA2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55078-3099-4225-8B58-F3AC4219A18D}" type="slidenum">
              <a:rPr lang="es-AR" smtClean="0"/>
              <a:t>44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232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28C26-4416-74DD-5B22-8A97D1B01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EABD66-197F-B184-D358-3240B74D3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FA71C7-2522-1DCC-A709-16667B0A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E8BA2C-ADCF-A265-9349-71D82BABB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374A91-D989-C574-07D7-679370B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644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C0E27-5CAA-2540-3619-678C6A6D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9B28D1-4489-49A7-62AD-61A1BB3BB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14CA5F-5939-213E-9514-9470D2E5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8F6FC6-295F-E3DB-6B43-CD03117A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7BED7F-9E16-42AD-F3D9-B8F80315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5207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7B6865-047E-473D-7251-A633A8FB6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DD0AA9-9417-2D7F-96D2-4DD830433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F9CBB8-303F-4FB9-533B-9DB3F115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FE85D8-BC4D-6383-DA6B-C7FD3EFE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A2066-87EB-1F96-60A4-88D4D089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912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06244-1E41-F11B-8189-976D6CEB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0A2EDE-C0C2-CD6C-0366-FF266926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F886F3-C689-1DA9-D2F6-DE31BBD7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276636-7B90-4072-23D7-C976B1FF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989BE-3BF7-0C34-C63D-85B1247B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593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6012A-3FFE-8982-305C-6B7D6AAD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D946FF-E064-4122-1B6B-947023FE0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A6F389-297B-C0C2-88CD-869EB828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D533D-962E-9999-3A5F-A8B97ED6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954EDC-0E47-0F73-75EC-69D193AF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619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1334E-707B-AB8A-3C87-9B46A6CA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0C8D23-981A-D2C8-FE95-352FF7111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5BA010-DA48-D7D0-186C-8E7B39E0D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4B2585-5921-7368-1A8F-EE5210DA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79AC5D-0AEC-4100-900C-00FB571B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B37D23-B382-BB92-CB17-86680E04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246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25190-DBD8-902D-3114-6EA0EC29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152CB3-DF07-CD84-2943-31897E237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C5D283-A2F1-E790-8DBA-A28414DBD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169224-87D2-A089-C326-B52C91344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E5823D-8D00-2321-489C-4CA395D28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DFDE09-C87F-97D7-32C9-EC20B46A7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C508F7-B180-02AF-1A7D-0D23456E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9F8E97-5693-D167-3E61-51D14D67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090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75437-B0A1-4BDB-4C02-A23EEEBE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B56AD9-84D5-43CD-F322-DD807234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272DA3-6443-775D-F619-2C59F98A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C1EFC0-0362-E9B1-63C5-4C243840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089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407F795-266F-29BF-9AA9-5C803C3E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22961C5-40EC-161C-5EFD-F1417BCA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3B20F1-E51A-B9A3-1435-500B06C9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292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27318-B15B-F69C-0265-2319E258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474FE-99C4-7E80-7C02-D63A4655C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AC0AB7-5F7C-7438-2897-A25317C26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CFB3E3-A7D6-5140-925D-000DF8FD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E5698C-8AAC-274E-B005-C03C75F3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12BF45-7E3D-3490-425E-A42FD76E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619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34CDB-C7EF-53C5-DFEF-DB54C8ED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534A4E-0592-4708-2B83-BB500490F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CA0791-E188-A250-652E-3DF6263FF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097C-0A11-94DE-2E3A-F92CFA60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3913FE-1018-D7A4-32CB-CC7461B6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4D0ECE-A7D1-BF70-5435-05F5A97D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588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E235E2-EA79-F291-92A0-1C94A98E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566300-F73C-E6BE-5FCC-8A3B1E25E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6ABEE7-62A9-65EF-AD1F-2A9E61484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3F87BA-F09F-4525-9CC3-D5AC21B96BBD}" type="datetimeFigureOut">
              <a:rPr lang="es-AR" smtClean="0"/>
              <a:t>21/10/2025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4E979F-B9BC-AC85-C03E-61374FA24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BF4C8-4A74-C37F-14E5-AEEC10EDB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9D4D9-4D84-4307-9779-99C904D622B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460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05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FD32-A85E-3C03-8048-725E3861B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0C3369-CE5E-5566-3FCE-4F7A4E237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5" t="7516" r="9484" b="5684"/>
          <a:stretch/>
        </p:blipFill>
        <p:spPr>
          <a:xfrm>
            <a:off x="162512" y="2196951"/>
            <a:ext cx="1850691" cy="3741614"/>
          </a:xfrm>
          <a:prstGeom prst="rect">
            <a:avLst/>
          </a:prstGeom>
        </p:spPr>
      </p:pic>
      <p:sp>
        <p:nvSpPr>
          <p:cNvPr id="4" name="Google Shape;358;p39">
            <a:extLst>
              <a:ext uri="{FF2B5EF4-FFF2-40B4-BE49-F238E27FC236}">
                <a16:creationId xmlns:a16="http://schemas.microsoft.com/office/drawing/2014/main" id="{19907960-D669-9B21-9C2D-A161EC53CC38}"/>
              </a:ext>
            </a:extLst>
          </p:cNvPr>
          <p:cNvSpPr/>
          <p:nvPr/>
        </p:nvSpPr>
        <p:spPr>
          <a:xfrm>
            <a:off x="2332727" y="1999503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60;p39">
            <a:extLst>
              <a:ext uri="{FF2B5EF4-FFF2-40B4-BE49-F238E27FC236}">
                <a16:creationId xmlns:a16="http://schemas.microsoft.com/office/drawing/2014/main" id="{BF470E98-32ED-0CE8-7EAE-A84885701A30}"/>
              </a:ext>
            </a:extLst>
          </p:cNvPr>
          <p:cNvSpPr/>
          <p:nvPr/>
        </p:nvSpPr>
        <p:spPr>
          <a:xfrm>
            <a:off x="4006909" y="1988658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;p39">
            <a:extLst>
              <a:ext uri="{FF2B5EF4-FFF2-40B4-BE49-F238E27FC236}">
                <a16:creationId xmlns:a16="http://schemas.microsoft.com/office/drawing/2014/main" id="{4C72B1E5-6B02-087D-D43A-53E793CC1B26}"/>
              </a:ext>
            </a:extLst>
          </p:cNvPr>
          <p:cNvSpPr/>
          <p:nvPr/>
        </p:nvSpPr>
        <p:spPr>
          <a:xfrm>
            <a:off x="4006918" y="2756912"/>
            <a:ext cx="1585136" cy="119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4;p39">
            <a:extLst>
              <a:ext uri="{FF2B5EF4-FFF2-40B4-BE49-F238E27FC236}">
                <a16:creationId xmlns:a16="http://schemas.microsoft.com/office/drawing/2014/main" id="{0E8226F6-5F06-36DF-5B04-833F120DD2F9}"/>
              </a:ext>
            </a:extLst>
          </p:cNvPr>
          <p:cNvSpPr/>
          <p:nvPr/>
        </p:nvSpPr>
        <p:spPr>
          <a:xfrm>
            <a:off x="2332727" y="2732549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ubtítulo 1">
            <a:extLst>
              <a:ext uri="{FF2B5EF4-FFF2-40B4-BE49-F238E27FC236}">
                <a16:creationId xmlns:a16="http://schemas.microsoft.com/office/drawing/2014/main" id="{0A4AE72C-EC3A-A4F7-5B7E-0C034A7D843C}"/>
              </a:ext>
            </a:extLst>
          </p:cNvPr>
          <p:cNvSpPr txBox="1">
            <a:spLocks/>
          </p:cNvSpPr>
          <p:nvPr/>
        </p:nvSpPr>
        <p:spPr>
          <a:xfrm>
            <a:off x="2340905" y="2823117"/>
            <a:ext cx="1587978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ENVIAR Y RECIBIR PLATA</a:t>
            </a:r>
          </a:p>
        </p:txBody>
      </p:sp>
      <p:sp>
        <p:nvSpPr>
          <p:cNvPr id="9" name="Subtítulo 1">
            <a:extLst>
              <a:ext uri="{FF2B5EF4-FFF2-40B4-BE49-F238E27FC236}">
                <a16:creationId xmlns:a16="http://schemas.microsoft.com/office/drawing/2014/main" id="{538CCFAA-8FE7-7018-5D24-25D14841E75D}"/>
              </a:ext>
            </a:extLst>
          </p:cNvPr>
          <p:cNvSpPr txBox="1">
            <a:spLocks/>
          </p:cNvSpPr>
          <p:nvPr/>
        </p:nvSpPr>
        <p:spPr>
          <a:xfrm>
            <a:off x="4016093" y="2841985"/>
            <a:ext cx="1575952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PAGAR Y COBRAR CON QR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F35BD95-DFE3-197F-88C8-0464F442D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8" b="13409"/>
          <a:stretch/>
        </p:blipFill>
        <p:spPr>
          <a:xfrm>
            <a:off x="2668095" y="2061490"/>
            <a:ext cx="914400" cy="602615"/>
          </a:xfrm>
          <a:prstGeom prst="rect">
            <a:avLst/>
          </a:prstGeom>
        </p:spPr>
      </p:pic>
      <p:sp>
        <p:nvSpPr>
          <p:cNvPr id="11" name="Google Shape;358;p39">
            <a:extLst>
              <a:ext uri="{FF2B5EF4-FFF2-40B4-BE49-F238E27FC236}">
                <a16:creationId xmlns:a16="http://schemas.microsoft.com/office/drawing/2014/main" id="{36B89B10-D316-6EDC-9F51-F6F63FF855F2}"/>
              </a:ext>
            </a:extLst>
          </p:cNvPr>
          <p:cNvSpPr/>
          <p:nvPr/>
        </p:nvSpPr>
        <p:spPr>
          <a:xfrm>
            <a:off x="5681062" y="1999503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0;p39">
            <a:extLst>
              <a:ext uri="{FF2B5EF4-FFF2-40B4-BE49-F238E27FC236}">
                <a16:creationId xmlns:a16="http://schemas.microsoft.com/office/drawing/2014/main" id="{62EC1268-5B10-8DD4-08C2-0797AF8547B9}"/>
              </a:ext>
            </a:extLst>
          </p:cNvPr>
          <p:cNvSpPr/>
          <p:nvPr/>
        </p:nvSpPr>
        <p:spPr>
          <a:xfrm>
            <a:off x="7382985" y="1988658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2;p39">
            <a:extLst>
              <a:ext uri="{FF2B5EF4-FFF2-40B4-BE49-F238E27FC236}">
                <a16:creationId xmlns:a16="http://schemas.microsoft.com/office/drawing/2014/main" id="{6FFA8D1C-ED4D-DA9C-968C-14AE114DED50}"/>
              </a:ext>
            </a:extLst>
          </p:cNvPr>
          <p:cNvSpPr/>
          <p:nvPr/>
        </p:nvSpPr>
        <p:spPr>
          <a:xfrm>
            <a:off x="7382994" y="2756912"/>
            <a:ext cx="1585136" cy="119757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4;p39">
            <a:extLst>
              <a:ext uri="{FF2B5EF4-FFF2-40B4-BE49-F238E27FC236}">
                <a16:creationId xmlns:a16="http://schemas.microsoft.com/office/drawing/2014/main" id="{C1A62A51-482F-8521-C405-789CF15E9D41}"/>
              </a:ext>
            </a:extLst>
          </p:cNvPr>
          <p:cNvSpPr/>
          <p:nvPr/>
        </p:nvSpPr>
        <p:spPr>
          <a:xfrm>
            <a:off x="5681062" y="2732549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ubtítulo 1">
            <a:extLst>
              <a:ext uri="{FF2B5EF4-FFF2-40B4-BE49-F238E27FC236}">
                <a16:creationId xmlns:a16="http://schemas.microsoft.com/office/drawing/2014/main" id="{C08363D8-03A8-4037-6287-024BCEC2B192}"/>
              </a:ext>
            </a:extLst>
          </p:cNvPr>
          <p:cNvSpPr txBox="1">
            <a:spLocks/>
          </p:cNvSpPr>
          <p:nvPr/>
        </p:nvSpPr>
        <p:spPr>
          <a:xfrm>
            <a:off x="5689240" y="2823117"/>
            <a:ext cx="1587978" cy="11313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RECARGAR TARJETA DE TRANSPORTE Y CELULAR</a:t>
            </a:r>
          </a:p>
        </p:txBody>
      </p:sp>
      <p:sp>
        <p:nvSpPr>
          <p:cNvPr id="16" name="Subtítulo 1">
            <a:extLst>
              <a:ext uri="{FF2B5EF4-FFF2-40B4-BE49-F238E27FC236}">
                <a16:creationId xmlns:a16="http://schemas.microsoft.com/office/drawing/2014/main" id="{2B8D017D-E5E3-E522-4E7A-BB675EA78616}"/>
              </a:ext>
            </a:extLst>
          </p:cNvPr>
          <p:cNvSpPr txBox="1">
            <a:spLocks/>
          </p:cNvSpPr>
          <p:nvPr/>
        </p:nvSpPr>
        <p:spPr>
          <a:xfrm>
            <a:off x="7392169" y="2841985"/>
            <a:ext cx="1575952" cy="11101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EXTRAER EFECTIVO SIN LA TARJETA, A TRAVÉS DE UNA ORDEN DE EXTRACCIÓN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9E30F2D-F625-D453-D5AC-95EBC852E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40" b="18457"/>
          <a:stretch/>
        </p:blipFill>
        <p:spPr>
          <a:xfrm>
            <a:off x="4350706" y="2061490"/>
            <a:ext cx="914400" cy="6026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B9A2A28-9621-C734-1495-CA58744B76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16" b="16387"/>
          <a:stretch/>
        </p:blipFill>
        <p:spPr>
          <a:xfrm>
            <a:off x="6016430" y="2061490"/>
            <a:ext cx="914400" cy="63182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AB8776E-6902-ACFA-7644-924C9E076C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25" b="13551"/>
          <a:stretch/>
        </p:blipFill>
        <p:spPr>
          <a:xfrm>
            <a:off x="7718353" y="2027653"/>
            <a:ext cx="914400" cy="714375"/>
          </a:xfrm>
          <a:prstGeom prst="rect">
            <a:avLst/>
          </a:prstGeom>
        </p:spPr>
      </p:pic>
      <p:sp>
        <p:nvSpPr>
          <p:cNvPr id="20" name="Google Shape;358;p39">
            <a:extLst>
              <a:ext uri="{FF2B5EF4-FFF2-40B4-BE49-F238E27FC236}">
                <a16:creationId xmlns:a16="http://schemas.microsoft.com/office/drawing/2014/main" id="{E9004366-8894-4A06-EDE3-31A07BDC9DDD}"/>
              </a:ext>
            </a:extLst>
          </p:cNvPr>
          <p:cNvSpPr/>
          <p:nvPr/>
        </p:nvSpPr>
        <p:spPr>
          <a:xfrm>
            <a:off x="2347200" y="4073846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0;p39">
            <a:extLst>
              <a:ext uri="{FF2B5EF4-FFF2-40B4-BE49-F238E27FC236}">
                <a16:creationId xmlns:a16="http://schemas.microsoft.com/office/drawing/2014/main" id="{12BD4905-1BF9-2188-4E5D-0EE4C072DF70}"/>
              </a:ext>
            </a:extLst>
          </p:cNvPr>
          <p:cNvSpPr/>
          <p:nvPr/>
        </p:nvSpPr>
        <p:spPr>
          <a:xfrm>
            <a:off x="4021382" y="4063001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62;p39">
            <a:extLst>
              <a:ext uri="{FF2B5EF4-FFF2-40B4-BE49-F238E27FC236}">
                <a16:creationId xmlns:a16="http://schemas.microsoft.com/office/drawing/2014/main" id="{0B239959-0753-292F-50DC-89295C18FC7E}"/>
              </a:ext>
            </a:extLst>
          </p:cNvPr>
          <p:cNvSpPr/>
          <p:nvPr/>
        </p:nvSpPr>
        <p:spPr>
          <a:xfrm>
            <a:off x="4021391" y="4831255"/>
            <a:ext cx="1585136" cy="119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64;p39">
            <a:extLst>
              <a:ext uri="{FF2B5EF4-FFF2-40B4-BE49-F238E27FC236}">
                <a16:creationId xmlns:a16="http://schemas.microsoft.com/office/drawing/2014/main" id="{B5A945FE-CD08-8FA3-CABA-63DB0A67A6CD}"/>
              </a:ext>
            </a:extLst>
          </p:cNvPr>
          <p:cNvSpPr/>
          <p:nvPr/>
        </p:nvSpPr>
        <p:spPr>
          <a:xfrm>
            <a:off x="2347200" y="4806892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ubtítulo 1">
            <a:extLst>
              <a:ext uri="{FF2B5EF4-FFF2-40B4-BE49-F238E27FC236}">
                <a16:creationId xmlns:a16="http://schemas.microsoft.com/office/drawing/2014/main" id="{FF76C785-EEC4-ABB0-C9A8-21EA0378BB74}"/>
              </a:ext>
            </a:extLst>
          </p:cNvPr>
          <p:cNvSpPr txBox="1">
            <a:spLocks/>
          </p:cNvSpPr>
          <p:nvPr/>
        </p:nvSpPr>
        <p:spPr>
          <a:xfrm>
            <a:off x="2355378" y="4897460"/>
            <a:ext cx="1587978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VISUALIZAR MOVIMIENTOS EN LÍNEA</a:t>
            </a:r>
          </a:p>
        </p:txBody>
      </p:sp>
      <p:sp>
        <p:nvSpPr>
          <p:cNvPr id="25" name="Subtítulo 1">
            <a:extLst>
              <a:ext uri="{FF2B5EF4-FFF2-40B4-BE49-F238E27FC236}">
                <a16:creationId xmlns:a16="http://schemas.microsoft.com/office/drawing/2014/main" id="{3C327CEF-F080-E61E-1864-BBD643620153}"/>
              </a:ext>
            </a:extLst>
          </p:cNvPr>
          <p:cNvSpPr txBox="1">
            <a:spLocks/>
          </p:cNvSpPr>
          <p:nvPr/>
        </p:nvSpPr>
        <p:spPr>
          <a:xfrm>
            <a:off x="4030566" y="4916328"/>
            <a:ext cx="1575952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REALIZAR TRANSFERENCIAS INMEDIATAS</a:t>
            </a:r>
          </a:p>
        </p:txBody>
      </p:sp>
      <p:sp>
        <p:nvSpPr>
          <p:cNvPr id="26" name="Google Shape;358;p39">
            <a:extLst>
              <a:ext uri="{FF2B5EF4-FFF2-40B4-BE49-F238E27FC236}">
                <a16:creationId xmlns:a16="http://schemas.microsoft.com/office/drawing/2014/main" id="{2CEF4AE4-C4E1-5074-1CC1-10EEE1CF6E4C}"/>
              </a:ext>
            </a:extLst>
          </p:cNvPr>
          <p:cNvSpPr/>
          <p:nvPr/>
        </p:nvSpPr>
        <p:spPr>
          <a:xfrm>
            <a:off x="5695535" y="4073846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60;p39">
            <a:extLst>
              <a:ext uri="{FF2B5EF4-FFF2-40B4-BE49-F238E27FC236}">
                <a16:creationId xmlns:a16="http://schemas.microsoft.com/office/drawing/2014/main" id="{3E1EE2C1-2129-4236-9FC3-66AD3B8B9F23}"/>
              </a:ext>
            </a:extLst>
          </p:cNvPr>
          <p:cNvSpPr/>
          <p:nvPr/>
        </p:nvSpPr>
        <p:spPr>
          <a:xfrm>
            <a:off x="7397458" y="4063001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62;p39">
            <a:extLst>
              <a:ext uri="{FF2B5EF4-FFF2-40B4-BE49-F238E27FC236}">
                <a16:creationId xmlns:a16="http://schemas.microsoft.com/office/drawing/2014/main" id="{D6F49861-3E2F-1122-9ED1-0AFE903D308F}"/>
              </a:ext>
            </a:extLst>
          </p:cNvPr>
          <p:cNvSpPr/>
          <p:nvPr/>
        </p:nvSpPr>
        <p:spPr>
          <a:xfrm>
            <a:off x="7397467" y="4831255"/>
            <a:ext cx="1585136" cy="119757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64;p39">
            <a:extLst>
              <a:ext uri="{FF2B5EF4-FFF2-40B4-BE49-F238E27FC236}">
                <a16:creationId xmlns:a16="http://schemas.microsoft.com/office/drawing/2014/main" id="{55EF14DD-3411-0C9F-5AEA-6C8EE6C20027}"/>
              </a:ext>
            </a:extLst>
          </p:cNvPr>
          <p:cNvSpPr/>
          <p:nvPr/>
        </p:nvSpPr>
        <p:spPr>
          <a:xfrm>
            <a:off x="5695535" y="4806892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ubtítulo 1">
            <a:extLst>
              <a:ext uri="{FF2B5EF4-FFF2-40B4-BE49-F238E27FC236}">
                <a16:creationId xmlns:a16="http://schemas.microsoft.com/office/drawing/2014/main" id="{FDF8A4E4-2CBF-7B5F-4303-B6F392DDB4F7}"/>
              </a:ext>
            </a:extLst>
          </p:cNvPr>
          <p:cNvSpPr txBox="1">
            <a:spLocks/>
          </p:cNvSpPr>
          <p:nvPr/>
        </p:nvSpPr>
        <p:spPr>
          <a:xfrm>
            <a:off x="5703713" y="4897460"/>
            <a:ext cx="1587978" cy="11313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PAGAR SERVICIOS</a:t>
            </a:r>
          </a:p>
        </p:txBody>
      </p:sp>
      <p:sp>
        <p:nvSpPr>
          <p:cNvPr id="31" name="Subtítulo 1">
            <a:extLst>
              <a:ext uri="{FF2B5EF4-FFF2-40B4-BE49-F238E27FC236}">
                <a16:creationId xmlns:a16="http://schemas.microsoft.com/office/drawing/2014/main" id="{E2A4533B-8B84-4861-3D0E-E28FB67F7D96}"/>
              </a:ext>
            </a:extLst>
          </p:cNvPr>
          <p:cNvSpPr txBox="1">
            <a:spLocks/>
          </p:cNvSpPr>
          <p:nvPr/>
        </p:nvSpPr>
        <p:spPr>
          <a:xfrm>
            <a:off x="7406642" y="4916328"/>
            <a:ext cx="1575952" cy="11101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ACCEDER A DESCUENTOS Y PROMOCIONES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99158D92-C49E-AD3A-2704-C609D19EA6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05" t="16064" r="24798" b="14838"/>
          <a:stretch/>
        </p:blipFill>
        <p:spPr>
          <a:xfrm>
            <a:off x="2915752" y="4129192"/>
            <a:ext cx="467229" cy="63182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AB4377C-BE54-F48A-8551-26F392ACB54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38557" y="4069038"/>
            <a:ext cx="759970" cy="75997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A0A2B41-AB61-5FB3-47A6-FC7A01185D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207" b="13602"/>
          <a:stretch/>
        </p:blipFill>
        <p:spPr>
          <a:xfrm>
            <a:off x="6087352" y="4129192"/>
            <a:ext cx="829272" cy="63182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B167B29-D6BD-F6AA-D308-4C6C39EF76E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287" b="10181"/>
          <a:stretch/>
        </p:blipFill>
        <p:spPr>
          <a:xfrm>
            <a:off x="7755051" y="4129192"/>
            <a:ext cx="855230" cy="663082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95CE820C-CD88-BB6F-45CA-1CE3B07A2AA0}"/>
              </a:ext>
            </a:extLst>
          </p:cNvPr>
          <p:cNvSpPr/>
          <p:nvPr/>
        </p:nvSpPr>
        <p:spPr>
          <a:xfrm>
            <a:off x="0" y="1254351"/>
            <a:ext cx="12192000" cy="545469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E47DFD1-52BA-DD51-9CCD-7FFB7EBD7614}"/>
              </a:ext>
            </a:extLst>
          </p:cNvPr>
          <p:cNvSpPr txBox="1"/>
          <p:nvPr/>
        </p:nvSpPr>
        <p:spPr>
          <a:xfrm>
            <a:off x="329995" y="1302060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CON </a:t>
            </a:r>
            <a:r>
              <a:rPr lang="es-AR" sz="2400" b="1" dirty="0">
                <a:solidFill>
                  <a:schemeClr val="bg1"/>
                </a:solidFill>
              </a:rPr>
              <a:t>BNA</a:t>
            </a:r>
            <a:r>
              <a:rPr lang="es-AR" sz="2400" b="1" dirty="0">
                <a:solidFill>
                  <a:schemeClr val="accent2"/>
                </a:solidFill>
              </a:rPr>
              <a:t>+</a:t>
            </a:r>
            <a:r>
              <a:rPr lang="es-AR" sz="2400" dirty="0">
                <a:solidFill>
                  <a:schemeClr val="bg1"/>
                </a:solidFill>
              </a:rPr>
              <a:t> PODÉS:</a:t>
            </a:r>
          </a:p>
        </p:txBody>
      </p:sp>
      <p:pic>
        <p:nvPicPr>
          <p:cNvPr id="38" name="Picture 4" descr="https://www.bna.com.ar/images/internas/imagenBNAmas.jpg">
            <a:extLst>
              <a:ext uri="{FF2B5EF4-FFF2-40B4-BE49-F238E27FC236}">
                <a16:creationId xmlns:a16="http://schemas.microsoft.com/office/drawing/2014/main" id="{8D7F5E6C-78A5-0F15-FF27-6CDE4C44F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r="75356" b="8666"/>
          <a:stretch/>
        </p:blipFill>
        <p:spPr bwMode="auto">
          <a:xfrm>
            <a:off x="9715857" y="2001886"/>
            <a:ext cx="1329368" cy="123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s://www.bna.com.ar/images/internas/imagenBNAmas.jpg">
            <a:extLst>
              <a:ext uri="{FF2B5EF4-FFF2-40B4-BE49-F238E27FC236}">
                <a16:creationId xmlns:a16="http://schemas.microsoft.com/office/drawing/2014/main" id="{0A27F0B0-3312-DFF5-6FC3-058318312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12463" r="29866" b="8666"/>
          <a:stretch/>
        </p:blipFill>
        <p:spPr bwMode="auto">
          <a:xfrm>
            <a:off x="9807638" y="3475562"/>
            <a:ext cx="2225941" cy="122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s://www.bna.com.ar/images/internas/imagenBNAmas.jpg">
            <a:extLst>
              <a:ext uri="{FF2B5EF4-FFF2-40B4-BE49-F238E27FC236}">
                <a16:creationId xmlns:a16="http://schemas.microsoft.com/office/drawing/2014/main" id="{92B406B7-D167-D30C-3010-98E4C3C6D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4" t="12463" b="8666"/>
          <a:stretch/>
        </p:blipFill>
        <p:spPr bwMode="auto">
          <a:xfrm>
            <a:off x="9707749" y="4701112"/>
            <a:ext cx="1624352" cy="12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A6DCC32A-84EF-B370-B078-864C57E0F56E}"/>
              </a:ext>
            </a:extLst>
          </p:cNvPr>
          <p:cNvCxnSpPr>
            <a:cxnSpLocks/>
          </p:cNvCxnSpPr>
          <p:nvPr/>
        </p:nvCxnSpPr>
        <p:spPr>
          <a:xfrm>
            <a:off x="9355769" y="2015128"/>
            <a:ext cx="0" cy="4020952"/>
          </a:xfrm>
          <a:prstGeom prst="line">
            <a:avLst/>
          </a:prstGeom>
          <a:ln w="38100">
            <a:solidFill>
              <a:srgbClr val="F19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511A9D2-9AD1-CA80-4C31-43AC5D5BBB44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BILLETERA VIRTUAL</a:t>
            </a:r>
          </a:p>
        </p:txBody>
      </p:sp>
    </p:spTree>
    <p:extLst>
      <p:ext uri="{BB962C8B-B14F-4D97-AF65-F5344CB8AC3E}">
        <p14:creationId xmlns:p14="http://schemas.microsoft.com/office/powerpoint/2010/main" val="416326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FBFF-45C4-7CFA-4582-C2DAEB6E3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51BF795-A36A-E5A3-5294-0E12BAD54A09}"/>
              </a:ext>
            </a:extLst>
          </p:cNvPr>
          <p:cNvSpPr/>
          <p:nvPr/>
        </p:nvSpPr>
        <p:spPr>
          <a:xfrm>
            <a:off x="0" y="1327769"/>
            <a:ext cx="12192000" cy="481784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587F92-EF33-019F-D9E3-358BBABD46A2}"/>
              </a:ext>
            </a:extLst>
          </p:cNvPr>
          <p:cNvSpPr txBox="1"/>
          <p:nvPr/>
        </p:nvSpPr>
        <p:spPr>
          <a:xfrm>
            <a:off x="329995" y="1342926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E829DDF-C951-11E5-A68F-9CADC9B20B7C}"/>
              </a:ext>
            </a:extLst>
          </p:cNvPr>
          <p:cNvSpPr/>
          <p:nvPr/>
        </p:nvSpPr>
        <p:spPr>
          <a:xfrm>
            <a:off x="1" y="1903355"/>
            <a:ext cx="12192000" cy="58477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32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Ventajas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0C7D9F2-AF02-1621-E45A-0C1B7B3C1967}"/>
              </a:ext>
            </a:extLst>
          </p:cNvPr>
          <p:cNvSpPr/>
          <p:nvPr/>
        </p:nvSpPr>
        <p:spPr>
          <a:xfrm>
            <a:off x="1058588" y="3096915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Aumento de ventas con diferentes medios de pago.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1DAAE9-2211-1F82-060F-18C47A2A0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97" y="2930755"/>
            <a:ext cx="670873" cy="67087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09AB52D-9CBC-A8C9-5907-80C2B1C76C3B}"/>
              </a:ext>
            </a:extLst>
          </p:cNvPr>
          <p:cNvSpPr/>
          <p:nvPr/>
        </p:nvSpPr>
        <p:spPr>
          <a:xfrm>
            <a:off x="1058588" y="3741524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Mayor seguridad al evitar el manejo de efectivo.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213EE42-5DCB-CEF4-2F98-42957DF3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3" y="3532520"/>
            <a:ext cx="740382" cy="74038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67BC17A-02E0-34CA-5F52-8C7FF2959E50}"/>
              </a:ext>
            </a:extLst>
          </p:cNvPr>
          <p:cNvSpPr/>
          <p:nvPr/>
        </p:nvSpPr>
        <p:spPr>
          <a:xfrm>
            <a:off x="1045456" y="4397694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Control y seguimiento de los movimientos de venta.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B40A48B-4AB7-6AE7-DABE-9FFEAFD17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64" y="4228346"/>
            <a:ext cx="670873" cy="67087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3E79DEF-A173-680B-04ED-0F7C5981E0FF}"/>
              </a:ext>
            </a:extLst>
          </p:cNvPr>
          <p:cNvSpPr/>
          <p:nvPr/>
        </p:nvSpPr>
        <p:spPr>
          <a:xfrm>
            <a:off x="6349763" y="3054886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Acceso a ventas online.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92A455-4585-21D8-587C-0712D55D5099}"/>
              </a:ext>
            </a:extLst>
          </p:cNvPr>
          <p:cNvSpPr/>
          <p:nvPr/>
        </p:nvSpPr>
        <p:spPr>
          <a:xfrm>
            <a:off x="6301717" y="3720784"/>
            <a:ext cx="3291493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Cobro fácil y rápido.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9D36BDA-6686-C403-71DB-AE42E175BA86}"/>
              </a:ext>
            </a:extLst>
          </p:cNvPr>
          <p:cNvSpPr/>
          <p:nvPr/>
        </p:nvSpPr>
        <p:spPr>
          <a:xfrm>
            <a:off x="6301717" y="4408212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Acceso a promociones exclusivas.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BAF7CFD-756E-DD93-A76F-C59A3D981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462" y="2934606"/>
            <a:ext cx="629301" cy="6293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74250D8-E4CA-4E29-FEE8-A2868D14E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385" y="3473802"/>
            <a:ext cx="847531" cy="84753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2F3CFD5-544A-DE55-B594-C36A0AEE0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390" y="4196789"/>
            <a:ext cx="694574" cy="69457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AD65FF3C-3E83-6C59-097C-4BE5CB567929}"/>
              </a:ext>
            </a:extLst>
          </p:cNvPr>
          <p:cNvSpPr/>
          <p:nvPr/>
        </p:nvSpPr>
        <p:spPr>
          <a:xfrm>
            <a:off x="1058588" y="5088588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Flexibilidad geográfica.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861C408-75E6-2049-3816-B8D97F664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05" y="4951766"/>
            <a:ext cx="551317" cy="551317"/>
          </a:xfrm>
          <a:prstGeom prst="rect">
            <a:avLst/>
          </a:prstGeom>
        </p:spPr>
      </p:pic>
      <p:pic>
        <p:nvPicPr>
          <p:cNvPr id="21" name="Picture 2" descr="Imagen telefono">
            <a:extLst>
              <a:ext uri="{FF2B5EF4-FFF2-40B4-BE49-F238E27FC236}">
                <a16:creationId xmlns:a16="http://schemas.microsoft.com/office/drawing/2014/main" id="{E2E6CCC1-4ACE-6DBD-EC72-F5B763972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479" y="3042753"/>
            <a:ext cx="2801501" cy="27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8ABE870-FF3F-E7FC-2FD2-D346F7DA15DC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LLEGÓ LA HORA DE VENDER – MEDIOS DE COBRO</a:t>
            </a:r>
          </a:p>
        </p:txBody>
      </p:sp>
    </p:spTree>
    <p:extLst>
      <p:ext uri="{BB962C8B-B14F-4D97-AF65-F5344CB8AC3E}">
        <p14:creationId xmlns:p14="http://schemas.microsoft.com/office/powerpoint/2010/main" val="372980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FFE27-5AA9-1FE3-1B8F-1BF1DBCEC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0C7A2A71-4827-CC81-D475-5AE43B60F1F4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+PAGOS. HERRAMIENTA DEL BANCO NACIÓN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6CAB462-732E-FFAD-DB25-861944D58F9E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24" name="Rectángulo: esquinas redondeadas 22">
            <a:extLst>
              <a:ext uri="{FF2B5EF4-FFF2-40B4-BE49-F238E27FC236}">
                <a16:creationId xmlns:a16="http://schemas.microsoft.com/office/drawing/2014/main" id="{0B1EBBD7-46D9-CE52-9288-1D251E5CBA57}"/>
              </a:ext>
            </a:extLst>
          </p:cNvPr>
          <p:cNvSpPr/>
          <p:nvPr/>
        </p:nvSpPr>
        <p:spPr>
          <a:xfrm>
            <a:off x="1854023" y="4684216"/>
            <a:ext cx="4510226" cy="880854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lnSpc>
                <a:spcPct val="107000"/>
              </a:lnSpc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Roboto"/>
              </a:rPr>
              <a:t>Es un agrupador de todos los medios de pago que recibís en tu comercio.</a:t>
            </a:r>
          </a:p>
        </p:txBody>
      </p:sp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A14CB75D-FC75-8BD1-DA9A-5B4E9DDF75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1407941" y="1876281"/>
            <a:ext cx="5402388" cy="2520662"/>
          </a:xfrm>
          <a:prstGeom prst="rect">
            <a:avLst/>
          </a:prstGeom>
          <a:solidFill>
            <a:srgbClr val="4BACC6"/>
          </a:solidFill>
        </p:spPr>
      </p:pic>
      <p:pic>
        <p:nvPicPr>
          <p:cNvPr id="26" name="Imagen 25" descr="Un celular con letras&#10;&#10;Descripción generada automáticamente">
            <a:extLst>
              <a:ext uri="{FF2B5EF4-FFF2-40B4-BE49-F238E27FC236}">
                <a16:creationId xmlns:a16="http://schemas.microsoft.com/office/drawing/2014/main" id="{3A18C945-88C8-25A8-A94D-3B4686A89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0" t="6161" r="16592"/>
          <a:stretch/>
        </p:blipFill>
        <p:spPr>
          <a:xfrm>
            <a:off x="6718583" y="1280900"/>
            <a:ext cx="3485034" cy="50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9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2E364-A3D1-76F9-F271-07D4232AE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EE24DAB-C8C4-66C8-4BE8-815FF72CC1FB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+PAGOS. PLATAFORMAS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ABF8C64-642F-6940-99CC-960842DD833C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588661-959A-A66F-2218-FDAC7AD35101}"/>
              </a:ext>
            </a:extLst>
          </p:cNvPr>
          <p:cNvSpPr txBox="1"/>
          <p:nvPr/>
        </p:nvSpPr>
        <p:spPr>
          <a:xfrm>
            <a:off x="329995" y="1108437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pic>
        <p:nvPicPr>
          <p:cNvPr id="3" name="Google Shape;329;p6">
            <a:extLst>
              <a:ext uri="{FF2B5EF4-FFF2-40B4-BE49-F238E27FC236}">
                <a16:creationId xmlns:a16="http://schemas.microsoft.com/office/drawing/2014/main" id="{3CF39625-83E5-B600-480E-1F31768D224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85" t="5679" r="16930" b="8916"/>
          <a:stretch/>
        </p:blipFill>
        <p:spPr>
          <a:xfrm>
            <a:off x="2001258" y="1850387"/>
            <a:ext cx="1498562" cy="2915138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76AE28A-E325-1008-92D7-DF62EE7AD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689" y="2149316"/>
            <a:ext cx="5561280" cy="2653946"/>
          </a:xfrm>
          <a:prstGeom prst="rect">
            <a:avLst/>
          </a:prstGeom>
        </p:spPr>
      </p:pic>
      <p:sp>
        <p:nvSpPr>
          <p:cNvPr id="5" name="Rectángulo: esquinas redondeadas 22">
            <a:extLst>
              <a:ext uri="{FF2B5EF4-FFF2-40B4-BE49-F238E27FC236}">
                <a16:creationId xmlns:a16="http://schemas.microsoft.com/office/drawing/2014/main" id="{1C3ACB9A-EC47-9514-8FBF-4D4C96EA0A5D}"/>
              </a:ext>
            </a:extLst>
          </p:cNvPr>
          <p:cNvSpPr/>
          <p:nvPr/>
        </p:nvSpPr>
        <p:spPr>
          <a:xfrm>
            <a:off x="508000" y="4887022"/>
            <a:ext cx="4485080" cy="951883"/>
          </a:xfrm>
          <a:prstGeom prst="roundRect">
            <a:avLst/>
          </a:prstGeom>
          <a:solidFill>
            <a:srgbClr val="63BDD5"/>
          </a:solidFill>
          <a:ln w="28575">
            <a:solidFill>
              <a:srgbClr val="63BD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AR" sz="1600" dirty="0" err="1">
                <a:solidFill>
                  <a:schemeClr val="bg1"/>
                </a:solidFill>
                <a:latin typeface="Roboto"/>
              </a:rPr>
              <a:t>Descargás</a:t>
            </a:r>
            <a:r>
              <a:rPr lang="es-AR" sz="1600" dirty="0">
                <a:solidFill>
                  <a:schemeClr val="bg1"/>
                </a:solidFill>
                <a:latin typeface="Roboto"/>
              </a:rPr>
              <a:t> la App y lo </a:t>
            </a:r>
            <a:r>
              <a:rPr lang="es-AR" sz="1600" dirty="0" err="1">
                <a:solidFill>
                  <a:schemeClr val="bg1"/>
                </a:solidFill>
                <a:latin typeface="Roboto"/>
              </a:rPr>
              <a:t>empezás</a:t>
            </a:r>
            <a:r>
              <a:rPr lang="es-AR" sz="1600" dirty="0">
                <a:solidFill>
                  <a:schemeClr val="bg1"/>
                </a:solidFill>
                <a:latin typeface="Roboto"/>
              </a:rPr>
              <a:t> a usar: emprendedores, eventuales, monotributistas, comercios chicos, personas humanas.</a:t>
            </a:r>
          </a:p>
        </p:txBody>
      </p:sp>
      <p:sp>
        <p:nvSpPr>
          <p:cNvPr id="6" name="Rectángulo: esquinas redondeadas 22">
            <a:extLst>
              <a:ext uri="{FF2B5EF4-FFF2-40B4-BE49-F238E27FC236}">
                <a16:creationId xmlns:a16="http://schemas.microsoft.com/office/drawing/2014/main" id="{4D16040E-5F96-902F-8C3F-145D314F46D6}"/>
              </a:ext>
            </a:extLst>
          </p:cNvPr>
          <p:cNvSpPr/>
          <p:nvPr/>
        </p:nvSpPr>
        <p:spPr>
          <a:xfrm>
            <a:off x="5800436" y="4887022"/>
            <a:ext cx="5687636" cy="977299"/>
          </a:xfrm>
          <a:prstGeom prst="roundRect">
            <a:avLst/>
          </a:prstGeom>
          <a:solidFill>
            <a:srgbClr val="63BDD5"/>
          </a:solidFill>
          <a:ln w="28575">
            <a:solidFill>
              <a:srgbClr val="63BD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AR" sz="1600" dirty="0">
                <a:solidFill>
                  <a:schemeClr val="bg1"/>
                </a:solidFill>
                <a:latin typeface="Roboto"/>
              </a:rPr>
              <a:t>Alta por sucursal: comercios medianos, grandes, responsables inscriptos, personas jurídicas.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33F354B-5AC8-5814-C276-93A7E3F93E74}"/>
              </a:ext>
            </a:extLst>
          </p:cNvPr>
          <p:cNvSpPr/>
          <p:nvPr/>
        </p:nvSpPr>
        <p:spPr>
          <a:xfrm>
            <a:off x="1482861" y="1379689"/>
            <a:ext cx="2535355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lnSpc>
                <a:spcPct val="107000"/>
              </a:lnSpc>
              <a:spcAft>
                <a:spcPts val="600"/>
              </a:spcAft>
              <a:defRPr/>
            </a:pPr>
            <a:r>
              <a:rPr lang="es-AR" b="1">
                <a:solidFill>
                  <a:srgbClr val="0E7391"/>
                </a:solidFill>
                <a:latin typeface="Roboto"/>
                <a:ea typeface="Kievit Slab" panose="02000603020000020004" pitchFamily="2" charset="0"/>
              </a:rPr>
              <a:t>APP +PAGOS </a:t>
            </a:r>
            <a:endParaRPr lang="es-AR" b="1" dirty="0">
              <a:solidFill>
                <a:srgbClr val="0E7391"/>
              </a:solidFill>
              <a:latin typeface="Roboto"/>
              <a:ea typeface="Kievit Slab" panose="02000603020000020004" pitchFamily="2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2001C2D-9834-5C76-E72C-57776528B67C}"/>
              </a:ext>
            </a:extLst>
          </p:cNvPr>
          <p:cNvSpPr/>
          <p:nvPr/>
        </p:nvSpPr>
        <p:spPr>
          <a:xfrm>
            <a:off x="5519945" y="1379689"/>
            <a:ext cx="6034768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lnSpc>
                <a:spcPct val="107000"/>
              </a:lnSpc>
              <a:spcAft>
                <a:spcPts val="600"/>
              </a:spcAft>
              <a:defRPr/>
            </a:pPr>
            <a:r>
              <a:rPr lang="es-AR" b="1" dirty="0">
                <a:solidFill>
                  <a:srgbClr val="0E7391"/>
                </a:solidFill>
                <a:latin typeface="Roboto"/>
                <a:ea typeface="Kievit Slab" panose="02000603020000020004" pitchFamily="2" charset="0"/>
              </a:rPr>
              <a:t>PLATAFORMA WEB PARA EJECUTIVOS + PAGOS </a:t>
            </a:r>
          </a:p>
        </p:txBody>
      </p:sp>
    </p:spTree>
    <p:extLst>
      <p:ext uri="{BB962C8B-B14F-4D97-AF65-F5344CB8AC3E}">
        <p14:creationId xmlns:p14="http://schemas.microsoft.com/office/powerpoint/2010/main" val="2270409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03C90-4738-F792-084F-BFB0FE68E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4D5687F-F90D-92FA-AC01-48D628721BAF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+PAGOS. MODALIDADES PARA COBRAR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8AE032A-8660-444C-06F0-55C806F0A109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0FC9E0F-B241-CD00-98D8-0830DE346437}"/>
              </a:ext>
            </a:extLst>
          </p:cNvPr>
          <p:cNvSpPr/>
          <p:nvPr/>
        </p:nvSpPr>
        <p:spPr>
          <a:xfrm>
            <a:off x="4828949" y="1732837"/>
            <a:ext cx="2535355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E1DE310-60C3-3112-62C3-87ADE318A90E}"/>
              </a:ext>
            </a:extLst>
          </p:cNvPr>
          <p:cNvSpPr/>
          <p:nvPr/>
        </p:nvSpPr>
        <p:spPr>
          <a:xfrm>
            <a:off x="1122829" y="1723948"/>
            <a:ext cx="2535355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4A0F9B2-B782-00A5-1CD4-BACACCE829FC}"/>
              </a:ext>
            </a:extLst>
          </p:cNvPr>
          <p:cNvGrpSpPr/>
          <p:nvPr/>
        </p:nvGrpSpPr>
        <p:grpSpPr>
          <a:xfrm>
            <a:off x="461818" y="1847224"/>
            <a:ext cx="6895550" cy="3596018"/>
            <a:chOff x="2758126" y="1674129"/>
            <a:chExt cx="8125803" cy="3794185"/>
          </a:xfrm>
        </p:grpSpPr>
        <p:sp>
          <p:nvSpPr>
            <p:cNvPr id="5" name="Título 2">
              <a:extLst>
                <a:ext uri="{FF2B5EF4-FFF2-40B4-BE49-F238E27FC236}">
                  <a16:creationId xmlns:a16="http://schemas.microsoft.com/office/drawing/2014/main" id="{E5903BFF-2481-0A64-1D21-36B101E7BDB2}"/>
                </a:ext>
              </a:extLst>
            </p:cNvPr>
            <p:cNvSpPr txBox="1">
              <a:spLocks/>
            </p:cNvSpPr>
            <p:nvPr/>
          </p:nvSpPr>
          <p:spPr>
            <a:xfrm>
              <a:off x="3495489" y="1674129"/>
              <a:ext cx="2987694" cy="263037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s-AR" sz="3600" b="0" kern="1200" baseline="0" dirty="0">
                  <a:solidFill>
                    <a:srgbClr val="003D50"/>
                  </a:solidFill>
                  <a:latin typeface="Kievit Slab Medium" panose="02000603020000020004" charset="0"/>
                  <a:ea typeface="Kievit Slab Medium" panose="02000603020000020004" charset="0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s-AR" sz="1800" b="1" dirty="0">
                  <a:solidFill>
                    <a:srgbClr val="002060"/>
                  </a:solidFill>
                  <a:latin typeface="Kievit Slab" panose="02000603020000020004" pitchFamily="2" charset="0"/>
                  <a:ea typeface="Kievit Slab" panose="02000603020000020004" pitchFamily="2" charset="0"/>
                </a:rPr>
                <a:t>QR ESTÁTICO</a:t>
              </a:r>
            </a:p>
          </p:txBody>
        </p:sp>
        <p:pic>
          <p:nvPicPr>
            <p:cNvPr id="6" name="Imagen 5" descr="Una persona sosteniendo un celular en la mano&#10;&#10;Descripción generada automáticamente con confianza media">
              <a:extLst>
                <a:ext uri="{FF2B5EF4-FFF2-40B4-BE49-F238E27FC236}">
                  <a16:creationId xmlns:a16="http://schemas.microsoft.com/office/drawing/2014/main" id="{541E899A-17D9-40EA-B626-8291E7F81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26" y="2496968"/>
              <a:ext cx="4462421" cy="29713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" name="Título 2">
              <a:extLst>
                <a:ext uri="{FF2B5EF4-FFF2-40B4-BE49-F238E27FC236}">
                  <a16:creationId xmlns:a16="http://schemas.microsoft.com/office/drawing/2014/main" id="{FF2491E1-B7FC-BA11-92F6-EA04F6605470}"/>
                </a:ext>
              </a:extLst>
            </p:cNvPr>
            <p:cNvSpPr txBox="1">
              <a:spLocks/>
            </p:cNvSpPr>
            <p:nvPr/>
          </p:nvSpPr>
          <p:spPr>
            <a:xfrm>
              <a:off x="7896235" y="1674129"/>
              <a:ext cx="2987694" cy="263037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s-AR" sz="3600" b="0" kern="1200" baseline="0" dirty="0">
                  <a:solidFill>
                    <a:srgbClr val="003D50"/>
                  </a:solidFill>
                  <a:latin typeface="Kievit Slab Medium" panose="02000603020000020004" charset="0"/>
                  <a:ea typeface="Kievit Slab Medium" panose="02000603020000020004" charset="0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s-AR" sz="1800" b="1" dirty="0">
                  <a:solidFill>
                    <a:srgbClr val="002060"/>
                  </a:solidFill>
                  <a:latin typeface="Kievit Slab" panose="02000603020000020004" pitchFamily="2" charset="0"/>
                  <a:ea typeface="Kievit Slab" panose="02000603020000020004" pitchFamily="2" charset="0"/>
                </a:rPr>
                <a:t>QR DINÁMICO </a:t>
              </a:r>
            </a:p>
          </p:txBody>
        </p:sp>
        <p:pic>
          <p:nvPicPr>
            <p:cNvPr id="8" name="Imagen 7" descr="Código QR&#10;&#10;Descripción generada automáticamente">
              <a:extLst>
                <a:ext uri="{FF2B5EF4-FFF2-40B4-BE49-F238E27FC236}">
                  <a16:creationId xmlns:a16="http://schemas.microsoft.com/office/drawing/2014/main" id="{A1667FA5-3880-0BFD-B3B3-CA5D923E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408" y="2496968"/>
              <a:ext cx="2971346" cy="29713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6601C4C1-C212-8BF6-CC5B-91BCB0134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65" t="4841" r="17506" b="4655"/>
          <a:stretch/>
        </p:blipFill>
        <p:spPr bwMode="auto">
          <a:xfrm>
            <a:off x="7937692" y="1240875"/>
            <a:ext cx="1981066" cy="36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22">
            <a:extLst>
              <a:ext uri="{FF2B5EF4-FFF2-40B4-BE49-F238E27FC236}">
                <a16:creationId xmlns:a16="http://schemas.microsoft.com/office/drawing/2014/main" id="{0B443697-3659-6DC5-E387-16C3004040AE}"/>
              </a:ext>
            </a:extLst>
          </p:cNvPr>
          <p:cNvSpPr/>
          <p:nvPr/>
        </p:nvSpPr>
        <p:spPr>
          <a:xfrm>
            <a:off x="8087123" y="4723932"/>
            <a:ext cx="4031034" cy="1269692"/>
          </a:xfrm>
          <a:prstGeom prst="roundRect">
            <a:avLst/>
          </a:prstGeom>
          <a:solidFill>
            <a:srgbClr val="63BDD5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AR" sz="1400" b="1" dirty="0">
                <a:solidFill>
                  <a:schemeClr val="bg1"/>
                </a:solidFill>
                <a:latin typeface="Roboto"/>
                <a:ea typeface="Kievit Slab" panose="02000603020000020004" pitchFamily="2" charset="0"/>
              </a:rPr>
              <a:t>Link de pago</a:t>
            </a:r>
          </a:p>
          <a:p>
            <a:pPr algn="ctr" defTabSz="685800">
              <a:defRPr/>
            </a:pPr>
            <a:endParaRPr lang="es-AR" sz="1100" b="1" dirty="0">
              <a:solidFill>
                <a:schemeClr val="bg1"/>
              </a:solidFill>
              <a:latin typeface="Roboto"/>
              <a:ea typeface="Kievit Slab" panose="02000603020000020004" pitchFamily="2" charset="0"/>
            </a:endParaRPr>
          </a:p>
          <a:p>
            <a:pPr algn="ctr" defTabSz="685800">
              <a:defRPr/>
            </a:pPr>
            <a:r>
              <a:rPr lang="es-ES" sz="1600" dirty="0">
                <a:solidFill>
                  <a:schemeClr val="bg1"/>
                </a:solidFill>
                <a:latin typeface="Roboto"/>
                <a:ea typeface="Times New Roman" panose="02020603050405020304" pitchFamily="18" charset="0"/>
                <a:cs typeface="Calibri" panose="020F0502020204030204" pitchFamily="34" charset="0"/>
              </a:rPr>
              <a:t>Es un enlace que permite realizar cobros a través de WhatsApp, email o redes sociales. Es simple, rápido y seguro.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41E5D1C-7AFF-AE00-E0F1-1AE605D8EC0B}"/>
              </a:ext>
            </a:extLst>
          </p:cNvPr>
          <p:cNvSpPr/>
          <p:nvPr/>
        </p:nvSpPr>
        <p:spPr>
          <a:xfrm>
            <a:off x="9165063" y="4806959"/>
            <a:ext cx="1875154" cy="345590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1"/>
                </a:solidFill>
                <a:latin typeface="Roboto"/>
              </a:rPr>
              <a:t>LINK DE PAGO</a:t>
            </a:r>
          </a:p>
        </p:txBody>
      </p: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52607797-B903-9D62-E4CD-354A25569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9854734" y="1765525"/>
            <a:ext cx="2071294" cy="961250"/>
          </a:xfrm>
          <a:prstGeom prst="rect">
            <a:avLst/>
          </a:prstGeom>
          <a:solidFill>
            <a:srgbClr val="4BACC6"/>
          </a:solidFill>
        </p:spPr>
      </p:pic>
    </p:spTree>
    <p:extLst>
      <p:ext uri="{BB962C8B-B14F-4D97-AF65-F5344CB8AC3E}">
        <p14:creationId xmlns:p14="http://schemas.microsoft.com/office/powerpoint/2010/main" val="628315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A7459-7F4E-509D-151D-66A43196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2C63072-6093-9C3A-561E-0676126CC8A1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PLAZOS DE ACREDITACIÓN Y COMISIONES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E34E062-9DF5-51A3-7334-7E4911398797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1B45B89-6984-5CFC-6810-5B4C5242708D}"/>
              </a:ext>
            </a:extLst>
          </p:cNvPr>
          <p:cNvSpPr/>
          <p:nvPr/>
        </p:nvSpPr>
        <p:spPr>
          <a:xfrm>
            <a:off x="0" y="3568854"/>
            <a:ext cx="12192000" cy="522000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7EAD648-CF88-56D9-0369-2761A203AB8A}"/>
              </a:ext>
            </a:extLst>
          </p:cNvPr>
          <p:cNvSpPr/>
          <p:nvPr/>
        </p:nvSpPr>
        <p:spPr>
          <a:xfrm>
            <a:off x="0" y="1327513"/>
            <a:ext cx="12192000" cy="503793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A2D643A-BBF7-2962-DE15-1C70990F03B2}"/>
              </a:ext>
            </a:extLst>
          </p:cNvPr>
          <p:cNvGrpSpPr/>
          <p:nvPr/>
        </p:nvGrpSpPr>
        <p:grpSpPr>
          <a:xfrm>
            <a:off x="1378497" y="1983796"/>
            <a:ext cx="9084339" cy="1725635"/>
            <a:chOff x="779124" y="2126749"/>
            <a:chExt cx="10633750" cy="51922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C7AAFFB0-14FD-A457-9A71-D7B99A25F93C}"/>
                </a:ext>
              </a:extLst>
            </p:cNvPr>
            <p:cNvSpPr/>
            <p:nvPr/>
          </p:nvSpPr>
          <p:spPr>
            <a:xfrm>
              <a:off x="779124" y="2126750"/>
              <a:ext cx="10119188" cy="3318552"/>
            </a:xfrm>
            <a:prstGeom prst="roundRect">
              <a:avLst/>
            </a:prstGeom>
            <a:solidFill>
              <a:srgbClr val="0F79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A6BE115-1536-78D2-EA6B-DFC7296A26EB}"/>
                </a:ext>
              </a:extLst>
            </p:cNvPr>
            <p:cNvGrpSpPr/>
            <p:nvPr/>
          </p:nvGrpSpPr>
          <p:grpSpPr>
            <a:xfrm>
              <a:off x="1293688" y="2126749"/>
              <a:ext cx="10119186" cy="5192253"/>
              <a:chOff x="1293688" y="2126749"/>
              <a:chExt cx="10119186" cy="5192253"/>
            </a:xfrm>
          </p:grpSpPr>
          <p:sp>
            <p:nvSpPr>
              <p:cNvPr id="7" name="Rectángulo: esquinas redondeadas 6">
                <a:extLst>
                  <a:ext uri="{FF2B5EF4-FFF2-40B4-BE49-F238E27FC236}">
                    <a16:creationId xmlns:a16="http://schemas.microsoft.com/office/drawing/2014/main" id="{EE42B46D-5330-C346-3A66-001389EDF4D3}"/>
                  </a:ext>
                </a:extLst>
              </p:cNvPr>
              <p:cNvSpPr/>
              <p:nvPr/>
            </p:nvSpPr>
            <p:spPr>
              <a:xfrm>
                <a:off x="4109663" y="2126749"/>
                <a:ext cx="7303211" cy="3346345"/>
              </a:xfrm>
              <a:prstGeom prst="roundRect">
                <a:avLst/>
              </a:prstGeom>
              <a:solidFill>
                <a:srgbClr val="90D5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45DF6DE-7ADE-6E75-C56F-6F73DDF8F29D}"/>
                  </a:ext>
                </a:extLst>
              </p:cNvPr>
              <p:cNvSpPr txBox="1"/>
              <p:nvPr/>
            </p:nvSpPr>
            <p:spPr>
              <a:xfrm>
                <a:off x="4638355" y="2441350"/>
                <a:ext cx="2877621" cy="4167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Cobrá con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QR estático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0,80 % + IVA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AR" sz="1400" b="1" dirty="0">
                    <a:solidFill>
                      <a:srgbClr val="0F7994"/>
                    </a:solidFill>
                    <a:latin typeface="Calibri" panose="020F0502020204030204"/>
                  </a:rPr>
                  <a:t>Acreditación inmediata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B9EC67B-40D7-9C59-A634-EF289896716C}"/>
                  </a:ext>
                </a:extLst>
              </p:cNvPr>
              <p:cNvSpPr txBox="1"/>
              <p:nvPr/>
            </p:nvSpPr>
            <p:spPr>
              <a:xfrm>
                <a:off x="1293688" y="2318241"/>
                <a:ext cx="2301411" cy="500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Primeros 3 meses bonificados (*)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79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Acreditación inmediata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F3250AF-C335-BDBE-7E17-070CC81A4F76}"/>
                  </a:ext>
                </a:extLst>
              </p:cNvPr>
              <p:cNvSpPr txBox="1"/>
              <p:nvPr/>
            </p:nvSpPr>
            <p:spPr>
              <a:xfrm>
                <a:off x="7870218" y="2441350"/>
                <a:ext cx="2877621" cy="4167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Cobrá con QR Dinámico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Maquinita y Maquinola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0,80 % + IVA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/>
                <a:r>
                  <a:rPr lang="es-AR" sz="1400" b="1" dirty="0">
                    <a:solidFill>
                      <a:srgbClr val="0F7994"/>
                    </a:solidFill>
                    <a:latin typeface="Calibri" panose="020F0502020204030204"/>
                  </a:rPr>
                  <a:t>Acreditación inmediata</a:t>
                </a:r>
              </a:p>
            </p:txBody>
          </p:sp>
        </p:grp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F528C4-27FD-6AB1-75B6-1AE4008149A2}"/>
              </a:ext>
            </a:extLst>
          </p:cNvPr>
          <p:cNvSpPr txBox="1"/>
          <p:nvPr/>
        </p:nvSpPr>
        <p:spPr>
          <a:xfrm>
            <a:off x="1818085" y="1346969"/>
            <a:ext cx="985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dirty="0">
                <a:solidFill>
                  <a:schemeClr val="bg1"/>
                </a:solidFill>
              </a:rPr>
              <a:t>Ventas con “Dinero en cuenta” de acuerdo a la solución de cobro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10D27C-4A6C-FCC1-D0C9-33F2ACA23128}"/>
              </a:ext>
            </a:extLst>
          </p:cNvPr>
          <p:cNvSpPr txBox="1"/>
          <p:nvPr/>
        </p:nvSpPr>
        <p:spPr>
          <a:xfrm>
            <a:off x="1818084" y="3576432"/>
            <a:ext cx="985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dirty="0">
                <a:solidFill>
                  <a:schemeClr val="bg1"/>
                </a:solidFill>
              </a:rPr>
              <a:t>Ventas con Tarjetas de crédito - con todas las soluciones de cobro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B45FC3E-393E-A28D-DABE-941F6CF805F9}"/>
              </a:ext>
            </a:extLst>
          </p:cNvPr>
          <p:cNvGrpSpPr/>
          <p:nvPr/>
        </p:nvGrpSpPr>
        <p:grpSpPr>
          <a:xfrm>
            <a:off x="1313693" y="4256983"/>
            <a:ext cx="9181768" cy="1477328"/>
            <a:chOff x="779124" y="2049131"/>
            <a:chExt cx="10644459" cy="3802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F9277A56-7794-2E52-AB0B-D50AF2F7959B}"/>
                </a:ext>
              </a:extLst>
            </p:cNvPr>
            <p:cNvSpPr/>
            <p:nvPr/>
          </p:nvSpPr>
          <p:spPr>
            <a:xfrm>
              <a:off x="779124" y="2126750"/>
              <a:ext cx="10633752" cy="3318552"/>
            </a:xfrm>
            <a:prstGeom prst="roundRect">
              <a:avLst/>
            </a:prstGeom>
            <a:solidFill>
              <a:srgbClr val="0F79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6917321-FAE7-4D78-3879-A1598E838457}"/>
                </a:ext>
              </a:extLst>
            </p:cNvPr>
            <p:cNvSpPr txBox="1"/>
            <p:nvPr/>
          </p:nvSpPr>
          <p:spPr>
            <a:xfrm>
              <a:off x="1217911" y="2049131"/>
              <a:ext cx="2511690" cy="380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días hábiles*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3,98%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94F631A-906B-3D87-0C35-2257A0313F12}"/>
                </a:ext>
              </a:extLst>
            </p:cNvPr>
            <p:cNvSpPr/>
            <p:nvPr/>
          </p:nvSpPr>
          <p:spPr>
            <a:xfrm>
              <a:off x="4120370" y="2126750"/>
              <a:ext cx="7303213" cy="3318553"/>
            </a:xfrm>
            <a:prstGeom prst="roundRect">
              <a:avLst/>
            </a:prstGeom>
            <a:solidFill>
              <a:srgbClr val="90D5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6B00A87-5377-0743-4D68-FF9419370202}"/>
                </a:ext>
              </a:extLst>
            </p:cNvPr>
            <p:cNvSpPr txBox="1"/>
            <p:nvPr/>
          </p:nvSpPr>
          <p:spPr>
            <a:xfrm>
              <a:off x="4632639" y="2570695"/>
              <a:ext cx="2511689" cy="32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días hábiles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59005CA-1B98-D6F1-99C3-B87B707AD7B9}"/>
                </a:ext>
              </a:extLst>
            </p:cNvPr>
            <p:cNvSpPr txBox="1"/>
            <p:nvPr/>
          </p:nvSpPr>
          <p:spPr>
            <a:xfrm>
              <a:off x="8068365" y="2544886"/>
              <a:ext cx="2583627" cy="269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días hábiles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2,3 % + IVA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AF245E7-3B38-CD6D-441B-D6263826F9FF}"/>
              </a:ext>
            </a:extLst>
          </p:cNvPr>
          <p:cNvSpPr txBox="1"/>
          <p:nvPr/>
        </p:nvSpPr>
        <p:spPr>
          <a:xfrm>
            <a:off x="854136" y="5745948"/>
            <a:ext cx="10063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Kievit Slab" panose="02000503020000020004" pitchFamily="2" charset="0"/>
                <a:ea typeface="Kievit Slab" panose="02000503020000020004" pitchFamily="2" charset="0"/>
                <a:cs typeface="Arial" panose="020B0604020202020204" pitchFamily="34" charset="0"/>
              </a:rPr>
              <a:t>(*) 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Pagos con Transferencia 100% Bonificado por tres meses - Hasta 1.000 </a:t>
            </a:r>
            <a:r>
              <a:rPr kumimoji="0" lang="es-A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UVAs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luego 0,8 %</a:t>
            </a:r>
          </a:p>
        </p:txBody>
      </p:sp>
    </p:spTree>
    <p:extLst>
      <p:ext uri="{BB962C8B-B14F-4D97-AF65-F5344CB8AC3E}">
        <p14:creationId xmlns:p14="http://schemas.microsoft.com/office/powerpoint/2010/main" val="4153857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020CC-C803-D303-45C8-99E84A719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61E6297A-2D82-54D6-E634-2913CF35ACDA}"/>
              </a:ext>
            </a:extLst>
          </p:cNvPr>
          <p:cNvGrpSpPr/>
          <p:nvPr/>
        </p:nvGrpSpPr>
        <p:grpSpPr>
          <a:xfrm>
            <a:off x="686508" y="2517247"/>
            <a:ext cx="10488266" cy="2254098"/>
            <a:chOff x="779124" y="2126749"/>
            <a:chExt cx="10652513" cy="4320688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AE77BCD5-0172-9E1E-7CC6-AB4212CE4AAD}"/>
                </a:ext>
              </a:extLst>
            </p:cNvPr>
            <p:cNvSpPr/>
            <p:nvPr/>
          </p:nvSpPr>
          <p:spPr>
            <a:xfrm>
              <a:off x="779124" y="2126750"/>
              <a:ext cx="10633752" cy="3318552"/>
            </a:xfrm>
            <a:prstGeom prst="roundRect">
              <a:avLst/>
            </a:prstGeom>
            <a:solidFill>
              <a:srgbClr val="0F799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B9D9F2A-0238-A74C-3B82-818D2E7B760D}"/>
                </a:ext>
              </a:extLst>
            </p:cNvPr>
            <p:cNvSpPr txBox="1"/>
            <p:nvPr/>
          </p:nvSpPr>
          <p:spPr>
            <a:xfrm>
              <a:off x="1293687" y="2376778"/>
              <a:ext cx="2301412" cy="4070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Cobrá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0,85%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24 </a:t>
              </a:r>
              <a:r>
                <a:rPr kumimoji="0" lang="es-A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</a:t>
              </a: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D6C5422C-69CF-1CE4-0883-38F791750ED7}"/>
                </a:ext>
              </a:extLst>
            </p:cNvPr>
            <p:cNvSpPr/>
            <p:nvPr/>
          </p:nvSpPr>
          <p:spPr>
            <a:xfrm>
              <a:off x="4128424" y="2126749"/>
              <a:ext cx="7303213" cy="3374801"/>
            </a:xfrm>
            <a:prstGeom prst="roundRect">
              <a:avLst/>
            </a:prstGeom>
            <a:solidFill>
              <a:srgbClr val="90D5E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6FD53761-FF42-677B-2FD4-7A4B94E398A1}"/>
                </a:ext>
              </a:extLst>
            </p:cNvPr>
            <p:cNvSpPr txBox="1"/>
            <p:nvPr/>
          </p:nvSpPr>
          <p:spPr>
            <a:xfrm>
              <a:off x="4452287" y="2376778"/>
              <a:ext cx="3744777" cy="2831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Cobrá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Maquinita y Maquinola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2,10%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24 </a:t>
              </a:r>
              <a:r>
                <a:rPr kumimoji="0" lang="es-A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</a:t>
              </a: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3BB6405-883A-F710-E953-1182D8AEB7B5}"/>
                </a:ext>
              </a:extLst>
            </p:cNvPr>
            <p:cNvSpPr txBox="1"/>
            <p:nvPr/>
          </p:nvSpPr>
          <p:spPr>
            <a:xfrm>
              <a:off x="8407137" y="2376778"/>
              <a:ext cx="2301412" cy="3244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Cobrá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Link de Pago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6,75%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24 </a:t>
              </a:r>
              <a:r>
                <a:rPr kumimoji="0" lang="es-A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</a:t>
              </a: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F61C604-D5DA-1512-0B0C-FD86EAF31882}"/>
              </a:ext>
            </a:extLst>
          </p:cNvPr>
          <p:cNvSpPr/>
          <p:nvPr/>
        </p:nvSpPr>
        <p:spPr>
          <a:xfrm>
            <a:off x="0" y="1468422"/>
            <a:ext cx="12192000" cy="562931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A759F78-1468-953C-1CDC-EA3DCC2E867A}"/>
              </a:ext>
            </a:extLst>
          </p:cNvPr>
          <p:cNvSpPr txBox="1"/>
          <p:nvPr/>
        </p:nvSpPr>
        <p:spPr>
          <a:xfrm>
            <a:off x="198007" y="804787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PLAZOS DE ACREDITACIÓN Y COMISIONES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7992D9B-36AD-7FC9-714D-817D277F1F71}"/>
              </a:ext>
            </a:extLst>
          </p:cNvPr>
          <p:cNvSpPr txBox="1"/>
          <p:nvPr/>
        </p:nvSpPr>
        <p:spPr>
          <a:xfrm>
            <a:off x="1770321" y="1526147"/>
            <a:ext cx="1124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dirty="0">
                <a:solidFill>
                  <a:schemeClr val="bg1"/>
                </a:solidFill>
              </a:rPr>
              <a:t>Ventas con TARJETA DE DÉBITO (de acuerdo a la solución de cobro)</a:t>
            </a:r>
          </a:p>
        </p:txBody>
      </p:sp>
    </p:spTree>
    <p:extLst>
      <p:ext uri="{BB962C8B-B14F-4D97-AF65-F5344CB8AC3E}">
        <p14:creationId xmlns:p14="http://schemas.microsoft.com/office/powerpoint/2010/main" val="115814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26F2C-1A16-8CA0-A97A-0850C446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CC629CA-7801-CD9D-D60F-084D00408FC2}"/>
              </a:ext>
            </a:extLst>
          </p:cNvPr>
          <p:cNvSpPr txBox="1"/>
          <p:nvPr/>
        </p:nvSpPr>
        <p:spPr>
          <a:xfrm>
            <a:off x="162512" y="904971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+PAGOS. ATENCIÓN A COMERCIOS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ED25DD-F4FA-D6D4-149C-72B060497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41" y="1474544"/>
            <a:ext cx="3204840" cy="3937046"/>
          </a:xfrm>
          <a:prstGeom prst="rect">
            <a:avLst/>
          </a:prstGeom>
        </p:spPr>
      </p:pic>
      <p:sp>
        <p:nvSpPr>
          <p:cNvPr id="3" name="Google Shape;337;p13">
            <a:extLst>
              <a:ext uri="{FF2B5EF4-FFF2-40B4-BE49-F238E27FC236}">
                <a16:creationId xmlns:a16="http://schemas.microsoft.com/office/drawing/2014/main" id="{AE1CCF87-4E31-EB3D-4BF0-862F5E8EF851}"/>
              </a:ext>
            </a:extLst>
          </p:cNvPr>
          <p:cNvSpPr/>
          <p:nvPr/>
        </p:nvSpPr>
        <p:spPr>
          <a:xfrm>
            <a:off x="1883950" y="5026552"/>
            <a:ext cx="437421" cy="385038"/>
          </a:xfrm>
          <a:custGeom>
            <a:avLst/>
            <a:gdLst/>
            <a:ahLst/>
            <a:cxnLst/>
            <a:rect l="l" t="t" r="r" b="b"/>
            <a:pathLst>
              <a:path w="112" h="84" extrusionOk="0">
                <a:moveTo>
                  <a:pt x="9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105" y="84"/>
                  <a:pt x="112" y="77"/>
                  <a:pt x="112" y="68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16"/>
                </a:moveTo>
                <a:cubicBezTo>
                  <a:pt x="104" y="68"/>
                  <a:pt x="104" y="68"/>
                  <a:pt x="104" y="68"/>
                </a:cubicBezTo>
                <a:cubicBezTo>
                  <a:pt x="104" y="68"/>
                  <a:pt x="104" y="69"/>
                  <a:pt x="104" y="69"/>
                </a:cubicBezTo>
                <a:cubicBezTo>
                  <a:pt x="71" y="38"/>
                  <a:pt x="71" y="38"/>
                  <a:pt x="71" y="38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4" y="15"/>
                  <a:pt x="104" y="16"/>
                </a:cubicBezTo>
                <a:close/>
                <a:moveTo>
                  <a:pt x="96" y="8"/>
                </a:moveTo>
                <a:cubicBezTo>
                  <a:pt x="97" y="8"/>
                  <a:pt x="98" y="8"/>
                  <a:pt x="98" y="8"/>
                </a:cubicBezTo>
                <a:cubicBezTo>
                  <a:pt x="55" y="41"/>
                  <a:pt x="55" y="41"/>
                  <a:pt x="55" y="41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5" y="8"/>
                  <a:pt x="16" y="8"/>
                </a:cubicBezTo>
                <a:lnTo>
                  <a:pt x="96" y="8"/>
                </a:lnTo>
                <a:close/>
                <a:moveTo>
                  <a:pt x="8" y="69"/>
                </a:moveTo>
                <a:cubicBezTo>
                  <a:pt x="8" y="69"/>
                  <a:pt x="8" y="68"/>
                  <a:pt x="8" y="6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40" y="39"/>
                  <a:pt x="40" y="39"/>
                  <a:pt x="40" y="39"/>
                </a:cubicBezTo>
                <a:lnTo>
                  <a:pt x="8" y="69"/>
                </a:lnTo>
                <a:close/>
                <a:moveTo>
                  <a:pt x="16" y="76"/>
                </a:moveTo>
                <a:cubicBezTo>
                  <a:pt x="15" y="76"/>
                  <a:pt x="13" y="76"/>
                  <a:pt x="13" y="75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1" y="47"/>
                  <a:pt x="53" y="48"/>
                  <a:pt x="55" y="48"/>
                </a:cubicBezTo>
                <a:cubicBezTo>
                  <a:pt x="58" y="48"/>
                  <a:pt x="60" y="47"/>
                  <a:pt x="61" y="45"/>
                </a:cubicBezTo>
                <a:cubicBezTo>
                  <a:pt x="62" y="45"/>
                  <a:pt x="62" y="45"/>
                  <a:pt x="62" y="45"/>
                </a:cubicBezTo>
                <a:cubicBezTo>
                  <a:pt x="65" y="43"/>
                  <a:pt x="65" y="43"/>
                  <a:pt x="65" y="43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76"/>
                  <a:pt x="97" y="76"/>
                  <a:pt x="96" y="76"/>
                </a:cubicBezTo>
                <a:lnTo>
                  <a:pt x="16" y="76"/>
                </a:lnTo>
                <a:close/>
              </a:path>
            </a:pathLst>
          </a:custGeom>
          <a:solidFill>
            <a:srgbClr val="00ADD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" name="Google Shape;342;p13">
            <a:extLst>
              <a:ext uri="{FF2B5EF4-FFF2-40B4-BE49-F238E27FC236}">
                <a16:creationId xmlns:a16="http://schemas.microsoft.com/office/drawing/2014/main" id="{0DC12324-A608-5F50-17AA-66094F4D868D}"/>
              </a:ext>
            </a:extLst>
          </p:cNvPr>
          <p:cNvSpPr txBox="1"/>
          <p:nvPr/>
        </p:nvSpPr>
        <p:spPr>
          <a:xfrm>
            <a:off x="2358315" y="4850917"/>
            <a:ext cx="42680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AR" sz="2400" b="1" dirty="0">
                <a:solidFill>
                  <a:srgbClr val="0F7994"/>
                </a:solidFill>
                <a:latin typeface="Kievit Slab" panose="02000603020000020004" pitchFamily="2" charset="0"/>
                <a:cs typeface="Poppins"/>
                <a:sym typeface="Poppins"/>
              </a:rPr>
              <a:t>info@maspagos.com.ar</a:t>
            </a:r>
            <a:endParaRPr sz="2400" b="1" dirty="0">
              <a:solidFill>
                <a:srgbClr val="0F7994"/>
              </a:solidFill>
              <a:latin typeface="Kievit Slab" panose="02000603020000020004" pitchFamily="2" charset="0"/>
              <a:cs typeface="Poppins"/>
              <a:sym typeface="Poppins"/>
            </a:endParaRPr>
          </a:p>
        </p:txBody>
      </p:sp>
      <p:sp>
        <p:nvSpPr>
          <p:cNvPr id="5" name="Google Shape;338;p13">
            <a:extLst>
              <a:ext uri="{FF2B5EF4-FFF2-40B4-BE49-F238E27FC236}">
                <a16:creationId xmlns:a16="http://schemas.microsoft.com/office/drawing/2014/main" id="{E2C95422-5457-D10C-C344-81384696744A}"/>
              </a:ext>
            </a:extLst>
          </p:cNvPr>
          <p:cNvSpPr/>
          <p:nvPr/>
        </p:nvSpPr>
        <p:spPr>
          <a:xfrm rot="5400000">
            <a:off x="1886227" y="4463722"/>
            <a:ext cx="446715" cy="33832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9459" y="69616"/>
                </a:moveTo>
                <a:lnTo>
                  <a:pt x="69459" y="69616"/>
                </a:lnTo>
                <a:cubicBezTo>
                  <a:pt x="60000" y="79097"/>
                  <a:pt x="47837" y="88577"/>
                  <a:pt x="43243" y="83972"/>
                </a:cubicBezTo>
                <a:cubicBezTo>
                  <a:pt x="35945" y="76659"/>
                  <a:pt x="31081" y="71783"/>
                  <a:pt x="16756" y="83972"/>
                </a:cubicBezTo>
                <a:cubicBezTo>
                  <a:pt x="0" y="95891"/>
                  <a:pt x="11891" y="105372"/>
                  <a:pt x="19189" y="110248"/>
                </a:cubicBezTo>
                <a:cubicBezTo>
                  <a:pt x="26216" y="119729"/>
                  <a:pt x="55135" y="112686"/>
                  <a:pt x="83783" y="83972"/>
                </a:cubicBezTo>
                <a:cubicBezTo>
                  <a:pt x="112432" y="55259"/>
                  <a:pt x="119729" y="26275"/>
                  <a:pt x="112432" y="16523"/>
                </a:cubicBezTo>
                <a:cubicBezTo>
                  <a:pt x="105405" y="9480"/>
                  <a:pt x="98108" y="0"/>
                  <a:pt x="86216" y="14356"/>
                </a:cubicBezTo>
                <a:cubicBezTo>
                  <a:pt x="74324" y="28713"/>
                  <a:pt x="79189" y="33318"/>
                  <a:pt x="86216" y="40902"/>
                </a:cubicBezTo>
                <a:cubicBezTo>
                  <a:pt x="91081" y="45237"/>
                  <a:pt x="81621" y="57426"/>
                  <a:pt x="69459" y="69616"/>
                </a:cubicBezTo>
              </a:path>
            </a:pathLst>
          </a:custGeom>
          <a:solidFill>
            <a:srgbClr val="00ADDB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40;p13">
            <a:extLst>
              <a:ext uri="{FF2B5EF4-FFF2-40B4-BE49-F238E27FC236}">
                <a16:creationId xmlns:a16="http://schemas.microsoft.com/office/drawing/2014/main" id="{FB90ED88-4CB1-8968-1791-16E086C0B8B1}"/>
              </a:ext>
            </a:extLst>
          </p:cNvPr>
          <p:cNvSpPr txBox="1"/>
          <p:nvPr/>
        </p:nvSpPr>
        <p:spPr>
          <a:xfrm>
            <a:off x="2358315" y="4304398"/>
            <a:ext cx="24816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lang="es-AR" sz="2400" b="1" i="0" u="none" strike="noStrike" cap="none" dirty="0">
                <a:solidFill>
                  <a:srgbClr val="0F7994"/>
                </a:solidFill>
                <a:latin typeface="Kievit Slab" panose="02000603020000020004" pitchFamily="2" charset="0"/>
                <a:ea typeface="Kievit Slab" panose="02000603020000020004" pitchFamily="2" charset="0"/>
                <a:cs typeface="Poppins"/>
                <a:sym typeface="Poppins"/>
              </a:rPr>
              <a:t>0810 444 0148</a:t>
            </a:r>
            <a:endParaRPr sz="2400" b="1" i="0" u="none" strike="noStrike" cap="none" dirty="0">
              <a:solidFill>
                <a:srgbClr val="0F7994"/>
              </a:solidFill>
              <a:latin typeface="Kievit Slab" panose="02000603020000020004" pitchFamily="2" charset="0"/>
              <a:ea typeface="Kievit Slab" panose="02000603020000020004" pitchFamily="2" charset="0"/>
              <a:cs typeface="Poppins"/>
              <a:sym typeface="Poppins"/>
            </a:endParaRPr>
          </a:p>
        </p:txBody>
      </p:sp>
      <p:sp>
        <p:nvSpPr>
          <p:cNvPr id="7" name="Rectángulo: esquinas redondeadas 22">
            <a:extLst>
              <a:ext uri="{FF2B5EF4-FFF2-40B4-BE49-F238E27FC236}">
                <a16:creationId xmlns:a16="http://schemas.microsoft.com/office/drawing/2014/main" id="{BCC585DB-1D85-BE3C-FA9E-4ACFC544F887}"/>
              </a:ext>
            </a:extLst>
          </p:cNvPr>
          <p:cNvSpPr/>
          <p:nvPr/>
        </p:nvSpPr>
        <p:spPr>
          <a:xfrm>
            <a:off x="346841" y="1653563"/>
            <a:ext cx="5466633" cy="1269692"/>
          </a:xfrm>
          <a:prstGeom prst="roundRect">
            <a:avLst/>
          </a:prstGeom>
          <a:solidFill>
            <a:srgbClr val="63BDD5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AR" sz="2000" dirty="0">
                <a:solidFill>
                  <a:schemeClr val="bg1"/>
                </a:solidFill>
                <a:latin typeface="Roboto"/>
                <a:ea typeface="Times New Roman" panose="02020603050405020304" pitchFamily="18" charset="0"/>
                <a:cs typeface="Calibri" panose="020F0502020204030204" pitchFamily="34" charset="0"/>
              </a:rPr>
              <a:t>Atención centrada en el comercio, disponible de lunes a domingo de 8 a 20 horas.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261196F-3DE4-3879-B4BE-A8F2C3271FF7}"/>
              </a:ext>
            </a:extLst>
          </p:cNvPr>
          <p:cNvSpPr/>
          <p:nvPr/>
        </p:nvSpPr>
        <p:spPr>
          <a:xfrm>
            <a:off x="1854562" y="3671847"/>
            <a:ext cx="2826010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AR" sz="1800">
                <a:solidFill>
                  <a:schemeClr val="bg1"/>
                </a:solidFill>
                <a:latin typeface="Roboto"/>
                <a:ea typeface="Times New Roman" panose="02020603050405020304" pitchFamily="18" charset="0"/>
                <a:cs typeface="Calibri" panose="020F0502020204030204" pitchFamily="34" charset="0"/>
              </a:rPr>
              <a:t>Medios de contacto: </a:t>
            </a:r>
            <a:endParaRPr lang="es-AR" sz="1800" dirty="0">
              <a:solidFill>
                <a:schemeClr val="bg1"/>
              </a:solidFill>
              <a:latin typeface="Roboto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4A18A665-CB83-1AAF-3126-B82C794CB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9715700" y="1474544"/>
            <a:ext cx="2248384" cy="1043435"/>
          </a:xfrm>
          <a:prstGeom prst="rect">
            <a:avLst/>
          </a:prstGeom>
          <a:solidFill>
            <a:srgbClr val="4BACC6"/>
          </a:solidFill>
        </p:spPr>
      </p:pic>
    </p:spTree>
    <p:extLst>
      <p:ext uri="{BB962C8B-B14F-4D97-AF65-F5344CB8AC3E}">
        <p14:creationId xmlns:p14="http://schemas.microsoft.com/office/powerpoint/2010/main" val="157201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09567-3DFF-BA74-77A8-955388FCC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réditos para Comercios BNA+">
            <a:extLst>
              <a:ext uri="{FF2B5EF4-FFF2-40B4-BE49-F238E27FC236}">
                <a16:creationId xmlns:a16="http://schemas.microsoft.com/office/drawing/2014/main" id="{9F971F43-054A-F9FD-40F3-B0ACF0567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2" y="830071"/>
            <a:ext cx="12192000" cy="3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32;p79">
            <a:extLst>
              <a:ext uri="{FF2B5EF4-FFF2-40B4-BE49-F238E27FC236}">
                <a16:creationId xmlns:a16="http://schemas.microsoft.com/office/drawing/2014/main" id="{9F330A8F-EA97-1F4A-E814-163C17F7C2FF}"/>
              </a:ext>
            </a:extLst>
          </p:cNvPr>
          <p:cNvSpPr/>
          <p:nvPr/>
        </p:nvSpPr>
        <p:spPr>
          <a:xfrm>
            <a:off x="381001" y="3870781"/>
            <a:ext cx="11306174" cy="196727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ap="flat" cmpd="sng" algn="ctr">
            <a:solidFill>
              <a:srgbClr val="FFAB40"/>
            </a:solidFill>
            <a:prstDash val="solid"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Google Shape;933;p79">
            <a:extLst>
              <a:ext uri="{FF2B5EF4-FFF2-40B4-BE49-F238E27FC236}">
                <a16:creationId xmlns:a16="http://schemas.microsoft.com/office/drawing/2014/main" id="{D1D33AC5-31D8-2DA7-6373-04AF65454CDD}"/>
              </a:ext>
            </a:extLst>
          </p:cNvPr>
          <p:cNvSpPr txBox="1"/>
          <p:nvPr/>
        </p:nvSpPr>
        <p:spPr>
          <a:xfrm>
            <a:off x="757238" y="4083557"/>
            <a:ext cx="10677524" cy="14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lnSpc>
                <a:spcPct val="150000"/>
              </a:lnSpc>
              <a:buClr>
                <a:srgbClr val="000000"/>
              </a:buClr>
            </a:pPr>
            <a:r>
              <a:rPr lang="es-AR" sz="2400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Consultá en tu banco los tiempos de acreditación, comisiones y gastos de cada servicio y elegí el que mejor te convenga.</a:t>
            </a:r>
            <a:endParaRPr lang="es-AR" sz="2400" kern="0" dirty="0">
              <a:solidFill>
                <a:srgbClr val="595959"/>
              </a:solidFill>
              <a:latin typeface="Roboto"/>
              <a:ea typeface="Roboto"/>
              <a:cs typeface="Roboto"/>
              <a:sym typeface="Arial"/>
            </a:endParaRPr>
          </a:p>
        </p:txBody>
      </p:sp>
      <p:pic>
        <p:nvPicPr>
          <p:cNvPr id="4" name="Google Shape;940;p79">
            <a:extLst>
              <a:ext uri="{FF2B5EF4-FFF2-40B4-BE49-F238E27FC236}">
                <a16:creationId xmlns:a16="http://schemas.microsoft.com/office/drawing/2014/main" id="{D37A62C5-0F6A-0A41-5A24-B7255DD8C4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88341">
            <a:off x="10771685" y="3101000"/>
            <a:ext cx="1201870" cy="126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71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B6A27-C584-93B2-7EA6-C0A427F1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AEB4AC3A-E4E6-DE45-B362-FDDABA45D838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OPERA CON BNA Y OFRECÉ PROMOCIONES INCREÍBLES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0F08C16-3225-51DC-5481-4F273E2CF0E6}"/>
              </a:ext>
            </a:extLst>
          </p:cNvPr>
          <p:cNvSpPr/>
          <p:nvPr/>
        </p:nvSpPr>
        <p:spPr>
          <a:xfrm>
            <a:off x="0" y="1502760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FF8349-B858-D99B-95EA-AD4CE7E9A612}"/>
              </a:ext>
            </a:extLst>
          </p:cNvPr>
          <p:cNvSpPr txBox="1"/>
          <p:nvPr/>
        </p:nvSpPr>
        <p:spPr>
          <a:xfrm>
            <a:off x="0" y="1609411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¡TODOS LOS DÍAS HAY DESCUENTOS! SUMALOS A TU COMERCIO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EF1CDF3-B20C-8D18-D03F-7C1A3B63FB2B}"/>
              </a:ext>
            </a:extLst>
          </p:cNvPr>
          <p:cNvCxnSpPr>
            <a:cxnSpLocks/>
          </p:cNvCxnSpPr>
          <p:nvPr/>
        </p:nvCxnSpPr>
        <p:spPr>
          <a:xfrm>
            <a:off x="5457686" y="2630721"/>
            <a:ext cx="0" cy="32020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A6EBA1E4-9353-58B6-3ED6-AB4A93E68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3" b="36327"/>
          <a:stretch>
            <a:fillRect/>
          </a:stretch>
        </p:blipFill>
        <p:spPr bwMode="auto">
          <a:xfrm>
            <a:off x="5751035" y="2615570"/>
            <a:ext cx="2929040" cy="33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D31AB85-9C48-7631-9378-3072B0845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871" r="7376" b="68754"/>
          <a:stretch>
            <a:fillRect/>
          </a:stretch>
        </p:blipFill>
        <p:spPr bwMode="auto">
          <a:xfrm>
            <a:off x="8886809" y="2497214"/>
            <a:ext cx="3293502" cy="18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0171AA3-00EF-22B9-BAE0-0A829E26F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6" b="14612"/>
          <a:stretch>
            <a:fillRect/>
          </a:stretch>
        </p:blipFill>
        <p:spPr bwMode="auto">
          <a:xfrm>
            <a:off x="9158854" y="4311934"/>
            <a:ext cx="2565164" cy="166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C2B96F8F-5BDA-DB18-D17B-89C3E876E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10"/>
          <a:stretch>
            <a:fillRect/>
          </a:stretch>
        </p:blipFill>
        <p:spPr bwMode="auto">
          <a:xfrm>
            <a:off x="464562" y="2643162"/>
            <a:ext cx="4514346" cy="31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C82CE11-A58C-8F6D-A542-9FE1882FF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806" y1="34475" x2="27778" y2="24886"/>
                        <a14:foregroundMark x1="26944" y1="19635" x2="26944" y2="19635"/>
                        <a14:foregroundMark x1="26667" y1="19406" x2="27083" y2="14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4" r="22385"/>
          <a:stretch/>
        </p:blipFill>
        <p:spPr bwMode="auto">
          <a:xfrm>
            <a:off x="10312973" y="909812"/>
            <a:ext cx="1549031" cy="16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55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00ED9-20D4-C0BC-AFCF-24ADB98B6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B366BD-E876-B3B3-DE3A-61A789787236}"/>
              </a:ext>
            </a:extLst>
          </p:cNvPr>
          <p:cNvSpPr txBox="1"/>
          <p:nvPr/>
        </p:nvSpPr>
        <p:spPr>
          <a:xfrm>
            <a:off x="4280837" y="907021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b="1" dirty="0">
                <a:solidFill>
                  <a:srgbClr val="0F7994"/>
                </a:solidFill>
              </a:rPr>
              <a:t>Durante este taller vamos a ver: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D806AF5-E1A1-336E-C347-D6B2E5E3B40E}"/>
              </a:ext>
            </a:extLst>
          </p:cNvPr>
          <p:cNvCxnSpPr>
            <a:cxnSpLocks/>
          </p:cNvCxnSpPr>
          <p:nvPr/>
        </p:nvCxnSpPr>
        <p:spPr>
          <a:xfrm>
            <a:off x="3936733" y="1011677"/>
            <a:ext cx="0" cy="5348215"/>
          </a:xfrm>
          <a:prstGeom prst="line">
            <a:avLst/>
          </a:prstGeom>
          <a:ln w="38100">
            <a:solidFill>
              <a:srgbClr val="F19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DE76DDAE-EA2B-380B-4486-E179CBE98B57}"/>
              </a:ext>
            </a:extLst>
          </p:cNvPr>
          <p:cNvSpPr/>
          <p:nvPr/>
        </p:nvSpPr>
        <p:spPr>
          <a:xfrm>
            <a:off x="4280837" y="1620340"/>
            <a:ext cx="7575082" cy="44473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Administración financiera del emprendimiento.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Productos financieros digitales.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Créditos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Inversiones.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 err="1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Microseguros</a:t>
            </a: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y seguros inclusivos.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Recomendaciones de seguridad.</a:t>
            </a:r>
            <a:endParaRPr lang="es-ES" sz="2400" b="1" dirty="0">
              <a:solidFill>
                <a:srgbClr val="12607E"/>
              </a:solidFill>
            </a:endParaRPr>
          </a:p>
        </p:txBody>
      </p:sp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7355FE4F-1847-D02D-D397-F246D144B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2" y="2733965"/>
            <a:ext cx="3269388" cy="13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72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B163-4368-CDBD-1DBA-B2401C1CB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EB9A0A3C-D77E-0BB0-179E-69E022496BBC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MEDIOS DE PAGO – TU TARJETA DE CRÉDITO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D9D4CEA-2CC9-A11F-AA66-3A6FA3AC99A5}"/>
              </a:ext>
            </a:extLst>
          </p:cNvPr>
          <p:cNvSpPr/>
          <p:nvPr/>
        </p:nvSpPr>
        <p:spPr>
          <a:xfrm>
            <a:off x="-5291" y="1550828"/>
            <a:ext cx="12192000" cy="501681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31D45C-E238-7520-DD98-3DA0E218421E}"/>
              </a:ext>
            </a:extLst>
          </p:cNvPr>
          <p:cNvSpPr txBox="1"/>
          <p:nvPr/>
        </p:nvSpPr>
        <p:spPr>
          <a:xfrm>
            <a:off x="324705" y="1550829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¿PARA QUÉ SIRVE?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168ED8E-B35B-0A7D-FD78-50A3C83E050E}"/>
              </a:ext>
            </a:extLst>
          </p:cNvPr>
          <p:cNvSpPr/>
          <p:nvPr/>
        </p:nvSpPr>
        <p:spPr>
          <a:xfrm>
            <a:off x="-5290" y="2186265"/>
            <a:ext cx="12192000" cy="58477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32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Ventajas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B8FDAFA-F2F1-04A3-A316-B1431C48D990}"/>
              </a:ext>
            </a:extLst>
          </p:cNvPr>
          <p:cNvSpPr/>
          <p:nvPr/>
        </p:nvSpPr>
        <p:spPr>
          <a:xfrm>
            <a:off x="4071605" y="2979848"/>
            <a:ext cx="4075115" cy="1569660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Brinda la posibilidad de pagar en cuotas. ¡Ojo! A veces pueden tener intereses.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ECC80CB-172B-7701-21EC-22764BFE8AF9}"/>
              </a:ext>
            </a:extLst>
          </p:cNvPr>
          <p:cNvSpPr/>
          <p:nvPr/>
        </p:nvSpPr>
        <p:spPr>
          <a:xfrm>
            <a:off x="8257222" y="2979848"/>
            <a:ext cx="3822480" cy="2062103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 para mayores de 18 años. El banco te da un límite de compra mensual, en base a tus ingresos demostrados.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C316EC-CEBD-680A-08D9-E659260E8DD6}"/>
              </a:ext>
            </a:extLst>
          </p:cNvPr>
          <p:cNvSpPr/>
          <p:nvPr/>
        </p:nvSpPr>
        <p:spPr>
          <a:xfrm>
            <a:off x="114520" y="2979848"/>
            <a:ext cx="3840769" cy="2492990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6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Permite realizar compras y pagar al mes siguiente, en la fecha de vencimiento de la tarjeta.</a:t>
            </a:r>
          </a:p>
          <a:p>
            <a:pPr algn="ctr"/>
            <a:endParaRPr lang="es-AR" sz="1200" dirty="0">
              <a:solidFill>
                <a:prstClr val="white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7C427B-86D1-7E52-0BE9-30593C0497DB}"/>
              </a:ext>
            </a:extLst>
          </p:cNvPr>
          <p:cNvSpPr txBox="1"/>
          <p:nvPr/>
        </p:nvSpPr>
        <p:spPr>
          <a:xfrm>
            <a:off x="2206219" y="5565170"/>
            <a:ext cx="8281807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ES UN MEDIO DE PAGO QUE TE BRINDA FACILIDADES EN LA FINANCIACIÓN</a:t>
            </a:r>
          </a:p>
        </p:txBody>
      </p:sp>
    </p:spTree>
    <p:extLst>
      <p:ext uri="{BB962C8B-B14F-4D97-AF65-F5344CB8AC3E}">
        <p14:creationId xmlns:p14="http://schemas.microsoft.com/office/powerpoint/2010/main" val="2773037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36AE-8F43-4969-9853-8922EEE24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DE152CED-6558-4051-DC7C-21BBC09FF5EC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TARJETA DE CRÉDITO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34CA667-E697-5A05-2DA8-ED95FA8A6B40}"/>
              </a:ext>
            </a:extLst>
          </p:cNvPr>
          <p:cNvSpPr/>
          <p:nvPr/>
        </p:nvSpPr>
        <p:spPr>
          <a:xfrm>
            <a:off x="2992552" y="2243229"/>
            <a:ext cx="476250" cy="495300"/>
          </a:xfrm>
          <a:prstGeom prst="ellipse">
            <a:avLst/>
          </a:prstGeom>
          <a:solidFill>
            <a:srgbClr val="F7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CEDCABE-636E-BDE8-43AE-B7D7A3E785FC}"/>
              </a:ext>
            </a:extLst>
          </p:cNvPr>
          <p:cNvSpPr/>
          <p:nvPr/>
        </p:nvSpPr>
        <p:spPr>
          <a:xfrm>
            <a:off x="0" y="1720783"/>
            <a:ext cx="12192000" cy="510366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8963A0-5F7E-221B-AB4D-5551556F0EBE}"/>
              </a:ext>
            </a:extLst>
          </p:cNvPr>
          <p:cNvSpPr txBox="1"/>
          <p:nvPr/>
        </p:nvSpPr>
        <p:spPr>
          <a:xfrm>
            <a:off x="329995" y="170722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TIPS PARA SU USO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B345FCD-0495-DDA0-A086-DBCBDC0F1E2D}"/>
              </a:ext>
            </a:extLst>
          </p:cNvPr>
          <p:cNvSpPr/>
          <p:nvPr/>
        </p:nvSpPr>
        <p:spPr>
          <a:xfrm>
            <a:off x="3105846" y="2826476"/>
            <a:ext cx="2953852" cy="2000548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Pagá el SALDO TOTAL, </a:t>
            </a: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si es posible, para evitar pagar intereses.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C2665DB-6280-EF78-3B0D-0D1BA3375902}"/>
              </a:ext>
            </a:extLst>
          </p:cNvPr>
          <p:cNvSpPr/>
          <p:nvPr/>
        </p:nvSpPr>
        <p:spPr>
          <a:xfrm>
            <a:off x="6173585" y="2826476"/>
            <a:ext cx="2770729" cy="2062103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Aprovechá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 los descuentos y beneficios </a:t>
            </a: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que ofrece tu banco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1C8CD5C-BEA9-540A-D7C2-D46EECBE9226}"/>
              </a:ext>
            </a:extLst>
          </p:cNvPr>
          <p:cNvSpPr/>
          <p:nvPr/>
        </p:nvSpPr>
        <p:spPr>
          <a:xfrm>
            <a:off x="254220" y="2826476"/>
            <a:ext cx="2783986" cy="255454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Antes de usar la tarjeta, </a:t>
            </a:r>
            <a:r>
              <a:rPr kumimoji="0" lang="es-A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revisá</a:t>
            </a: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 tu presupuesto. 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No gastes más de lo que podés pagar.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BA10D81-A82F-28F9-B862-7378FC144034}"/>
              </a:ext>
            </a:extLst>
          </p:cNvPr>
          <p:cNvSpPr/>
          <p:nvPr/>
        </p:nvSpPr>
        <p:spPr>
          <a:xfrm>
            <a:off x="9029126" y="2826476"/>
            <a:ext cx="2953852" cy="2246769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Tené presente las fechas de vencimiento y de cierre de la tarjeta.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Planificá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 tus consumos.</a:t>
            </a:r>
          </a:p>
        </p:txBody>
      </p:sp>
      <p:pic>
        <p:nvPicPr>
          <p:cNvPr id="16" name="Picture 2" descr="El meme que se usa para dar los peores consejos de la ...">
            <a:extLst>
              <a:ext uri="{FF2B5EF4-FFF2-40B4-BE49-F238E27FC236}">
                <a16:creationId xmlns:a16="http://schemas.microsoft.com/office/drawing/2014/main" id="{077EF775-B64F-FE1C-5E37-EAB3F9B25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75" b="4646"/>
          <a:stretch/>
        </p:blipFill>
        <p:spPr bwMode="auto">
          <a:xfrm>
            <a:off x="9365439" y="913852"/>
            <a:ext cx="2489506" cy="19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A464A-1390-94B2-8C6D-D2994950A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BECDEE6A-1695-C3E2-6951-DCC8CA277A61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¡AHORRÁ CON NUESTRAS PROMOCIONES!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AD8C81D-FA86-5387-4510-08225ED732F8}"/>
              </a:ext>
            </a:extLst>
          </p:cNvPr>
          <p:cNvSpPr/>
          <p:nvPr/>
        </p:nvSpPr>
        <p:spPr>
          <a:xfrm>
            <a:off x="3786220" y="3496006"/>
            <a:ext cx="476250" cy="495300"/>
          </a:xfrm>
          <a:prstGeom prst="ellipse">
            <a:avLst/>
          </a:prstGeom>
          <a:solidFill>
            <a:srgbClr val="F7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FF1CB1B-EB8D-4BEC-4DC7-C04EED2675F1}"/>
              </a:ext>
            </a:extLst>
          </p:cNvPr>
          <p:cNvSpPr/>
          <p:nvPr/>
        </p:nvSpPr>
        <p:spPr>
          <a:xfrm>
            <a:off x="2992552" y="1560689"/>
            <a:ext cx="476250" cy="495300"/>
          </a:xfrm>
          <a:prstGeom prst="ellipse">
            <a:avLst/>
          </a:prstGeom>
          <a:solidFill>
            <a:srgbClr val="F7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6A8AB9-D5FC-B40A-0073-F63F3A99B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45" y="3916552"/>
            <a:ext cx="2557330" cy="21877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048204-7228-3EC3-0FC5-E599AD9D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1" y="1396950"/>
            <a:ext cx="2271891" cy="22718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CCDC10-096A-B31D-6155-994B5889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854" y="3824901"/>
            <a:ext cx="2271891" cy="22718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5920D9-46D1-8B35-380A-393007C84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156" y="3824902"/>
            <a:ext cx="2271891" cy="22718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8F9C82-4DBA-B079-7A6D-F9331707C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156" y="1396950"/>
            <a:ext cx="2271891" cy="22718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F8887AC-D38B-714B-1136-05710CCE7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959" y="1396948"/>
            <a:ext cx="2271891" cy="22718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0FE2FBE-7016-8ED5-AD0C-BC9620BD3A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4344" y="3824902"/>
            <a:ext cx="2271891" cy="227189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5F6506E-4F5A-5763-AD16-2647C40B3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950422" y="1396949"/>
            <a:ext cx="2254323" cy="2254323"/>
          </a:xfrm>
          <a:prstGeom prst="round2SameRect">
            <a:avLst>
              <a:gd name="adj1" fmla="val 9500"/>
              <a:gd name="adj2" fmla="val 0"/>
            </a:avLst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E5DE4CE-1AB5-5861-A2FE-CFD6091A5C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53907" y="1400371"/>
            <a:ext cx="2273300" cy="2273300"/>
          </a:xfrm>
          <a:prstGeom prst="round2SameRect">
            <a:avLst>
              <a:gd name="adj1" fmla="val 10893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485464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96FEF-B6E4-309B-1BDF-5859E1420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EC09EF8-500E-1939-2DDD-F96FD5F5499A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¡AHORRÁ CON NUESTRAS PROMOCIONES!</a:t>
            </a:r>
          </a:p>
        </p:txBody>
      </p:sp>
      <p:sp>
        <p:nvSpPr>
          <p:cNvPr id="6" name="Rectángulo: esquinas superiores redondeadas 5">
            <a:extLst>
              <a:ext uri="{FF2B5EF4-FFF2-40B4-BE49-F238E27FC236}">
                <a16:creationId xmlns:a16="http://schemas.microsoft.com/office/drawing/2014/main" id="{3513D5ED-C801-CB25-C996-E0D838C69123}"/>
              </a:ext>
            </a:extLst>
          </p:cNvPr>
          <p:cNvSpPr/>
          <p:nvPr/>
        </p:nvSpPr>
        <p:spPr>
          <a:xfrm>
            <a:off x="4146692" y="1373472"/>
            <a:ext cx="7932738" cy="4542243"/>
          </a:xfrm>
          <a:prstGeom prst="round2SameRect">
            <a:avLst/>
          </a:prstGeom>
          <a:solidFill>
            <a:srgbClr val="019E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id="{C80B8B17-7EA5-6068-921F-F852096DCF82}"/>
              </a:ext>
            </a:extLst>
          </p:cNvPr>
          <p:cNvSpPr/>
          <p:nvPr/>
        </p:nvSpPr>
        <p:spPr>
          <a:xfrm>
            <a:off x="4448608" y="2221676"/>
            <a:ext cx="3638550" cy="366076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: esquinas superiores redondeadas 7">
            <a:extLst>
              <a:ext uri="{FF2B5EF4-FFF2-40B4-BE49-F238E27FC236}">
                <a16:creationId xmlns:a16="http://schemas.microsoft.com/office/drawing/2014/main" id="{23E3C658-36BD-D3A8-A990-6FDD7D0309AD}"/>
              </a:ext>
            </a:extLst>
          </p:cNvPr>
          <p:cNvSpPr/>
          <p:nvPr/>
        </p:nvSpPr>
        <p:spPr>
          <a:xfrm>
            <a:off x="8219452" y="2207154"/>
            <a:ext cx="3638550" cy="366076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9" name="圆角矩形 45">
            <a:extLst>
              <a:ext uri="{FF2B5EF4-FFF2-40B4-BE49-F238E27FC236}">
                <a16:creationId xmlns:a16="http://schemas.microsoft.com/office/drawing/2014/main" id="{020F37B4-9489-B5B9-BD9C-55D16271B540}"/>
              </a:ext>
            </a:extLst>
          </p:cNvPr>
          <p:cNvSpPr/>
          <p:nvPr/>
        </p:nvSpPr>
        <p:spPr>
          <a:xfrm>
            <a:off x="4962290" y="2081390"/>
            <a:ext cx="2614357" cy="459381"/>
          </a:xfrm>
          <a:prstGeom prst="roundRect">
            <a:avLst>
              <a:gd name="adj" fmla="val 50000"/>
            </a:avLst>
          </a:prstGeom>
          <a:solidFill>
            <a:srgbClr val="E97132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Arial"/>
              </a:rPr>
              <a:t>COLECTIVO</a:t>
            </a:r>
          </a:p>
        </p:txBody>
      </p:sp>
      <p:sp>
        <p:nvSpPr>
          <p:cNvPr id="10" name="圆角矩形 45">
            <a:extLst>
              <a:ext uri="{FF2B5EF4-FFF2-40B4-BE49-F238E27FC236}">
                <a16:creationId xmlns:a16="http://schemas.microsoft.com/office/drawing/2014/main" id="{5270F864-FF47-121A-C01F-210168C4BDC2}"/>
              </a:ext>
            </a:extLst>
          </p:cNvPr>
          <p:cNvSpPr/>
          <p:nvPr/>
        </p:nvSpPr>
        <p:spPr>
          <a:xfrm>
            <a:off x="8802927" y="2081390"/>
            <a:ext cx="2614357" cy="459381"/>
          </a:xfrm>
          <a:prstGeom prst="roundRect">
            <a:avLst>
              <a:gd name="adj" fmla="val 50000"/>
            </a:avLst>
          </a:prstGeom>
          <a:solidFill>
            <a:srgbClr val="005F86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>
                <a:solidFill>
                  <a:prstClr val="white"/>
                </a:solidFill>
                <a:latin typeface="Aptos" panose="02110004020202020204"/>
                <a:ea typeface="等线" panose="02010600030101010101" pitchFamily="2" charset="-122"/>
                <a:cs typeface="Arial"/>
              </a:rPr>
              <a:t>SUBTE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22EA7C-C2F9-72CC-7A11-D49221B92CDB}"/>
              </a:ext>
            </a:extLst>
          </p:cNvPr>
          <p:cNvSpPr txBox="1"/>
          <p:nvPr/>
        </p:nvSpPr>
        <p:spPr>
          <a:xfrm>
            <a:off x="4489970" y="1505374"/>
            <a:ext cx="7378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TODOS LOS DÍAS, LOS VIAJES LOS INVITA BNA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0F6641F-3632-9875-EE29-27B5049FCFB9}"/>
              </a:ext>
            </a:extLst>
          </p:cNvPr>
          <p:cNvSpPr txBox="1"/>
          <p:nvPr/>
        </p:nvSpPr>
        <p:spPr>
          <a:xfrm>
            <a:off x="4432843" y="3150111"/>
            <a:ext cx="3638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6B00"/>
              </a:buClr>
              <a:buSzTx/>
              <a:buFontTx/>
              <a:buNone/>
              <a:tabLst/>
              <a:defRPr/>
            </a:pPr>
            <a:r>
              <a:rPr kumimoji="0" lang="es-AR" sz="4800" b="1" i="0" u="none" strike="noStrike" kern="1200" cap="none" spc="0" normalizeH="0" baseline="0" noProof="0" dirty="0">
                <a:ln>
                  <a:noFill/>
                </a:ln>
                <a:solidFill>
                  <a:srgbClr val="005F86"/>
                </a:solidFill>
                <a:effectLst/>
                <a:uLnTx/>
                <a:uFillTx/>
                <a:latin typeface="Aptos" panose="02110004020202020204"/>
                <a:cs typeface="Arial"/>
              </a:rPr>
              <a:t>100% </a:t>
            </a:r>
          </a:p>
        </p:txBody>
      </p: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8E6A8CC1-4060-063E-8713-C53E8AB0550F}"/>
              </a:ext>
            </a:extLst>
          </p:cNvPr>
          <p:cNvSpPr/>
          <p:nvPr/>
        </p:nvSpPr>
        <p:spPr>
          <a:xfrm>
            <a:off x="4146690" y="5434802"/>
            <a:ext cx="7932740" cy="480913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5F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04CA773-E77C-BA1E-767E-23B4731F5F18}"/>
              </a:ext>
            </a:extLst>
          </p:cNvPr>
          <p:cNvSpPr/>
          <p:nvPr/>
        </p:nvSpPr>
        <p:spPr>
          <a:xfrm>
            <a:off x="4448607" y="4829250"/>
            <a:ext cx="7409395" cy="608114"/>
          </a:xfrm>
          <a:prstGeom prst="rect">
            <a:avLst/>
          </a:prstGeom>
          <a:solidFill>
            <a:srgbClr val="80CF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9CC49D4-86C0-E952-3D6F-EEFBD08AC762}"/>
              </a:ext>
            </a:extLst>
          </p:cNvPr>
          <p:cNvSpPr txBox="1"/>
          <p:nvPr/>
        </p:nvSpPr>
        <p:spPr>
          <a:xfrm>
            <a:off x="4448607" y="4915854"/>
            <a:ext cx="7398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5F86"/>
                </a:solidFill>
              </a:rPr>
              <a:t>Con tope de devolución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B64624-4D7F-588B-510D-F792C7155BEA}"/>
              </a:ext>
            </a:extLst>
          </p:cNvPr>
          <p:cNvSpPr txBox="1"/>
          <p:nvPr/>
        </p:nvSpPr>
        <p:spPr>
          <a:xfrm>
            <a:off x="4432409" y="5524568"/>
            <a:ext cx="7378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solidFill>
                  <a:schemeClr val="bg1"/>
                </a:solidFill>
              </a:rPr>
              <a:t>CONSULTÁ LAS LÍNEAS ADHERIDAS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E884ACC-9CFF-8E0E-C74F-CB2216F9FC82}"/>
              </a:ext>
            </a:extLst>
          </p:cNvPr>
          <p:cNvSpPr txBox="1"/>
          <p:nvPr/>
        </p:nvSpPr>
        <p:spPr>
          <a:xfrm>
            <a:off x="4462488" y="3911700"/>
            <a:ext cx="36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Pagos con QR desde la app BNA+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728D98-5C03-E0CA-0050-4E57DABE1BEB}"/>
              </a:ext>
            </a:extLst>
          </p:cNvPr>
          <p:cNvSpPr txBox="1"/>
          <p:nvPr/>
        </p:nvSpPr>
        <p:spPr>
          <a:xfrm>
            <a:off x="8230359" y="3906668"/>
            <a:ext cx="363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Tarjetas de crédito y debito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08BA6F5-541E-CA93-2A29-E25DFE0B43E7}"/>
              </a:ext>
            </a:extLst>
          </p:cNvPr>
          <p:cNvSpPr txBox="1"/>
          <p:nvPr/>
        </p:nvSpPr>
        <p:spPr>
          <a:xfrm>
            <a:off x="4462488" y="2910944"/>
            <a:ext cx="363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solidFill>
                  <a:srgbClr val="005F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Bonificación de hasta el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6C70E6-391A-AA83-C147-948E2B874C95}"/>
              </a:ext>
            </a:extLst>
          </p:cNvPr>
          <p:cNvSpPr txBox="1"/>
          <p:nvPr/>
        </p:nvSpPr>
        <p:spPr>
          <a:xfrm>
            <a:off x="8208979" y="3144904"/>
            <a:ext cx="3638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6B00"/>
              </a:buClr>
              <a:buSzTx/>
              <a:buFontTx/>
              <a:buNone/>
              <a:tabLst/>
              <a:defRPr/>
            </a:pPr>
            <a:r>
              <a:rPr kumimoji="0" lang="es-AR" sz="4800" b="1" i="0" u="none" strike="noStrike" kern="1200" cap="none" spc="0" normalizeH="0" baseline="0" noProof="0" dirty="0">
                <a:ln>
                  <a:noFill/>
                </a:ln>
                <a:solidFill>
                  <a:srgbClr val="005F86"/>
                </a:solidFill>
                <a:effectLst/>
                <a:uLnTx/>
                <a:uFillTx/>
                <a:latin typeface="Aptos" panose="02110004020202020204"/>
                <a:cs typeface="Arial"/>
              </a:rPr>
              <a:t>100%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A87D523-7BCF-577D-5AA3-6B5DCF8D74D8}"/>
              </a:ext>
            </a:extLst>
          </p:cNvPr>
          <p:cNvSpPr txBox="1"/>
          <p:nvPr/>
        </p:nvSpPr>
        <p:spPr>
          <a:xfrm>
            <a:off x="8238624" y="2924209"/>
            <a:ext cx="363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solidFill>
                  <a:srgbClr val="005F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Bonificación de hasta el</a:t>
            </a:r>
          </a:p>
        </p:txBody>
      </p:sp>
      <p:sp>
        <p:nvSpPr>
          <p:cNvPr id="26" name="Arco de bloque 25">
            <a:extLst>
              <a:ext uri="{FF2B5EF4-FFF2-40B4-BE49-F238E27FC236}">
                <a16:creationId xmlns:a16="http://schemas.microsoft.com/office/drawing/2014/main" id="{678BDDCF-8F02-4B6C-AB86-CDCA048B0B75}"/>
              </a:ext>
            </a:extLst>
          </p:cNvPr>
          <p:cNvSpPr/>
          <p:nvPr/>
        </p:nvSpPr>
        <p:spPr>
          <a:xfrm rot="3815956">
            <a:off x="1301005" y="4859338"/>
            <a:ext cx="1480947" cy="1480947"/>
          </a:xfrm>
          <a:prstGeom prst="blockArc">
            <a:avLst>
              <a:gd name="adj1" fmla="val 18146083"/>
              <a:gd name="adj2" fmla="val 6509115"/>
              <a:gd name="adj3" fmla="val 14225"/>
            </a:avLst>
          </a:prstGeom>
          <a:solidFill>
            <a:srgbClr val="4472C4">
              <a:lumMod val="20000"/>
              <a:lumOff val="80000"/>
              <a:alpha val="5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400F392-CAE3-0015-B59F-B5A350111911}"/>
              </a:ext>
            </a:extLst>
          </p:cNvPr>
          <p:cNvSpPr/>
          <p:nvPr/>
        </p:nvSpPr>
        <p:spPr>
          <a:xfrm>
            <a:off x="-14447" y="4348425"/>
            <a:ext cx="4144938" cy="1495251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980105FC-BB2C-BD18-2083-670504CE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78"/>
          <a:stretch>
            <a:fillRect/>
          </a:stretch>
        </p:blipFill>
        <p:spPr>
          <a:xfrm>
            <a:off x="672174" y="1404651"/>
            <a:ext cx="2743438" cy="3634117"/>
          </a:xfrm>
          <a:prstGeom prst="round1Rect">
            <a:avLst/>
          </a:prstGeom>
        </p:spPr>
      </p:pic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43CAC5ED-40B7-935D-50E6-DEB98F3DB0C1}"/>
              </a:ext>
            </a:extLst>
          </p:cNvPr>
          <p:cNvSpPr/>
          <p:nvPr/>
        </p:nvSpPr>
        <p:spPr>
          <a:xfrm>
            <a:off x="2032097" y="4340910"/>
            <a:ext cx="1399715" cy="708402"/>
          </a:xfrm>
          <a:prstGeom prst="triangle">
            <a:avLst>
              <a:gd name="adj" fmla="val 99796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BF95BFC2-F0FE-131E-FCFD-4D1B4D25DDBD}"/>
              </a:ext>
            </a:extLst>
          </p:cNvPr>
          <p:cNvSpPr/>
          <p:nvPr/>
        </p:nvSpPr>
        <p:spPr>
          <a:xfrm>
            <a:off x="672174" y="4350147"/>
            <a:ext cx="1343723" cy="708402"/>
          </a:xfrm>
          <a:prstGeom prst="triangle">
            <a:avLst>
              <a:gd name="adj" fmla="val 0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92854D0-F249-2915-ED80-D32012DC0AC9}"/>
              </a:ext>
            </a:extLst>
          </p:cNvPr>
          <p:cNvSpPr/>
          <p:nvPr/>
        </p:nvSpPr>
        <p:spPr>
          <a:xfrm>
            <a:off x="766588" y="3975708"/>
            <a:ext cx="998220" cy="1916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800" b="1" i="0" u="none" strike="noStrike" kern="0" cap="none" spc="0" normalizeH="0" baseline="0" noProof="0" dirty="0">
              <a:ln>
                <a:noFill/>
              </a:ln>
              <a:solidFill>
                <a:srgbClr val="005C8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BBA8AE4-E214-691F-E740-35AF09AD28EE}"/>
              </a:ext>
            </a:extLst>
          </p:cNvPr>
          <p:cNvSpPr txBox="1"/>
          <p:nvPr/>
        </p:nvSpPr>
        <p:spPr>
          <a:xfrm>
            <a:off x="162274" y="5103813"/>
            <a:ext cx="4100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AHORRÁ VIAJANDO</a:t>
            </a:r>
          </a:p>
        </p:txBody>
      </p:sp>
    </p:spTree>
    <p:extLst>
      <p:ext uri="{BB962C8B-B14F-4D97-AF65-F5344CB8AC3E}">
        <p14:creationId xmlns:p14="http://schemas.microsoft.com/office/powerpoint/2010/main" val="1203858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BB5A6-845A-5CB8-2503-9A2359E04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2101C1E0-622E-4EA8-A673-CE7272E175F7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¡NO PAGUES DE MÁS!</a:t>
            </a:r>
          </a:p>
        </p:txBody>
      </p:sp>
      <p:pic>
        <p:nvPicPr>
          <p:cNvPr id="9" name="Imagen 8" descr="Texto, Logotipo&#10;&#10;Descripción generada automáticamente">
            <a:extLst>
              <a:ext uri="{FF2B5EF4-FFF2-40B4-BE49-F238E27FC236}">
                <a16:creationId xmlns:a16="http://schemas.microsoft.com/office/drawing/2014/main" id="{1E0178B2-0FA8-6427-2D74-1157A949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65" y="4859046"/>
            <a:ext cx="1965985" cy="1050067"/>
          </a:xfrm>
          <a:prstGeom prst="rect">
            <a:avLst/>
          </a:prstGeom>
        </p:spPr>
      </p:pic>
      <p:sp>
        <p:nvSpPr>
          <p:cNvPr id="10" name="Rectángulo: esquinas superiores redondeadas 9">
            <a:extLst>
              <a:ext uri="{FF2B5EF4-FFF2-40B4-BE49-F238E27FC236}">
                <a16:creationId xmlns:a16="http://schemas.microsoft.com/office/drawing/2014/main" id="{21C2D1BB-AC7C-7538-F298-A809C804B237}"/>
              </a:ext>
            </a:extLst>
          </p:cNvPr>
          <p:cNvSpPr/>
          <p:nvPr/>
        </p:nvSpPr>
        <p:spPr>
          <a:xfrm>
            <a:off x="1786080" y="1406214"/>
            <a:ext cx="10394950" cy="4602041"/>
          </a:xfrm>
          <a:prstGeom prst="round2SameRect">
            <a:avLst/>
          </a:prstGeom>
          <a:solidFill>
            <a:srgbClr val="019E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1" name="Rectángulo: esquinas superiores redondeadas 10">
            <a:extLst>
              <a:ext uri="{FF2B5EF4-FFF2-40B4-BE49-F238E27FC236}">
                <a16:creationId xmlns:a16="http://schemas.microsoft.com/office/drawing/2014/main" id="{2448E02D-2BF7-C9D0-1521-23BA58C87558}"/>
              </a:ext>
            </a:extLst>
          </p:cNvPr>
          <p:cNvSpPr/>
          <p:nvPr/>
        </p:nvSpPr>
        <p:spPr>
          <a:xfrm>
            <a:off x="2958609" y="2512291"/>
            <a:ext cx="9219289" cy="3092582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8291377-5A11-BC6B-0D33-F258D4999DAA}"/>
              </a:ext>
            </a:extLst>
          </p:cNvPr>
          <p:cNvSpPr txBox="1"/>
          <p:nvPr/>
        </p:nvSpPr>
        <p:spPr>
          <a:xfrm>
            <a:off x="3176480" y="1406215"/>
            <a:ext cx="901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</a:rPr>
              <a:t>Supermercados y Mayoristas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707DAC-F89B-265C-7881-2946690AB287}"/>
              </a:ext>
            </a:extLst>
          </p:cNvPr>
          <p:cNvSpPr txBox="1"/>
          <p:nvPr/>
        </p:nvSpPr>
        <p:spPr>
          <a:xfrm>
            <a:off x="2971502" y="1928254"/>
            <a:ext cx="9222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Todos los miércoles con Tarjetas de crédito exclusivo BNA</a:t>
            </a:r>
            <a:r>
              <a:rPr lang="es-AR" dirty="0">
                <a:solidFill>
                  <a:srgbClr val="FFC000"/>
                </a:solidFill>
              </a:rPr>
              <a:t>+</a:t>
            </a:r>
            <a:r>
              <a:rPr lang="es-AR" dirty="0">
                <a:solidFill>
                  <a:schemeClr val="bg1"/>
                </a:solidFill>
              </a:rPr>
              <a:t> MODO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8614A52-54CC-4775-405A-A769627D27C4}"/>
              </a:ext>
            </a:extLst>
          </p:cNvPr>
          <p:cNvSpPr txBox="1"/>
          <p:nvPr/>
        </p:nvSpPr>
        <p:spPr>
          <a:xfrm>
            <a:off x="5142647" y="2535165"/>
            <a:ext cx="677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6B00"/>
              </a:buClr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F86"/>
                </a:solidFill>
                <a:effectLst/>
                <a:uLnTx/>
                <a:uFillTx/>
                <a:latin typeface="Aptos" panose="02110004020202020204"/>
                <a:cs typeface="Arial"/>
              </a:rPr>
              <a:t>Ahorrá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5F86"/>
                </a:solidFill>
                <a:effectLst/>
                <a:uLnTx/>
                <a:uFillTx/>
                <a:latin typeface="Aptos" panose="02110004020202020204"/>
                <a:cs typeface="Arial"/>
              </a:rPr>
              <a:t> hasta $ 48.000 por mes</a:t>
            </a:r>
          </a:p>
        </p:txBody>
      </p:sp>
      <p:sp>
        <p:nvSpPr>
          <p:cNvPr id="15" name="Rectángulo: esquinas superiores redondeadas 14">
            <a:extLst>
              <a:ext uri="{FF2B5EF4-FFF2-40B4-BE49-F238E27FC236}">
                <a16:creationId xmlns:a16="http://schemas.microsoft.com/office/drawing/2014/main" id="{49145975-57B7-DB50-7CFA-BA5E82F6C42D}"/>
              </a:ext>
            </a:extLst>
          </p:cNvPr>
          <p:cNvSpPr/>
          <p:nvPr/>
        </p:nvSpPr>
        <p:spPr>
          <a:xfrm>
            <a:off x="2957044" y="5457238"/>
            <a:ext cx="9219289" cy="55101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33EF40C-5F09-59BA-08FE-9C47CCEE485B}"/>
              </a:ext>
            </a:extLst>
          </p:cNvPr>
          <p:cNvSpPr/>
          <p:nvPr/>
        </p:nvSpPr>
        <p:spPr>
          <a:xfrm>
            <a:off x="2955477" y="4839711"/>
            <a:ext cx="9222421" cy="646772"/>
          </a:xfrm>
          <a:prstGeom prst="rect">
            <a:avLst/>
          </a:prstGeom>
          <a:solidFill>
            <a:srgbClr val="80CF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3643E39-58CB-8A23-4376-464DA6CE3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6" t="4925" r="14790" b="9719"/>
          <a:stretch/>
        </p:blipFill>
        <p:spPr>
          <a:xfrm>
            <a:off x="-16196" y="2596216"/>
            <a:ext cx="2982690" cy="340116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45866BF-114D-5C86-5E13-AA16E0530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320"/>
          <a:stretch/>
        </p:blipFill>
        <p:spPr>
          <a:xfrm>
            <a:off x="5263712" y="3129609"/>
            <a:ext cx="5016500" cy="165034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2AB35DF-F818-C51A-CD08-650BD66AC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664" r="66010" b="14458"/>
          <a:stretch/>
        </p:blipFill>
        <p:spPr>
          <a:xfrm>
            <a:off x="10254700" y="3129608"/>
            <a:ext cx="1705417" cy="1657286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140C585E-8AEE-3751-0D8A-C6268142E7E3}"/>
              </a:ext>
            </a:extLst>
          </p:cNvPr>
          <p:cNvGrpSpPr/>
          <p:nvPr/>
        </p:nvGrpSpPr>
        <p:grpSpPr>
          <a:xfrm>
            <a:off x="3300266" y="2851278"/>
            <a:ext cx="1842381" cy="1650341"/>
            <a:chOff x="3814917" y="3299537"/>
            <a:chExt cx="1842381" cy="165034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4B2951F7-9B20-9035-4C39-473AA51A93AE}"/>
                </a:ext>
              </a:extLst>
            </p:cNvPr>
            <p:cNvGrpSpPr/>
            <p:nvPr/>
          </p:nvGrpSpPr>
          <p:grpSpPr>
            <a:xfrm>
              <a:off x="3829358" y="3299537"/>
              <a:ext cx="1813498" cy="1650341"/>
              <a:chOff x="813192" y="3897024"/>
              <a:chExt cx="1630167" cy="1515910"/>
            </a:xfrm>
          </p:grpSpPr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1D2E0EC2-132C-12A2-E400-1D75B1C27863}"/>
                  </a:ext>
                </a:extLst>
              </p:cNvPr>
              <p:cNvSpPr/>
              <p:nvPr/>
            </p:nvSpPr>
            <p:spPr>
              <a:xfrm>
                <a:off x="841760" y="3897024"/>
                <a:ext cx="1527642" cy="1515910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74FCE0A3-F1DA-9185-7EE9-160C5D94F3B4}"/>
                  </a:ext>
                </a:extLst>
              </p:cNvPr>
              <p:cNvSpPr txBox="1"/>
              <p:nvPr/>
            </p:nvSpPr>
            <p:spPr>
              <a:xfrm>
                <a:off x="813192" y="4408791"/>
                <a:ext cx="1630167" cy="84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30%</a:t>
                </a:r>
              </a:p>
            </p:txBody>
          </p:sp>
        </p:grp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FA980DBF-E021-5289-C449-20624E4DC59E}"/>
                </a:ext>
              </a:extLst>
            </p:cNvPr>
            <p:cNvSpPr txBox="1"/>
            <p:nvPr/>
          </p:nvSpPr>
          <p:spPr>
            <a:xfrm>
              <a:off x="3814917" y="3654130"/>
              <a:ext cx="18423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18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DESCUENTO</a:t>
              </a: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670E07-921A-9605-B950-0B541600EB38}"/>
              </a:ext>
            </a:extLst>
          </p:cNvPr>
          <p:cNvSpPr txBox="1"/>
          <p:nvPr/>
        </p:nvSpPr>
        <p:spPr>
          <a:xfrm>
            <a:off x="3154718" y="5528338"/>
            <a:ext cx="875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Y muchas más marcas reconocidas en todo el país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DEFEBDD-EBE6-9F2B-0178-38C0C9A22658}"/>
              </a:ext>
            </a:extLst>
          </p:cNvPr>
          <p:cNvSpPr txBox="1"/>
          <p:nvPr/>
        </p:nvSpPr>
        <p:spPr>
          <a:xfrm>
            <a:off x="2942584" y="4952279"/>
            <a:ext cx="9222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5F86"/>
                </a:solidFill>
              </a:rPr>
              <a:t>Reintegro de hasta $ 12.000 por semana</a:t>
            </a:r>
          </a:p>
        </p:txBody>
      </p:sp>
    </p:spTree>
    <p:extLst>
      <p:ext uri="{BB962C8B-B14F-4D97-AF65-F5344CB8AC3E}">
        <p14:creationId xmlns:p14="http://schemas.microsoft.com/office/powerpoint/2010/main" val="1104306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9DBF6-8035-BA99-1ADB-F36AF07E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0C4351A7-2303-52EB-57C4-3A257CE3683A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¡APROVECHÁ!</a:t>
            </a:r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1A70BD6C-B1F6-E254-B047-2745CD7D6711}"/>
              </a:ext>
            </a:extLst>
          </p:cNvPr>
          <p:cNvSpPr/>
          <p:nvPr/>
        </p:nvSpPr>
        <p:spPr>
          <a:xfrm>
            <a:off x="1795317" y="1444168"/>
            <a:ext cx="10394950" cy="4601034"/>
          </a:xfrm>
          <a:prstGeom prst="round2SameRect">
            <a:avLst/>
          </a:prstGeom>
          <a:solidFill>
            <a:srgbClr val="019E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: esquinas superiores redondeadas 2">
            <a:extLst>
              <a:ext uri="{FF2B5EF4-FFF2-40B4-BE49-F238E27FC236}">
                <a16:creationId xmlns:a16="http://schemas.microsoft.com/office/drawing/2014/main" id="{AA784501-90AC-BEB2-3FCA-D2D3A9202966}"/>
              </a:ext>
            </a:extLst>
          </p:cNvPr>
          <p:cNvSpPr/>
          <p:nvPr/>
        </p:nvSpPr>
        <p:spPr>
          <a:xfrm>
            <a:off x="2967846" y="2160900"/>
            <a:ext cx="9219289" cy="349015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195498-DDDB-7086-4596-9E2AF9D9986A}"/>
              </a:ext>
            </a:extLst>
          </p:cNvPr>
          <p:cNvSpPr txBox="1"/>
          <p:nvPr/>
        </p:nvSpPr>
        <p:spPr>
          <a:xfrm>
            <a:off x="2964714" y="1542238"/>
            <a:ext cx="901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1"/>
                </a:solidFill>
              </a:rPr>
              <a:t>Combustible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3B38C3-F292-DB77-8008-89E35C6AF8CF}"/>
              </a:ext>
            </a:extLst>
          </p:cNvPr>
          <p:cNvSpPr txBox="1"/>
          <p:nvPr/>
        </p:nvSpPr>
        <p:spPr>
          <a:xfrm>
            <a:off x="5244371" y="2279796"/>
            <a:ext cx="677567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6B00"/>
              </a:buClr>
              <a:buSzTx/>
              <a:buFontTx/>
              <a:buNone/>
              <a:tabLst/>
              <a:defRPr/>
            </a:pPr>
            <a:r>
              <a:rPr kumimoji="0" lang="es-AR" sz="3400" b="1" i="0" u="none" strike="noStrike" kern="1200" cap="none" spc="0" normalizeH="0" baseline="0" noProof="0" dirty="0">
                <a:ln>
                  <a:noFill/>
                </a:ln>
                <a:solidFill>
                  <a:srgbClr val="005F86"/>
                </a:solidFill>
                <a:effectLst/>
                <a:uLnTx/>
                <a:uFillTx/>
                <a:latin typeface="Aptos" panose="02110004020202020204"/>
                <a:cs typeface="Arial"/>
              </a:rPr>
              <a:t>Ahorrá hasta $ </a:t>
            </a:r>
            <a:r>
              <a:rPr lang="es-AR" sz="3400" b="1" dirty="0">
                <a:solidFill>
                  <a:srgbClr val="005F86"/>
                </a:solidFill>
                <a:latin typeface="Aptos" panose="02110004020202020204"/>
                <a:cs typeface="Arial"/>
              </a:rPr>
              <a:t>15</a:t>
            </a:r>
            <a:r>
              <a:rPr kumimoji="0" lang="es-AR" sz="3400" b="1" i="0" u="none" strike="noStrike" kern="1200" cap="none" spc="0" normalizeH="0" baseline="0" noProof="0" dirty="0">
                <a:ln>
                  <a:noFill/>
                </a:ln>
                <a:solidFill>
                  <a:srgbClr val="005F86"/>
                </a:solidFill>
                <a:effectLst/>
                <a:uLnTx/>
                <a:uFillTx/>
                <a:latin typeface="Aptos" panose="02110004020202020204"/>
                <a:cs typeface="Arial"/>
              </a:rPr>
              <a:t>.000 por mes</a:t>
            </a:r>
          </a:p>
        </p:txBody>
      </p:sp>
      <p:sp>
        <p:nvSpPr>
          <p:cNvPr id="6" name="Rectángulo: esquinas superiores redondeadas 5">
            <a:extLst>
              <a:ext uri="{FF2B5EF4-FFF2-40B4-BE49-F238E27FC236}">
                <a16:creationId xmlns:a16="http://schemas.microsoft.com/office/drawing/2014/main" id="{0A42C6E1-2335-AF9E-D733-484E9E5D624C}"/>
              </a:ext>
            </a:extLst>
          </p:cNvPr>
          <p:cNvSpPr/>
          <p:nvPr/>
        </p:nvSpPr>
        <p:spPr>
          <a:xfrm>
            <a:off x="2966281" y="4828253"/>
            <a:ext cx="9219289" cy="121694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CF0063-C7EF-5D64-9BC8-0FA6407B2140}"/>
              </a:ext>
            </a:extLst>
          </p:cNvPr>
          <p:cNvSpPr txBox="1"/>
          <p:nvPr/>
        </p:nvSpPr>
        <p:spPr>
          <a:xfrm>
            <a:off x="3278497" y="5437911"/>
            <a:ext cx="875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En un pago, exclusivo con tarjetas de crédito BNA+ MODO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CC1914C-89B7-CCFA-E234-90408C84F076}"/>
              </a:ext>
            </a:extLst>
          </p:cNvPr>
          <p:cNvSpPr/>
          <p:nvPr/>
        </p:nvSpPr>
        <p:spPr>
          <a:xfrm>
            <a:off x="2964714" y="4590801"/>
            <a:ext cx="9222421" cy="619372"/>
          </a:xfrm>
          <a:prstGeom prst="rect">
            <a:avLst/>
          </a:prstGeom>
          <a:solidFill>
            <a:srgbClr val="80CF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78DE8C0-04B2-9732-8D15-4274BE1EEBFF}"/>
              </a:ext>
            </a:extLst>
          </p:cNvPr>
          <p:cNvSpPr txBox="1"/>
          <p:nvPr/>
        </p:nvSpPr>
        <p:spPr>
          <a:xfrm>
            <a:off x="3278497" y="4696295"/>
            <a:ext cx="9222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5F86"/>
                </a:solidFill>
              </a:rPr>
              <a:t>Exclusivo viernes, sábado y domingo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50F1095-B4EA-AE96-426B-4C71467AD407}"/>
              </a:ext>
            </a:extLst>
          </p:cNvPr>
          <p:cNvGrpSpPr/>
          <p:nvPr/>
        </p:nvGrpSpPr>
        <p:grpSpPr>
          <a:xfrm>
            <a:off x="3466924" y="2708555"/>
            <a:ext cx="1842381" cy="1650341"/>
            <a:chOff x="3814916" y="3299537"/>
            <a:chExt cx="1842381" cy="1650341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1FA3EDFF-57FE-CA58-C02F-C5E7162C4075}"/>
                </a:ext>
              </a:extLst>
            </p:cNvPr>
            <p:cNvGrpSpPr/>
            <p:nvPr/>
          </p:nvGrpSpPr>
          <p:grpSpPr>
            <a:xfrm>
              <a:off x="3829358" y="3299537"/>
              <a:ext cx="1813498" cy="1650341"/>
              <a:chOff x="813192" y="3897024"/>
              <a:chExt cx="1630167" cy="1515910"/>
            </a:xfrm>
          </p:grpSpPr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3FFC5224-A75F-EB50-D2EA-7A222505600C}"/>
                  </a:ext>
                </a:extLst>
              </p:cNvPr>
              <p:cNvSpPr/>
              <p:nvPr/>
            </p:nvSpPr>
            <p:spPr>
              <a:xfrm>
                <a:off x="841760" y="3897024"/>
                <a:ext cx="1527642" cy="1515910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43C1FC10-584B-BAAD-34F8-25E5643132F4}"/>
                  </a:ext>
                </a:extLst>
              </p:cNvPr>
              <p:cNvSpPr txBox="1"/>
              <p:nvPr/>
            </p:nvSpPr>
            <p:spPr>
              <a:xfrm>
                <a:off x="813192" y="4359646"/>
                <a:ext cx="1630167" cy="84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30%</a:t>
                </a:r>
              </a:p>
            </p:txBody>
          </p:sp>
        </p:grp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0C05814-6E92-0091-E944-92E3E8B93C6C}"/>
                </a:ext>
              </a:extLst>
            </p:cNvPr>
            <p:cNvSpPr txBox="1"/>
            <p:nvPr/>
          </p:nvSpPr>
          <p:spPr>
            <a:xfrm>
              <a:off x="3814916" y="3578580"/>
              <a:ext cx="1842381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17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DESCUENTO</a:t>
              </a: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EA56FC11-D9A2-E80D-2ED4-D09F5A7ED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" r="60468"/>
          <a:stretch/>
        </p:blipFill>
        <p:spPr>
          <a:xfrm>
            <a:off x="120653" y="1941138"/>
            <a:ext cx="2701460" cy="41040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B29D36-7F02-9406-F94F-9AE8594E5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08"/>
          <a:stretch/>
        </p:blipFill>
        <p:spPr>
          <a:xfrm>
            <a:off x="6701872" y="2858068"/>
            <a:ext cx="3792188" cy="84941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270EE8D-4C86-3EAA-E01B-48F1E7802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33"/>
          <a:stretch/>
        </p:blipFill>
        <p:spPr>
          <a:xfrm>
            <a:off x="7373170" y="3707478"/>
            <a:ext cx="2539023" cy="8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31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CFCA2-81E0-9DF7-34EB-744A583F3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6DB8AFE8-5A02-6B58-3EAD-C8D713615EDE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¡SEGUÍ AHORRANDO!</a:t>
            </a:r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8B7F4C0B-7331-DE4A-DC6C-99615AA61870}"/>
              </a:ext>
            </a:extLst>
          </p:cNvPr>
          <p:cNvSpPr/>
          <p:nvPr/>
        </p:nvSpPr>
        <p:spPr>
          <a:xfrm>
            <a:off x="1" y="1322289"/>
            <a:ext cx="12190262" cy="4754556"/>
          </a:xfrm>
          <a:prstGeom prst="round2SameRect">
            <a:avLst/>
          </a:prstGeom>
          <a:solidFill>
            <a:srgbClr val="019E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: esquinas superiores redondeadas 2">
            <a:extLst>
              <a:ext uri="{FF2B5EF4-FFF2-40B4-BE49-F238E27FC236}">
                <a16:creationId xmlns:a16="http://schemas.microsoft.com/office/drawing/2014/main" id="{BF8ED951-0D0E-593B-ED81-7859E84D3C48}"/>
              </a:ext>
            </a:extLst>
          </p:cNvPr>
          <p:cNvSpPr/>
          <p:nvPr/>
        </p:nvSpPr>
        <p:spPr>
          <a:xfrm>
            <a:off x="3307759" y="2201069"/>
            <a:ext cx="2800278" cy="3946448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圆角矩形 45">
            <a:extLst>
              <a:ext uri="{FF2B5EF4-FFF2-40B4-BE49-F238E27FC236}">
                <a16:creationId xmlns:a16="http://schemas.microsoft.com/office/drawing/2014/main" id="{BB06B67E-7479-3BB3-9DBB-A484FB100ADC}"/>
              </a:ext>
            </a:extLst>
          </p:cNvPr>
          <p:cNvSpPr/>
          <p:nvPr/>
        </p:nvSpPr>
        <p:spPr>
          <a:xfrm>
            <a:off x="3623924" y="2074904"/>
            <a:ext cx="2213927" cy="383991"/>
          </a:xfrm>
          <a:prstGeom prst="roundRect">
            <a:avLst>
              <a:gd name="adj" fmla="val 50000"/>
            </a:avLst>
          </a:prstGeom>
          <a:solidFill>
            <a:srgbClr val="E97132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Arial"/>
              </a:rPr>
              <a:t>Indumentaria</a:t>
            </a:r>
          </a:p>
        </p:txBody>
      </p:sp>
      <p:sp>
        <p:nvSpPr>
          <p:cNvPr id="5" name="Arco de bloque 4">
            <a:extLst>
              <a:ext uri="{FF2B5EF4-FFF2-40B4-BE49-F238E27FC236}">
                <a16:creationId xmlns:a16="http://schemas.microsoft.com/office/drawing/2014/main" id="{DE06A7D6-B33B-9737-2011-6DEE02C156F2}"/>
              </a:ext>
            </a:extLst>
          </p:cNvPr>
          <p:cNvSpPr/>
          <p:nvPr/>
        </p:nvSpPr>
        <p:spPr>
          <a:xfrm rot="4480319">
            <a:off x="1378147" y="4579817"/>
            <a:ext cx="1480947" cy="1480947"/>
          </a:xfrm>
          <a:prstGeom prst="blockArc">
            <a:avLst>
              <a:gd name="adj1" fmla="val 18146083"/>
              <a:gd name="adj2" fmla="val 6509115"/>
              <a:gd name="adj3" fmla="val 14225"/>
            </a:avLst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6" name="Rectángulo: esquinas superiores redondeadas 5">
            <a:extLst>
              <a:ext uri="{FF2B5EF4-FFF2-40B4-BE49-F238E27FC236}">
                <a16:creationId xmlns:a16="http://schemas.microsoft.com/office/drawing/2014/main" id="{66EF2AC6-6508-191A-8F79-3A0C7591C235}"/>
              </a:ext>
            </a:extLst>
          </p:cNvPr>
          <p:cNvSpPr/>
          <p:nvPr/>
        </p:nvSpPr>
        <p:spPr>
          <a:xfrm>
            <a:off x="6200172" y="2188614"/>
            <a:ext cx="2800278" cy="403557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圆角矩形 45">
            <a:extLst>
              <a:ext uri="{FF2B5EF4-FFF2-40B4-BE49-F238E27FC236}">
                <a16:creationId xmlns:a16="http://schemas.microsoft.com/office/drawing/2014/main" id="{5FB1385C-AE71-01EB-CBA8-BAC7C7B5089D}"/>
              </a:ext>
            </a:extLst>
          </p:cNvPr>
          <p:cNvSpPr/>
          <p:nvPr/>
        </p:nvSpPr>
        <p:spPr>
          <a:xfrm>
            <a:off x="6535505" y="2074904"/>
            <a:ext cx="2213927" cy="383991"/>
          </a:xfrm>
          <a:prstGeom prst="roundRect">
            <a:avLst>
              <a:gd name="adj" fmla="val 50000"/>
            </a:avLst>
          </a:prstGeom>
          <a:solidFill>
            <a:srgbClr val="E97132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Arial"/>
              </a:rPr>
              <a:t>Farmacias</a:t>
            </a:r>
          </a:p>
        </p:txBody>
      </p:sp>
      <p:sp>
        <p:nvSpPr>
          <p:cNvPr id="8" name="Rectángulo: esquinas superiores redondeadas 7">
            <a:extLst>
              <a:ext uri="{FF2B5EF4-FFF2-40B4-BE49-F238E27FC236}">
                <a16:creationId xmlns:a16="http://schemas.microsoft.com/office/drawing/2014/main" id="{217A5D74-5629-6F1C-2F1F-D317DFAA4E01}"/>
              </a:ext>
            </a:extLst>
          </p:cNvPr>
          <p:cNvSpPr/>
          <p:nvPr/>
        </p:nvSpPr>
        <p:spPr>
          <a:xfrm>
            <a:off x="9082163" y="2205085"/>
            <a:ext cx="2800278" cy="40191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9" name="圆角矩形 45">
            <a:extLst>
              <a:ext uri="{FF2B5EF4-FFF2-40B4-BE49-F238E27FC236}">
                <a16:creationId xmlns:a16="http://schemas.microsoft.com/office/drawing/2014/main" id="{72C55156-0685-5776-201F-0567F45CE38C}"/>
              </a:ext>
            </a:extLst>
          </p:cNvPr>
          <p:cNvSpPr/>
          <p:nvPr/>
        </p:nvSpPr>
        <p:spPr>
          <a:xfrm>
            <a:off x="9375072" y="2076933"/>
            <a:ext cx="2213927" cy="383991"/>
          </a:xfrm>
          <a:prstGeom prst="roundRect">
            <a:avLst>
              <a:gd name="adj" fmla="val 50000"/>
            </a:avLst>
          </a:prstGeom>
          <a:solidFill>
            <a:srgbClr val="E97132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Arial"/>
              </a:rPr>
              <a:t>Perfumerías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EDB6C4-CC30-08C4-2804-D100D300E583}"/>
              </a:ext>
            </a:extLst>
          </p:cNvPr>
          <p:cNvSpPr txBox="1"/>
          <p:nvPr/>
        </p:nvSpPr>
        <p:spPr>
          <a:xfrm>
            <a:off x="313978" y="1272543"/>
            <a:ext cx="1185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</a:rPr>
              <a:t>+ Descuentos y promociones</a:t>
            </a:r>
          </a:p>
        </p:txBody>
      </p:sp>
      <p:sp>
        <p:nvSpPr>
          <p:cNvPr id="11" name="Rectángulo: esquinas superiores redondeadas 10">
            <a:extLst>
              <a:ext uri="{FF2B5EF4-FFF2-40B4-BE49-F238E27FC236}">
                <a16:creationId xmlns:a16="http://schemas.microsoft.com/office/drawing/2014/main" id="{669CB8B9-00EF-DE57-6AF8-F43A55E8E749}"/>
              </a:ext>
            </a:extLst>
          </p:cNvPr>
          <p:cNvSpPr/>
          <p:nvPr/>
        </p:nvSpPr>
        <p:spPr>
          <a:xfrm>
            <a:off x="428338" y="2188615"/>
            <a:ext cx="2800278" cy="4034362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圆角矩形 45">
            <a:extLst>
              <a:ext uri="{FF2B5EF4-FFF2-40B4-BE49-F238E27FC236}">
                <a16:creationId xmlns:a16="http://schemas.microsoft.com/office/drawing/2014/main" id="{2AFD18E1-F891-F9BE-0BBA-3AEED20D4321}"/>
              </a:ext>
            </a:extLst>
          </p:cNvPr>
          <p:cNvSpPr/>
          <p:nvPr/>
        </p:nvSpPr>
        <p:spPr>
          <a:xfrm>
            <a:off x="722465" y="2074904"/>
            <a:ext cx="2213927" cy="383991"/>
          </a:xfrm>
          <a:prstGeom prst="roundRect">
            <a:avLst>
              <a:gd name="adj" fmla="val 50000"/>
            </a:avLst>
          </a:prstGeom>
          <a:solidFill>
            <a:srgbClr val="E97132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Arial"/>
              </a:rPr>
              <a:t>Jugueterías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2B01673-4B52-799C-EAA4-6AE54C955BD1}"/>
              </a:ext>
            </a:extLst>
          </p:cNvPr>
          <p:cNvGrpSpPr/>
          <p:nvPr/>
        </p:nvGrpSpPr>
        <p:grpSpPr>
          <a:xfrm>
            <a:off x="907286" y="2504693"/>
            <a:ext cx="1842381" cy="1650341"/>
            <a:chOff x="3814916" y="3299537"/>
            <a:chExt cx="1842381" cy="1650341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04C743F-DBB3-1F70-0EA7-076A24D53549}"/>
                </a:ext>
              </a:extLst>
            </p:cNvPr>
            <p:cNvGrpSpPr/>
            <p:nvPr/>
          </p:nvGrpSpPr>
          <p:grpSpPr>
            <a:xfrm>
              <a:off x="3829358" y="3299537"/>
              <a:ext cx="1813498" cy="1650341"/>
              <a:chOff x="813192" y="3897024"/>
              <a:chExt cx="1630167" cy="1515910"/>
            </a:xfrm>
          </p:grpSpPr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415AF506-EA0A-BD14-6184-36A9BD59B485}"/>
                  </a:ext>
                </a:extLst>
              </p:cNvPr>
              <p:cNvSpPr/>
              <p:nvPr/>
            </p:nvSpPr>
            <p:spPr>
              <a:xfrm>
                <a:off x="841760" y="3897024"/>
                <a:ext cx="1527642" cy="1515910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314E54C-DC48-5149-7E0C-29FCF914962F}"/>
                  </a:ext>
                </a:extLst>
              </p:cNvPr>
              <p:cNvSpPr txBox="1"/>
              <p:nvPr/>
            </p:nvSpPr>
            <p:spPr>
              <a:xfrm>
                <a:off x="813192" y="4413259"/>
                <a:ext cx="1630167" cy="84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358F66D-F476-B13A-E1ED-7E9930402C79}"/>
                </a:ext>
              </a:extLst>
            </p:cNvPr>
            <p:cNvSpPr txBox="1"/>
            <p:nvPr/>
          </p:nvSpPr>
          <p:spPr>
            <a:xfrm>
              <a:off x="3814916" y="3559124"/>
              <a:ext cx="1842381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17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DESCUENTO</a:t>
              </a:r>
            </a:p>
            <a:p>
              <a:pPr algn="ctr"/>
              <a:r>
                <a:rPr lang="es-AR" sz="11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HASTA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DA72FA1-6049-7D6E-ABB3-B8819C64FA72}"/>
              </a:ext>
            </a:extLst>
          </p:cNvPr>
          <p:cNvGrpSpPr/>
          <p:nvPr/>
        </p:nvGrpSpPr>
        <p:grpSpPr>
          <a:xfrm>
            <a:off x="3784697" y="2500066"/>
            <a:ext cx="1842381" cy="1650341"/>
            <a:chOff x="3814916" y="3299537"/>
            <a:chExt cx="1842381" cy="1650341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4F945D14-84CF-0EA9-8160-6DD091E44D4C}"/>
                </a:ext>
              </a:extLst>
            </p:cNvPr>
            <p:cNvGrpSpPr/>
            <p:nvPr/>
          </p:nvGrpSpPr>
          <p:grpSpPr>
            <a:xfrm>
              <a:off x="3829358" y="3299537"/>
              <a:ext cx="1813498" cy="1650341"/>
              <a:chOff x="813192" y="3897024"/>
              <a:chExt cx="1630167" cy="1515910"/>
            </a:xfrm>
          </p:grpSpPr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9B8EB446-4BA0-09CB-AD22-C0F954C1ACE5}"/>
                  </a:ext>
                </a:extLst>
              </p:cNvPr>
              <p:cNvSpPr/>
              <p:nvPr/>
            </p:nvSpPr>
            <p:spPr>
              <a:xfrm>
                <a:off x="841760" y="3897024"/>
                <a:ext cx="1527642" cy="1515910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1C7CA37D-A3E8-DA7A-DDFA-6777FBA5EED9}"/>
                  </a:ext>
                </a:extLst>
              </p:cNvPr>
              <p:cNvSpPr txBox="1"/>
              <p:nvPr/>
            </p:nvSpPr>
            <p:spPr>
              <a:xfrm>
                <a:off x="813192" y="4413259"/>
                <a:ext cx="1630167" cy="84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25%</a:t>
                </a:r>
              </a:p>
            </p:txBody>
          </p:sp>
        </p:grp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661C2DA-205D-5318-C76A-65FB3568D457}"/>
                </a:ext>
              </a:extLst>
            </p:cNvPr>
            <p:cNvSpPr txBox="1"/>
            <p:nvPr/>
          </p:nvSpPr>
          <p:spPr>
            <a:xfrm>
              <a:off x="3814916" y="3559124"/>
              <a:ext cx="1842381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17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DESCUENTO</a:t>
              </a:r>
            </a:p>
            <a:p>
              <a:pPr algn="ctr"/>
              <a:r>
                <a:rPr lang="es-AR" sz="11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HASTA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A900827-CED0-EDEE-321C-A6EA8F9E8631}"/>
              </a:ext>
            </a:extLst>
          </p:cNvPr>
          <p:cNvGrpSpPr/>
          <p:nvPr/>
        </p:nvGrpSpPr>
        <p:grpSpPr>
          <a:xfrm>
            <a:off x="6721277" y="2500066"/>
            <a:ext cx="1842381" cy="1650341"/>
            <a:chOff x="3814916" y="3299537"/>
            <a:chExt cx="1842381" cy="1650341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78BFB715-1596-3D09-9146-4CBC0A3275D5}"/>
                </a:ext>
              </a:extLst>
            </p:cNvPr>
            <p:cNvGrpSpPr/>
            <p:nvPr/>
          </p:nvGrpSpPr>
          <p:grpSpPr>
            <a:xfrm>
              <a:off x="3829358" y="3299537"/>
              <a:ext cx="1813498" cy="1650341"/>
              <a:chOff x="813192" y="3897024"/>
              <a:chExt cx="1630167" cy="1515910"/>
            </a:xfrm>
          </p:grpSpPr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593EFEB5-7A60-9BEA-C3BC-40DCA2C022BE}"/>
                  </a:ext>
                </a:extLst>
              </p:cNvPr>
              <p:cNvSpPr/>
              <p:nvPr/>
            </p:nvSpPr>
            <p:spPr>
              <a:xfrm>
                <a:off x="841760" y="3897024"/>
                <a:ext cx="1527642" cy="1515910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6CB0CF25-E240-8F49-8CDD-15214F4E887D}"/>
                  </a:ext>
                </a:extLst>
              </p:cNvPr>
              <p:cNvSpPr txBox="1"/>
              <p:nvPr/>
            </p:nvSpPr>
            <p:spPr>
              <a:xfrm>
                <a:off x="813192" y="4413259"/>
                <a:ext cx="1630167" cy="84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4F970B0-9803-FE06-C57E-1C55BCB633AC}"/>
                </a:ext>
              </a:extLst>
            </p:cNvPr>
            <p:cNvSpPr txBox="1"/>
            <p:nvPr/>
          </p:nvSpPr>
          <p:spPr>
            <a:xfrm>
              <a:off x="3814916" y="3559124"/>
              <a:ext cx="1842381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17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DESCUENTO</a:t>
              </a:r>
            </a:p>
            <a:p>
              <a:pPr algn="ctr"/>
              <a:r>
                <a:rPr lang="es-AR" sz="11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HASTA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F510A61-ED3F-0C86-C6ED-DC826A7C86E9}"/>
              </a:ext>
            </a:extLst>
          </p:cNvPr>
          <p:cNvGrpSpPr/>
          <p:nvPr/>
        </p:nvGrpSpPr>
        <p:grpSpPr>
          <a:xfrm>
            <a:off x="9675472" y="2500065"/>
            <a:ext cx="1842381" cy="1650341"/>
            <a:chOff x="3814916" y="3299537"/>
            <a:chExt cx="1842381" cy="1650341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91B30782-D3A3-4CC7-09F7-33F7A310B05F}"/>
                </a:ext>
              </a:extLst>
            </p:cNvPr>
            <p:cNvGrpSpPr/>
            <p:nvPr/>
          </p:nvGrpSpPr>
          <p:grpSpPr>
            <a:xfrm>
              <a:off x="3829358" y="3299537"/>
              <a:ext cx="1813498" cy="1650341"/>
              <a:chOff x="813192" y="3897024"/>
              <a:chExt cx="1630167" cy="1515910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AF0C73F8-A750-9206-4C90-03DB9A42423F}"/>
                  </a:ext>
                </a:extLst>
              </p:cNvPr>
              <p:cNvSpPr/>
              <p:nvPr/>
            </p:nvSpPr>
            <p:spPr>
              <a:xfrm>
                <a:off x="841760" y="3897024"/>
                <a:ext cx="1527642" cy="1515910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68950340-2532-40C1-C117-5FB6A17E7AA8}"/>
                  </a:ext>
                </a:extLst>
              </p:cNvPr>
              <p:cNvSpPr txBox="1"/>
              <p:nvPr/>
            </p:nvSpPr>
            <p:spPr>
              <a:xfrm>
                <a:off x="813192" y="4413259"/>
                <a:ext cx="1630167" cy="84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15%</a:t>
                </a:r>
              </a:p>
            </p:txBody>
          </p:sp>
        </p:grp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92AED3F1-20C9-C8CA-D4A4-6F97C8D41BB1}"/>
                </a:ext>
              </a:extLst>
            </p:cNvPr>
            <p:cNvSpPr txBox="1"/>
            <p:nvPr/>
          </p:nvSpPr>
          <p:spPr>
            <a:xfrm>
              <a:off x="3814916" y="3559124"/>
              <a:ext cx="1842381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17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DESCUENTO</a:t>
              </a:r>
            </a:p>
            <a:p>
              <a:pPr algn="ctr"/>
              <a:r>
                <a:rPr lang="es-AR" sz="11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HASTA</a:t>
              </a:r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31083BD-D58C-8848-50BA-CD8CC2089D9A}"/>
              </a:ext>
            </a:extLst>
          </p:cNvPr>
          <p:cNvSpPr txBox="1"/>
          <p:nvPr/>
        </p:nvSpPr>
        <p:spPr>
          <a:xfrm>
            <a:off x="313978" y="1683455"/>
            <a:ext cx="11830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solidFill>
                  <a:schemeClr val="bg1"/>
                </a:solidFill>
              </a:rPr>
              <a:t>Exclusivo con Tarjetas de crédito BNA</a:t>
            </a:r>
            <a:r>
              <a:rPr lang="es-AR" sz="1600" dirty="0">
                <a:solidFill>
                  <a:srgbClr val="FFC000"/>
                </a:solidFill>
              </a:rPr>
              <a:t>+</a:t>
            </a:r>
            <a:r>
              <a:rPr lang="es-AR" sz="1600" dirty="0">
                <a:solidFill>
                  <a:schemeClr val="bg1"/>
                </a:solidFill>
              </a:rPr>
              <a:t> MODO  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14737609-7CA0-97D2-DF96-FF0326513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4" y="4237527"/>
            <a:ext cx="2543644" cy="141191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1F6BF39-ACDE-09C1-2AA2-0878A15F2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909" y="4266581"/>
            <a:ext cx="2519210" cy="136734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738A219-40ED-0776-1A97-117893020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901" y="4266581"/>
            <a:ext cx="2650181" cy="121596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6BA513A-7084-B0A6-FD45-CA00485A5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471" y="4257609"/>
            <a:ext cx="2445127" cy="1345003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737A2BA4-9640-87AF-54F8-32F191DC226D}"/>
              </a:ext>
            </a:extLst>
          </p:cNvPr>
          <p:cNvSpPr txBox="1"/>
          <p:nvPr/>
        </p:nvSpPr>
        <p:spPr>
          <a:xfrm>
            <a:off x="428338" y="5637374"/>
            <a:ext cx="11452537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Y </a:t>
            </a:r>
            <a:r>
              <a:rPr lang="es-AR" sz="2400" dirty="0">
                <a:solidFill>
                  <a:schemeClr val="bg1"/>
                </a:solidFill>
              </a:rPr>
              <a:t>muchas más marcas reconocidas en todo el país</a:t>
            </a:r>
            <a:endParaRPr lang="es-A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02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6104F-BD3F-1183-0EB0-BD2AB1DD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680A9813-A80E-A550-4A1F-84C972FA2973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>
                <a:solidFill>
                  <a:srgbClr val="065C95"/>
                </a:solidFill>
                <a:latin typeface="Calibri" panose="020F0502020204030204"/>
              </a:rPr>
              <a:t>MEDIOS DE PAGO – TU TARJETA DE CRÉDITO</a:t>
            </a:r>
            <a:endParaRPr lang="es-AR" sz="2400" b="1" dirty="0">
              <a:solidFill>
                <a:srgbClr val="065C95"/>
              </a:solidFill>
              <a:latin typeface="Calibri" panose="020F0502020204030204"/>
            </a:endParaRPr>
          </a:p>
        </p:txBody>
      </p:sp>
      <p:pic>
        <p:nvPicPr>
          <p:cNvPr id="35" name="Imagen 34" descr="Código QR&#10;&#10;Descripción generada automáticamente">
            <a:extLst>
              <a:ext uri="{FF2B5EF4-FFF2-40B4-BE49-F238E27FC236}">
                <a16:creationId xmlns:a16="http://schemas.microsoft.com/office/drawing/2014/main" id="{8390ADC9-5C90-FEAD-93ED-3A46627E0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23" y="2278000"/>
            <a:ext cx="3900752" cy="3900750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A687AA17-F0D3-709D-BA5B-DD9B06F7F035}"/>
              </a:ext>
            </a:extLst>
          </p:cNvPr>
          <p:cNvSpPr/>
          <p:nvPr/>
        </p:nvSpPr>
        <p:spPr>
          <a:xfrm>
            <a:off x="0" y="1318652"/>
            <a:ext cx="12192000" cy="534360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940BEA7-6F8D-5660-B48B-A5CD598F0C02}"/>
              </a:ext>
            </a:extLst>
          </p:cNvPr>
          <p:cNvSpPr txBox="1"/>
          <p:nvPr/>
        </p:nvSpPr>
        <p:spPr>
          <a:xfrm>
            <a:off x="329995" y="1332853"/>
            <a:ext cx="115320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PEDILA AHORA - 100% online, bonificada por 9 meses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80470C7D-9571-E73C-AC98-B488AF049B5F}"/>
              </a:ext>
            </a:extLst>
          </p:cNvPr>
          <p:cNvSpPr/>
          <p:nvPr/>
        </p:nvSpPr>
        <p:spPr>
          <a:xfrm>
            <a:off x="5600313" y="1892760"/>
            <a:ext cx="2958573" cy="584775"/>
          </a:xfrm>
          <a:prstGeom prst="rect">
            <a:avLst/>
          </a:prstGeom>
          <a:solidFill>
            <a:srgbClr val="0E7391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</a:rPr>
              <a:t>¡ESCANEAME!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98E78962-9571-4A59-73EC-7A419D66C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95411" l="9937" r="90221">
                        <a14:foregroundMark x1="68375" y1="56039" x2="70505" y2="54348"/>
                        <a14:foregroundMark x1="66956" y1="53382" x2="70741" y2="46860"/>
                        <a14:foregroundMark x1="70741" y1="46860" x2="72240" y2="52174"/>
                        <a14:foregroundMark x1="70268" y1="43720" x2="69401" y2="46618"/>
                        <a14:foregroundMark x1="69716" y1="92512" x2="78628" y2="95652"/>
                        <a14:foregroundMark x1="78628" y1="95652" x2="82177" y2="95411"/>
                        <a14:foregroundMark x1="90773" y1="83816" x2="90221" y2="71014"/>
                        <a14:foregroundMark x1="90221" y1="71014" x2="90221" y2="71014"/>
                        <a14:foregroundMark x1="78076" y1="16184" x2="73738" y2="9903"/>
                        <a14:foregroundMark x1="73738" y1="9903" x2="71688" y2="17874"/>
                      </a14:backgroundRemoval>
                    </a14:imgEffect>
                  </a14:imgLayer>
                </a14:imgProps>
              </a:ext>
            </a:extLst>
          </a:blip>
          <a:srcRect l="60825" r="5863"/>
          <a:stretch/>
        </p:blipFill>
        <p:spPr>
          <a:xfrm>
            <a:off x="732859" y="1928642"/>
            <a:ext cx="4336342" cy="42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99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F78B7-63AA-24DA-564C-19DF4240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328EFB0-9A7E-39FA-BA4F-171DDC81B988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HISTORIAL CREDITICIO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62CEFB5-EEC4-55A6-5EB3-A7DF6594F53D}"/>
              </a:ext>
            </a:extLst>
          </p:cNvPr>
          <p:cNvSpPr/>
          <p:nvPr/>
        </p:nvSpPr>
        <p:spPr>
          <a:xfrm>
            <a:off x="0" y="1409500"/>
            <a:ext cx="12192000" cy="830998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A27DBAC-08F4-6FCC-5016-B54202666837}"/>
              </a:ext>
            </a:extLst>
          </p:cNvPr>
          <p:cNvSpPr/>
          <p:nvPr/>
        </p:nvSpPr>
        <p:spPr>
          <a:xfrm>
            <a:off x="329995" y="2555205"/>
            <a:ext cx="5378112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¿PARA QUÉ SIRVE?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48C344-3FB5-8C49-1F13-E9F502CF9808}"/>
              </a:ext>
            </a:extLst>
          </p:cNvPr>
          <p:cNvSpPr/>
          <p:nvPr/>
        </p:nvSpPr>
        <p:spPr>
          <a:xfrm>
            <a:off x="5966904" y="2555205"/>
            <a:ext cx="5728845" cy="46166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¿CÓMO CONSTRUIR UN BUEN HISTORIAL CREDITICIO?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5DA6AD9-F320-AF04-A984-0F39AB757D10}"/>
              </a:ext>
            </a:extLst>
          </p:cNvPr>
          <p:cNvSpPr/>
          <p:nvPr/>
        </p:nvSpPr>
        <p:spPr>
          <a:xfrm>
            <a:off x="391242" y="3016870"/>
            <a:ext cx="5252176" cy="171136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Para que el banco conozca tu comportamiento y confíe en tu capacidad de pago.</a:t>
            </a:r>
          </a:p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Para acceder a mejores productos con menos requisitos y mejores condiciones.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7377ED-A7E7-24F4-F156-3C18B2D837BC}"/>
              </a:ext>
            </a:extLst>
          </p:cNvPr>
          <p:cNvSpPr/>
          <p:nvPr/>
        </p:nvSpPr>
        <p:spPr>
          <a:xfrm>
            <a:off x="5966905" y="3079126"/>
            <a:ext cx="5560077" cy="171136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Abrí tu cuenta bancaria y </a:t>
            </a:r>
            <a:r>
              <a:rPr lang="es-AR" dirty="0" err="1">
                <a:solidFill>
                  <a:srgbClr val="007C9C"/>
                </a:solidFill>
              </a:rPr>
              <a:t>usala</a:t>
            </a:r>
            <a:r>
              <a:rPr lang="es-AR" dirty="0">
                <a:solidFill>
                  <a:srgbClr val="007C9C"/>
                </a:solidFill>
              </a:rPr>
              <a:t>. Luego pedí una tarjeta de crédito.</a:t>
            </a:r>
          </a:p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</a:t>
            </a:r>
            <a:r>
              <a:rPr lang="es-AR" dirty="0" err="1">
                <a:solidFill>
                  <a:srgbClr val="007C9C"/>
                </a:solidFill>
              </a:rPr>
              <a:t>Usala</a:t>
            </a:r>
            <a:r>
              <a:rPr lang="es-AR" dirty="0">
                <a:solidFill>
                  <a:srgbClr val="007C9C"/>
                </a:solidFill>
              </a:rPr>
              <a:t> de forma inteligente.</a:t>
            </a:r>
          </a:p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Recordá siempre pagar a tiempo.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AFDF994-3F2A-1294-66EF-2C13C8EC57C1}"/>
              </a:ext>
            </a:extLst>
          </p:cNvPr>
          <p:cNvSpPr/>
          <p:nvPr/>
        </p:nvSpPr>
        <p:spPr>
          <a:xfrm>
            <a:off x="113409" y="5361156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¡ES MUY IMPORTANTE CUMPLIR CON LAS OBLIGACIONES DE PAGO QUE CONTRAÉS CON LAS ENTIDADES FINANCIERAS!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1F8644-6D31-8FB7-25C8-2147EA25D225}"/>
              </a:ext>
            </a:extLst>
          </p:cNvPr>
          <p:cNvSpPr txBox="1"/>
          <p:nvPr/>
        </p:nvSpPr>
        <p:spPr>
          <a:xfrm>
            <a:off x="391242" y="1409500"/>
            <a:ext cx="11532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Es un registro detallado de tus actividades de crédito en todo el sistema financiero. </a:t>
            </a:r>
          </a:p>
          <a:p>
            <a:pPr algn="ctr"/>
            <a:r>
              <a:rPr lang="es-AR" sz="2400" dirty="0">
                <a:solidFill>
                  <a:schemeClr val="bg1"/>
                </a:solidFill>
              </a:rPr>
              <a:t>Es tu carta de presentación, y refleja tu comportamiento de pago</a:t>
            </a:r>
          </a:p>
        </p:txBody>
      </p:sp>
    </p:spTree>
    <p:extLst>
      <p:ext uri="{BB962C8B-B14F-4D97-AF65-F5344CB8AC3E}">
        <p14:creationId xmlns:p14="http://schemas.microsoft.com/office/powerpoint/2010/main" val="3985365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C8622-6AB5-7629-87FD-42471936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7A9F9EE7-529D-2EBB-FC06-B5EA0315779D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ACCESO A FINANCIAMIENTO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6454EBA-1187-5AD2-FD33-0229E7FB07A5}"/>
              </a:ext>
            </a:extLst>
          </p:cNvPr>
          <p:cNvSpPr/>
          <p:nvPr/>
        </p:nvSpPr>
        <p:spPr>
          <a:xfrm>
            <a:off x="0" y="1346442"/>
            <a:ext cx="12192000" cy="579838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79BBCC-801B-780B-B691-AA4FFB0FE4EF}"/>
              </a:ext>
            </a:extLst>
          </p:cNvPr>
          <p:cNvSpPr txBox="1"/>
          <p:nvPr/>
        </p:nvSpPr>
        <p:spPr>
          <a:xfrm>
            <a:off x="301551" y="1417394"/>
            <a:ext cx="11532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Es importante que tenga un destino específico y que traiga mejoras al emprendimiento.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9D01776-0308-59D6-05B5-F101EAF21004}"/>
              </a:ext>
            </a:extLst>
          </p:cNvPr>
          <p:cNvSpPr/>
          <p:nvPr/>
        </p:nvSpPr>
        <p:spPr>
          <a:xfrm>
            <a:off x="7390" y="2001829"/>
            <a:ext cx="6095999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PRÉSTAMO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E029A3-3882-AF2D-D8FB-EE93DB4FAAD7}"/>
              </a:ext>
            </a:extLst>
          </p:cNvPr>
          <p:cNvSpPr/>
          <p:nvPr/>
        </p:nvSpPr>
        <p:spPr>
          <a:xfrm>
            <a:off x="308941" y="2539043"/>
            <a:ext cx="11588896" cy="360868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rgbClr val="007C9C"/>
                </a:solidFill>
              </a:rPr>
              <a:t>Es una operación en la cual una entidad financiera te presta una cantidad de plata y vos te comprometés a devolverla en un plazo de tiempo y también, a pagar un extra en concepto de intereses, comisiones y/o gastos.</a:t>
            </a:r>
          </a:p>
          <a:p>
            <a:endParaRPr lang="es-AR" sz="1050" dirty="0">
              <a:solidFill>
                <a:srgbClr val="007C9C"/>
              </a:solidFill>
            </a:endParaRPr>
          </a:p>
          <a:p>
            <a:r>
              <a:rPr lang="es-AR" sz="2000" dirty="0">
                <a:solidFill>
                  <a:srgbClr val="007C9C"/>
                </a:solidFill>
              </a:rPr>
              <a:t>El interés es el costo del préstamo, reflejado en cantidad depende de la tasa de interés y la duración del préstamo. </a:t>
            </a:r>
          </a:p>
          <a:p>
            <a:endParaRPr lang="es-AR" sz="1400" dirty="0">
              <a:solidFill>
                <a:srgbClr val="007C9C"/>
              </a:solidFill>
            </a:endParaRPr>
          </a:p>
          <a:p>
            <a:r>
              <a:rPr lang="es-AR" sz="2000" dirty="0">
                <a:solidFill>
                  <a:srgbClr val="007C9C"/>
                </a:solidFill>
              </a:rPr>
              <a:t>La Tasa Nominal Anual (TNA), es el porcentaje de interés anual neto del préstamo. Sin embargo, además debés pagar impuestos y otros gastos. La suma de todo ello conforma el Costo Financiero Total (CFT), lo que te cuesta finalmente el préstamo. La Tasa Efectiva Anual (TEA), se calcula a partir de la TNA y nos permite comparar prestamos con diferentes características (duración, cuotas).</a:t>
            </a:r>
          </a:p>
          <a:p>
            <a:endParaRPr lang="es-AR" sz="2000" dirty="0">
              <a:solidFill>
                <a:srgbClr val="007C9C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0B0D364-7AB5-5081-D695-4F8F74AE4734}"/>
              </a:ext>
            </a:extLst>
          </p:cNvPr>
          <p:cNvSpPr/>
          <p:nvPr/>
        </p:nvSpPr>
        <p:spPr>
          <a:xfrm>
            <a:off x="3599671" y="5811641"/>
            <a:ext cx="5331941" cy="371470"/>
          </a:xfrm>
          <a:prstGeom prst="rect">
            <a:avLst/>
          </a:prstGeom>
          <a:solidFill>
            <a:srgbClr val="00AD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055DE4F-AF63-26D7-FE85-297C6511BBDE}"/>
              </a:ext>
            </a:extLst>
          </p:cNvPr>
          <p:cNvSpPr/>
          <p:nvPr/>
        </p:nvSpPr>
        <p:spPr>
          <a:xfrm>
            <a:off x="3863750" y="5859946"/>
            <a:ext cx="4939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Si vas a comparar, fijate siempre el CFT</a:t>
            </a:r>
          </a:p>
        </p:txBody>
      </p:sp>
    </p:spTree>
    <p:extLst>
      <p:ext uri="{BB962C8B-B14F-4D97-AF65-F5344CB8AC3E}">
        <p14:creationId xmlns:p14="http://schemas.microsoft.com/office/powerpoint/2010/main" val="174196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216B4-1EB5-7E8A-1D93-E506C8779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3E58348-56F2-2C45-224D-150FF26FE974}"/>
              </a:ext>
            </a:extLst>
          </p:cNvPr>
          <p:cNvSpPr/>
          <p:nvPr/>
        </p:nvSpPr>
        <p:spPr>
          <a:xfrm flipH="1">
            <a:off x="6095999" y="1644178"/>
            <a:ext cx="6096000" cy="9934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6BD481D-7594-9119-9D15-25B39E6A6BFF}"/>
              </a:ext>
            </a:extLst>
          </p:cNvPr>
          <p:cNvSpPr/>
          <p:nvPr/>
        </p:nvSpPr>
        <p:spPr>
          <a:xfrm flipH="1">
            <a:off x="-5" y="2639440"/>
            <a:ext cx="3047997" cy="34199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1D9845-9C27-5127-961B-E1C1C6D2A791}"/>
              </a:ext>
            </a:extLst>
          </p:cNvPr>
          <p:cNvSpPr/>
          <p:nvPr/>
        </p:nvSpPr>
        <p:spPr>
          <a:xfrm>
            <a:off x="0" y="1188496"/>
            <a:ext cx="12192000" cy="455680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C6C276-5363-B42F-0BB2-9CA50EDFB2D8}"/>
              </a:ext>
            </a:extLst>
          </p:cNvPr>
          <p:cNvSpPr txBox="1"/>
          <p:nvPr/>
        </p:nvSpPr>
        <p:spPr>
          <a:xfrm>
            <a:off x="329988" y="1217680"/>
            <a:ext cx="11532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Separar la administración financiera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CA7E7D-08E0-E10C-3B01-2832E790A655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ADMINISTRACIÓN FINANCIERA</a:t>
            </a: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C878E831-4578-13CC-75F7-1DCAE7481B04}"/>
              </a:ext>
            </a:extLst>
          </p:cNvPr>
          <p:cNvSpPr/>
          <p:nvPr/>
        </p:nvSpPr>
        <p:spPr>
          <a:xfrm rot="10800000">
            <a:off x="2143062" y="2276882"/>
            <a:ext cx="722957" cy="69438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E864596-E31F-F972-FAE8-82408C9F80D9}"/>
              </a:ext>
            </a:extLst>
          </p:cNvPr>
          <p:cNvSpPr/>
          <p:nvPr/>
        </p:nvSpPr>
        <p:spPr>
          <a:xfrm>
            <a:off x="3048000" y="2637588"/>
            <a:ext cx="3047996" cy="34351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4EC66C10-8E11-0682-4E53-F03647B9B578}"/>
              </a:ext>
            </a:extLst>
          </p:cNvPr>
          <p:cNvSpPr/>
          <p:nvPr/>
        </p:nvSpPr>
        <p:spPr>
          <a:xfrm>
            <a:off x="5211363" y="2275374"/>
            <a:ext cx="722957" cy="695896"/>
          </a:xfrm>
          <a:prstGeom prst="downArrow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Picture 4" descr="Tu Primer Crédito Nación">
            <a:extLst>
              <a:ext uri="{FF2B5EF4-FFF2-40B4-BE49-F238E27FC236}">
                <a16:creationId xmlns:a16="http://schemas.microsoft.com/office/drawing/2014/main" id="{6F05FBA6-B8DE-F889-8358-FB1AD983A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94275" l="9951" r="89951">
                        <a14:foregroundMark x1="41084" y1="47328" x2="44433" y2="84351"/>
                        <a14:foregroundMark x1="44433" y1="84351" x2="44828" y2="86260"/>
                        <a14:foregroundMark x1="55074" y1="65649" x2="56650" y2="94275"/>
                        <a14:foregroundMark x1="56650" y1="94275" x2="56847" y2="94275"/>
                        <a14:foregroundMark x1="42167" y1="11450" x2="44729" y2="10687"/>
                        <a14:foregroundMark x1="41182" y1="22519" x2="41182" y2="22519"/>
                        <a14:foregroundMark x1="40887" y1="20611" x2="40887" y2="20611"/>
                        <a14:foregroundMark x1="46700" y1="46565" x2="46700" y2="46565"/>
                        <a14:foregroundMark x1="60099" y1="59160" x2="60099" y2="59160"/>
                        <a14:foregroundMark x1="46305" y1="24427" x2="46305" y2="24427"/>
                        <a14:backgroundMark x1="34778" y1="28244" x2="31330" y2="83588"/>
                        <a14:backgroundMark x1="51034" y1="38550" x2="50345" y2="20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6" r="31609"/>
          <a:stretch/>
        </p:blipFill>
        <p:spPr bwMode="auto">
          <a:xfrm>
            <a:off x="1735394" y="4210544"/>
            <a:ext cx="2609850" cy="186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9D15CD3-5996-1E65-B8AB-3B487F794882}"/>
              </a:ext>
            </a:extLst>
          </p:cNvPr>
          <p:cNvSpPr txBox="1"/>
          <p:nvPr/>
        </p:nvSpPr>
        <p:spPr>
          <a:xfrm>
            <a:off x="6095994" y="1711823"/>
            <a:ext cx="6096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PERSONAL O FAMILIAR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4B5228-B925-A9E3-9EA0-317738A3BE0F}"/>
              </a:ext>
            </a:extLst>
          </p:cNvPr>
          <p:cNvSpPr txBox="1"/>
          <p:nvPr/>
        </p:nvSpPr>
        <p:spPr>
          <a:xfrm>
            <a:off x="0" y="1742527"/>
            <a:ext cx="6096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rgbClr val="0F7994"/>
                </a:solidFill>
              </a:rPr>
              <a:t>EMPRENDIMIENTO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26E7ACD-2A41-ECF5-8070-4D595EC89407}"/>
              </a:ext>
            </a:extLst>
          </p:cNvPr>
          <p:cNvSpPr txBox="1"/>
          <p:nvPr/>
        </p:nvSpPr>
        <p:spPr>
          <a:xfrm>
            <a:off x="162512" y="2704161"/>
            <a:ext cx="1630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INGRESOS</a:t>
            </a:r>
            <a:endParaRPr lang="es-AR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7CC9C7-4A67-94A0-8067-83E3AD1ED1E3}"/>
              </a:ext>
            </a:extLst>
          </p:cNvPr>
          <p:cNvSpPr txBox="1"/>
          <p:nvPr/>
        </p:nvSpPr>
        <p:spPr>
          <a:xfrm>
            <a:off x="3210509" y="2687538"/>
            <a:ext cx="217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EGRESOS O GASTOS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53E750D-AF32-B9E0-61F3-47F35CF65E3D}"/>
              </a:ext>
            </a:extLst>
          </p:cNvPr>
          <p:cNvSpPr txBox="1"/>
          <p:nvPr/>
        </p:nvSpPr>
        <p:spPr>
          <a:xfrm>
            <a:off x="162513" y="3371106"/>
            <a:ext cx="272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0F7994"/>
                </a:solidFill>
              </a:rPr>
              <a:t>Ventas, rentas, etc. </a:t>
            </a:r>
          </a:p>
          <a:p>
            <a:r>
              <a:rPr lang="es-AR" b="1" dirty="0">
                <a:solidFill>
                  <a:srgbClr val="0F7994"/>
                </a:solidFill>
              </a:rPr>
              <a:t>Plata que ingresa por el negocio.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0A3DBC-F707-DED6-EEB4-157B54D733FB}"/>
              </a:ext>
            </a:extLst>
          </p:cNvPr>
          <p:cNvSpPr txBox="1"/>
          <p:nvPr/>
        </p:nvSpPr>
        <p:spPr>
          <a:xfrm>
            <a:off x="3210509" y="3371106"/>
            <a:ext cx="2783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Costos vinculados al negocio.</a:t>
            </a:r>
          </a:p>
          <a:p>
            <a:r>
              <a:rPr lang="es-AR" b="1" dirty="0">
                <a:solidFill>
                  <a:schemeClr val="bg1"/>
                </a:solidFill>
              </a:rPr>
              <a:t>Plata que sale del negocio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17AD20B-4617-C173-A398-97EDCEA9C7BB}"/>
              </a:ext>
            </a:extLst>
          </p:cNvPr>
          <p:cNvSpPr/>
          <p:nvPr/>
        </p:nvSpPr>
        <p:spPr>
          <a:xfrm flipH="1">
            <a:off x="6095986" y="2639440"/>
            <a:ext cx="3047997" cy="34199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9FE74893-ACDA-C038-92D4-1AD5DE8D93FC}"/>
              </a:ext>
            </a:extLst>
          </p:cNvPr>
          <p:cNvSpPr/>
          <p:nvPr/>
        </p:nvSpPr>
        <p:spPr>
          <a:xfrm rot="10800000">
            <a:off x="8239053" y="2276882"/>
            <a:ext cx="722957" cy="69438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CA837F7-D1A3-0B9A-C66E-A85ED823BDD2}"/>
              </a:ext>
            </a:extLst>
          </p:cNvPr>
          <p:cNvSpPr/>
          <p:nvPr/>
        </p:nvSpPr>
        <p:spPr>
          <a:xfrm>
            <a:off x="9143991" y="2637588"/>
            <a:ext cx="3047996" cy="34351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8EF30EA2-DA9E-4BB5-27B8-B185AA2E156E}"/>
              </a:ext>
            </a:extLst>
          </p:cNvPr>
          <p:cNvSpPr/>
          <p:nvPr/>
        </p:nvSpPr>
        <p:spPr>
          <a:xfrm>
            <a:off x="11307354" y="2275374"/>
            <a:ext cx="722957" cy="695896"/>
          </a:xfrm>
          <a:prstGeom prst="downArrow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687206E-13F0-B837-4FD5-1B4CFC7569CF}"/>
              </a:ext>
            </a:extLst>
          </p:cNvPr>
          <p:cNvSpPr txBox="1"/>
          <p:nvPr/>
        </p:nvSpPr>
        <p:spPr>
          <a:xfrm>
            <a:off x="6258503" y="2704161"/>
            <a:ext cx="1630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INGRESOS</a:t>
            </a:r>
            <a:endParaRPr lang="es-AR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5DB7251-F0F5-46A6-2647-E4F98C16FE00}"/>
              </a:ext>
            </a:extLst>
          </p:cNvPr>
          <p:cNvSpPr txBox="1"/>
          <p:nvPr/>
        </p:nvSpPr>
        <p:spPr>
          <a:xfrm>
            <a:off x="9306500" y="2687538"/>
            <a:ext cx="217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EGRESOS O GASTOS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6357FB-333F-16A8-9842-68094DDFAA54}"/>
              </a:ext>
            </a:extLst>
          </p:cNvPr>
          <p:cNvSpPr txBox="1"/>
          <p:nvPr/>
        </p:nvSpPr>
        <p:spPr>
          <a:xfrm>
            <a:off x="6258504" y="3371106"/>
            <a:ext cx="2722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0F7994"/>
                </a:solidFill>
              </a:rPr>
              <a:t>La plata que </a:t>
            </a:r>
            <a:r>
              <a:rPr lang="es-AR" b="1" dirty="0">
                <a:solidFill>
                  <a:srgbClr val="0F7994"/>
                </a:solidFill>
              </a:rPr>
              <a:t>retiramos</a:t>
            </a:r>
            <a:r>
              <a:rPr lang="es-AR" dirty="0">
                <a:solidFill>
                  <a:srgbClr val="0F7994"/>
                </a:solidFill>
              </a:rPr>
              <a:t> o entra al hogar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582EE65-E939-A4B5-883D-95C85634BC67}"/>
              </a:ext>
            </a:extLst>
          </p:cNvPr>
          <p:cNvSpPr txBox="1"/>
          <p:nvPr/>
        </p:nvSpPr>
        <p:spPr>
          <a:xfrm>
            <a:off x="9306500" y="3371106"/>
            <a:ext cx="2783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Gastos familiares. La plata que se va.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E0655CC-4201-FBBE-F907-62030FBCF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2" b="98092" l="9951" r="89951">
                        <a14:foregroundMark x1="55468" y1="12214" x2="56946" y2="30153"/>
                        <a14:foregroundMark x1="42365" y1="91221" x2="51330" y2="98473"/>
                        <a14:foregroundMark x1="51330" y1="98473" x2="54286" y2="98092"/>
                        <a14:foregroundMark x1="57044" y1="85496" x2="59310" y2="94656"/>
                        <a14:foregroundMark x1="53909" y1="29389" x2="53892" y2="29771"/>
                        <a14:foregroundMark x1="54778" y1="9542" x2="53909" y2="29389"/>
                        <a14:foregroundMark x1="53892" y1="29771" x2="53892" y2="29771"/>
                        <a14:foregroundMark x1="48656" y1="34792" x2="48473" y2="34733"/>
                        <a14:foregroundMark x1="49655" y1="35115" x2="49358" y2="35019"/>
                        <a14:backgroundMark x1="33695" y1="62595" x2="35665" y2="29771"/>
                        <a14:backgroundMark x1="46502" y1="30153" x2="46502" y2="30153"/>
                        <a14:backgroundMark x1="50640" y1="30153" x2="50640" y2="30153"/>
                        <a14:backgroundMark x1="51429" y1="29389" x2="51429" y2="29389"/>
                        <a14:backgroundMark x1="51429" y1="30534" x2="51429" y2="30534"/>
                        <a14:backgroundMark x1="49852" y1="29008" x2="50443" y2="29771"/>
                        <a14:backgroundMark x1="46108" y1="48092" x2="46108" y2="48092"/>
                      </a14:backgroundRemoval>
                    </a14:imgEffect>
                  </a14:imgLayer>
                </a14:imgProps>
              </a:ext>
            </a:extLst>
          </a:blip>
          <a:srcRect l="34806" r="33667"/>
          <a:stretch/>
        </p:blipFill>
        <p:spPr>
          <a:xfrm>
            <a:off x="7853092" y="4084592"/>
            <a:ext cx="2429891" cy="19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75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C06E3-4A5A-73C6-87AD-E5972AD37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AE6EB672-51B5-E977-5DE1-9B20FB96FD9E}"/>
              </a:ext>
            </a:extLst>
          </p:cNvPr>
          <p:cNvSpPr/>
          <p:nvPr/>
        </p:nvSpPr>
        <p:spPr>
          <a:xfrm>
            <a:off x="0" y="1356750"/>
            <a:ext cx="12192000" cy="540446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ED7CBF4-CB0D-F82F-BEE6-E201FA3996CC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PRÉSTAMOS PRODUCTIVOS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0D48D7-A75B-038B-B6E4-9982946238FA}"/>
              </a:ext>
            </a:extLst>
          </p:cNvPr>
          <p:cNvSpPr txBox="1"/>
          <p:nvPr/>
        </p:nvSpPr>
        <p:spPr>
          <a:xfrm>
            <a:off x="329995" y="1366254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Son una herramienta de gran utilidad para mejorar tu negocio y hacerlo crecer.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7EB7BE-E580-9A3B-12A8-6874DAE8710D}"/>
              </a:ext>
            </a:extLst>
          </p:cNvPr>
          <p:cNvSpPr/>
          <p:nvPr/>
        </p:nvSpPr>
        <p:spPr>
          <a:xfrm>
            <a:off x="162512" y="2024724"/>
            <a:ext cx="7835366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 importante que sepas que si vas a pedir un préstamo: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CEF3831-298B-D920-FA68-64C96EAEBFE9}"/>
              </a:ext>
            </a:extLst>
          </p:cNvPr>
          <p:cNvSpPr/>
          <p:nvPr/>
        </p:nvSpPr>
        <p:spPr>
          <a:xfrm>
            <a:off x="1247105" y="2687434"/>
            <a:ext cx="10276951" cy="25545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Tenés que pagar gastos e intereses.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AR" sz="2000" dirty="0">
              <a:solidFill>
                <a:srgbClr val="007C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Tenés el compromiso de devolver la plata y de pagar a tiempo. Informate sobre el valor de la cuota mensual que vas a tener que pagar y su cronograma de pagos.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AR" sz="2000" dirty="0">
              <a:solidFill>
                <a:srgbClr val="007C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Tengas definido para qué vas a usar la plata y qué mejora te va a traer en tu actividad o emprendimiento. </a:t>
            </a:r>
          </a:p>
          <a:p>
            <a:endParaRPr lang="es-AR" sz="2000" dirty="0">
              <a:solidFill>
                <a:srgbClr val="007C9C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7625AC-EC9F-973F-C8FD-436311862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9" y="2574792"/>
            <a:ext cx="647586" cy="6475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0FC6B7-4E44-15B0-219F-D1235A75B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39" y="3266343"/>
            <a:ext cx="761946" cy="7619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A46407-48AB-C919-E8B8-3484C0017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" y="4099061"/>
            <a:ext cx="761946" cy="761946"/>
          </a:xfrm>
          <a:prstGeom prst="rect">
            <a:avLst/>
          </a:prstGeom>
        </p:spPr>
      </p:pic>
      <p:sp>
        <p:nvSpPr>
          <p:cNvPr id="8" name="Subtítulo 1">
            <a:extLst>
              <a:ext uri="{FF2B5EF4-FFF2-40B4-BE49-F238E27FC236}">
                <a16:creationId xmlns:a16="http://schemas.microsoft.com/office/drawing/2014/main" id="{D1F3C928-1D38-7A24-3A9B-8F48A6C36500}"/>
              </a:ext>
            </a:extLst>
          </p:cNvPr>
          <p:cNvSpPr txBox="1">
            <a:spLocks/>
          </p:cNvSpPr>
          <p:nvPr/>
        </p:nvSpPr>
        <p:spPr>
          <a:xfrm>
            <a:off x="4861189" y="5169739"/>
            <a:ext cx="1454993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Inversión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4F60B64-F422-4B1E-1BB1-54FE9480FF9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4973070" y="5369507"/>
            <a:ext cx="731978" cy="731978"/>
          </a:xfrm>
          <a:prstGeom prst="rect">
            <a:avLst/>
          </a:prstGeom>
        </p:spPr>
      </p:pic>
      <p:sp>
        <p:nvSpPr>
          <p:cNvPr id="10" name="Subtítulo 1">
            <a:extLst>
              <a:ext uri="{FF2B5EF4-FFF2-40B4-BE49-F238E27FC236}">
                <a16:creationId xmlns:a16="http://schemas.microsoft.com/office/drawing/2014/main" id="{4FCAD464-25BD-64AD-1185-02D3632F7713}"/>
              </a:ext>
            </a:extLst>
          </p:cNvPr>
          <p:cNvSpPr txBox="1">
            <a:spLocks/>
          </p:cNvSpPr>
          <p:nvPr/>
        </p:nvSpPr>
        <p:spPr>
          <a:xfrm>
            <a:off x="7090975" y="5174509"/>
            <a:ext cx="1820226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 de trabajo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5EC774-93BB-4C8F-4347-9B48F837B99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7308712" y="5437703"/>
            <a:ext cx="689166" cy="6891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765AFD-1D1A-9C44-B266-18E6141933D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091115" y="5457892"/>
            <a:ext cx="656054" cy="6560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23D45D4-13DB-BED1-430F-9FD5DBBBB13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5697176" y="5447932"/>
            <a:ext cx="619006" cy="61900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BF78DE8-618E-05CA-C091-A6EBA2B7A99F}"/>
              </a:ext>
            </a:extLst>
          </p:cNvPr>
          <p:cNvSpPr/>
          <p:nvPr/>
        </p:nvSpPr>
        <p:spPr>
          <a:xfrm>
            <a:off x="2629486" y="5150187"/>
            <a:ext cx="1943247" cy="914400"/>
          </a:xfrm>
          <a:prstGeom prst="rect">
            <a:avLst/>
          </a:prstGeom>
          <a:solidFill>
            <a:srgbClr val="00ADDB"/>
          </a:solidFill>
          <a:ln>
            <a:solidFill>
              <a:srgbClr val="9A9C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1C79B62-54AA-3F95-5856-48BE040785B5}"/>
              </a:ext>
            </a:extLst>
          </p:cNvPr>
          <p:cNvSpPr/>
          <p:nvPr/>
        </p:nvSpPr>
        <p:spPr>
          <a:xfrm>
            <a:off x="2629485" y="5376554"/>
            <a:ext cx="194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Destinos: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3C57F0F-5DD1-352F-46F7-C8759F0CEF7B}"/>
              </a:ext>
            </a:extLst>
          </p:cNvPr>
          <p:cNvSpPr/>
          <p:nvPr/>
        </p:nvSpPr>
        <p:spPr>
          <a:xfrm>
            <a:off x="4595799" y="5150187"/>
            <a:ext cx="4454856" cy="914400"/>
          </a:xfrm>
          <a:prstGeom prst="rect">
            <a:avLst/>
          </a:prstGeom>
          <a:noFill/>
          <a:ln>
            <a:solidFill>
              <a:srgbClr val="9A9C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81B77ED-4D47-B038-E347-760D6C2DB030}"/>
              </a:ext>
            </a:extLst>
          </p:cNvPr>
          <p:cNvCxnSpPr>
            <a:cxnSpLocks/>
          </p:cNvCxnSpPr>
          <p:nvPr/>
        </p:nvCxnSpPr>
        <p:spPr>
          <a:xfrm>
            <a:off x="6810375" y="5243204"/>
            <a:ext cx="0" cy="688910"/>
          </a:xfrm>
          <a:prstGeom prst="line">
            <a:avLst/>
          </a:prstGeom>
          <a:ln>
            <a:solidFill>
              <a:srgbClr val="9A9C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40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647C1-DDE1-9696-FFF5-DE6B9094C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3ADC104-2E9D-5059-1A8D-41A79DABF809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LÍNEA DE PRÉSTAMOS PARA COMERCIOS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7405584-2D5A-DF6C-C85F-34DF36B63B31}"/>
              </a:ext>
            </a:extLst>
          </p:cNvPr>
          <p:cNvSpPr/>
          <p:nvPr/>
        </p:nvSpPr>
        <p:spPr>
          <a:xfrm>
            <a:off x="0" y="1351134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FB95D2-BC18-7E7B-4A68-861C87D74D60}"/>
              </a:ext>
            </a:extLst>
          </p:cNvPr>
          <p:cNvSpPr txBox="1"/>
          <p:nvPr/>
        </p:nvSpPr>
        <p:spPr>
          <a:xfrm>
            <a:off x="329995" y="1439177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Es una asistencia para comercios/feriantes monotributistas que acepten +Pagos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5A06EC-344A-F941-9BE7-35D98052CFCF}"/>
              </a:ext>
            </a:extLst>
          </p:cNvPr>
          <p:cNvSpPr/>
          <p:nvPr/>
        </p:nvSpPr>
        <p:spPr>
          <a:xfrm>
            <a:off x="162511" y="2190094"/>
            <a:ext cx="9369415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¡Importante! Tener inscripción en el Monotributo permite acceder a financiamiento.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3F14625-ED0B-BFB3-60ED-5F35EC45D91E}"/>
              </a:ext>
            </a:extLst>
          </p:cNvPr>
          <p:cNvSpPr/>
          <p:nvPr/>
        </p:nvSpPr>
        <p:spPr>
          <a:xfrm>
            <a:off x="1247105" y="2852804"/>
            <a:ext cx="10276951" cy="32762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Tasa de interés: fija de 66% anual para clientes que tengan una cuenta comercio en BNA y pasen ventas a través de +Pagos.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Plazo: 18 meses.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Destino: Capital de trabajo.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Antigüedad en el monotributo: 12 meses (desde categoría C en adelante)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Monto máximo: hasta 3 meses de venta, con tope $25.000.000.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Desde categoría C de monotributo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70653F3-E602-B542-B62F-61475104D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5B9BD5">
                <a:tint val="45000"/>
                <a:satMod val="400000"/>
              </a:srgbClr>
            </a:duotone>
          </a:blip>
          <a:srcRect l="10616" t="16022" r="9312" b="19214"/>
          <a:stretch/>
        </p:blipFill>
        <p:spPr>
          <a:xfrm>
            <a:off x="4798898" y="4311982"/>
            <a:ext cx="551833" cy="446322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D1A79A-1EBB-1B67-3144-2EF4F4417E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5B9BD5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5342263" y="4251842"/>
            <a:ext cx="656054" cy="6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74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E2A86-E872-02F5-2D49-CF5A12EF0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A10A7455-49B5-3A51-FDB6-C7EADC4E9535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LÍNEA DE PRÉSTAMOS PARA EMPRENDEDORES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F546132-9892-814A-A3B3-800E88670443}"/>
              </a:ext>
            </a:extLst>
          </p:cNvPr>
          <p:cNvSpPr/>
          <p:nvPr/>
        </p:nvSpPr>
        <p:spPr>
          <a:xfrm>
            <a:off x="0" y="1448408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86CFE6-717B-C95B-845E-239E556FB0B7}"/>
              </a:ext>
            </a:extLst>
          </p:cNvPr>
          <p:cNvSpPr txBox="1"/>
          <p:nvPr/>
        </p:nvSpPr>
        <p:spPr>
          <a:xfrm>
            <a:off x="329995" y="1536451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Es una asistencia para monotributistas de todas las categorías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D010758-C46C-466E-A325-7977874BE58D}"/>
              </a:ext>
            </a:extLst>
          </p:cNvPr>
          <p:cNvSpPr/>
          <p:nvPr/>
        </p:nvSpPr>
        <p:spPr>
          <a:xfrm>
            <a:off x="162511" y="2287368"/>
            <a:ext cx="9369415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¡Importante! Tener inscripción en el Monotributo permite acceder a financiamiento.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41DEB48-0B78-6069-67B1-0E5E2E7615EF}"/>
              </a:ext>
            </a:extLst>
          </p:cNvPr>
          <p:cNvSpPr/>
          <p:nvPr/>
        </p:nvSpPr>
        <p:spPr>
          <a:xfrm>
            <a:off x="1247105" y="2950078"/>
            <a:ext cx="10723222" cy="281461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Tasa de interés: fija de 74% anual para inversión y 79% para capital de trabajo.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Bonificación por: pago en término, emprendimiento liderado por mujer y/o monotributo social.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Plazo: inversión hasta 60 meses y capital de trabajo hasta 36 meses.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Destino: Inversión y Capital de trabajo.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Antigüedad en el monotributo: 12 meses (desde categoría C en adelante)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Monto máximo: hasta 3 meses de venta, con tope de 100 </a:t>
            </a:r>
            <a:r>
              <a:rPr lang="es-AR" sz="2000" dirty="0" err="1">
                <a:solidFill>
                  <a:srgbClr val="007C9C"/>
                </a:solidFill>
              </a:rPr>
              <a:t>SMVyM</a:t>
            </a:r>
            <a:r>
              <a:rPr lang="es-AR" sz="2000" dirty="0">
                <a:solidFill>
                  <a:srgbClr val="007C9C"/>
                </a:solidFill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50BA6B-04AD-4353-7107-6CE855489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0616" t="16022" r="9312" b="19214"/>
          <a:stretch/>
        </p:blipFill>
        <p:spPr>
          <a:xfrm>
            <a:off x="5791410" y="4350890"/>
            <a:ext cx="551833" cy="446322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1A608C-092F-1F0D-7CAD-DDC6E05CDB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334775" y="4290750"/>
            <a:ext cx="656054" cy="6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16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FDC28-34D7-68C8-3247-464DA7DBD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59EDB38-8344-3D75-AAFC-7E72FCFB3D9C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INVERSIONES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DB0A6E2-E7B9-55DC-5783-C58EA3043B8E}"/>
              </a:ext>
            </a:extLst>
          </p:cNvPr>
          <p:cNvSpPr/>
          <p:nvPr/>
        </p:nvSpPr>
        <p:spPr>
          <a:xfrm>
            <a:off x="0" y="1368517"/>
            <a:ext cx="12192000" cy="518854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45F7E8-E3FF-79AA-6943-8A5264927F2E}"/>
              </a:ext>
            </a:extLst>
          </p:cNvPr>
          <p:cNvSpPr txBox="1"/>
          <p:nvPr/>
        </p:nvSpPr>
        <p:spPr>
          <a:xfrm>
            <a:off x="219028" y="1417205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Al momento de decidir hacer una inversión financiera, tené en cuenta los siguientes factores y tu perfil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D675885-EF15-2A53-FB4E-6C011128B894}"/>
              </a:ext>
            </a:extLst>
          </p:cNvPr>
          <p:cNvSpPr/>
          <p:nvPr/>
        </p:nvSpPr>
        <p:spPr>
          <a:xfrm>
            <a:off x="0" y="3427434"/>
            <a:ext cx="12192000" cy="461665"/>
          </a:xfrm>
          <a:prstGeom prst="rect">
            <a:avLst/>
          </a:prstGeom>
          <a:solidFill>
            <a:srgbClr val="0F7994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Podés hacer un test para evaluar tu perfil. Generalmente existen tres perfiles de inversor:</a:t>
            </a:r>
          </a:p>
        </p:txBody>
      </p:sp>
      <p:sp>
        <p:nvSpPr>
          <p:cNvPr id="5" name="Google Shape;358;p39">
            <a:extLst>
              <a:ext uri="{FF2B5EF4-FFF2-40B4-BE49-F238E27FC236}">
                <a16:creationId xmlns:a16="http://schemas.microsoft.com/office/drawing/2014/main" id="{A8ED96D6-2256-CD24-F629-AB717139AE94}"/>
              </a:ext>
            </a:extLst>
          </p:cNvPr>
          <p:cNvSpPr/>
          <p:nvPr/>
        </p:nvSpPr>
        <p:spPr>
          <a:xfrm>
            <a:off x="114552" y="1987708"/>
            <a:ext cx="3810895" cy="572393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9">
            <a:extLst>
              <a:ext uri="{FF2B5EF4-FFF2-40B4-BE49-F238E27FC236}">
                <a16:creationId xmlns:a16="http://schemas.microsoft.com/office/drawing/2014/main" id="{4F4EA3CA-9C77-7438-3EDF-938B1CACD409}"/>
              </a:ext>
            </a:extLst>
          </p:cNvPr>
          <p:cNvSpPr/>
          <p:nvPr/>
        </p:nvSpPr>
        <p:spPr>
          <a:xfrm>
            <a:off x="4177605" y="1973784"/>
            <a:ext cx="3810895" cy="58584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2;p39">
            <a:extLst>
              <a:ext uri="{FF2B5EF4-FFF2-40B4-BE49-F238E27FC236}">
                <a16:creationId xmlns:a16="http://schemas.microsoft.com/office/drawing/2014/main" id="{0F80DA22-448E-B0A6-B68E-F63719DE4C14}"/>
              </a:ext>
            </a:extLst>
          </p:cNvPr>
          <p:cNvSpPr/>
          <p:nvPr/>
        </p:nvSpPr>
        <p:spPr>
          <a:xfrm>
            <a:off x="4177614" y="2562911"/>
            <a:ext cx="3810895" cy="72768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4;p39">
            <a:extLst>
              <a:ext uri="{FF2B5EF4-FFF2-40B4-BE49-F238E27FC236}">
                <a16:creationId xmlns:a16="http://schemas.microsoft.com/office/drawing/2014/main" id="{3B3635E3-47F8-2F32-2819-A9FD3D83EF46}"/>
              </a:ext>
            </a:extLst>
          </p:cNvPr>
          <p:cNvSpPr/>
          <p:nvPr/>
        </p:nvSpPr>
        <p:spPr>
          <a:xfrm>
            <a:off x="114552" y="2559963"/>
            <a:ext cx="3810895" cy="74251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ubtítulo 1">
            <a:extLst>
              <a:ext uri="{FF2B5EF4-FFF2-40B4-BE49-F238E27FC236}">
                <a16:creationId xmlns:a16="http://schemas.microsoft.com/office/drawing/2014/main" id="{44C8DE9F-78F8-B89E-6923-D68AC9F2D61C}"/>
              </a:ext>
            </a:extLst>
          </p:cNvPr>
          <p:cNvSpPr txBox="1">
            <a:spLocks/>
          </p:cNvSpPr>
          <p:nvPr/>
        </p:nvSpPr>
        <p:spPr>
          <a:xfrm>
            <a:off x="122731" y="2617144"/>
            <a:ext cx="3484312" cy="667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Cantidad de plata que destinás a la inversión.</a:t>
            </a:r>
          </a:p>
        </p:txBody>
      </p:sp>
      <p:sp>
        <p:nvSpPr>
          <p:cNvPr id="10" name="Google Shape;358;p39">
            <a:extLst>
              <a:ext uri="{FF2B5EF4-FFF2-40B4-BE49-F238E27FC236}">
                <a16:creationId xmlns:a16="http://schemas.microsoft.com/office/drawing/2014/main" id="{B4B1A3C7-800C-438D-5161-8D193CE3F68E}"/>
              </a:ext>
            </a:extLst>
          </p:cNvPr>
          <p:cNvSpPr/>
          <p:nvPr/>
        </p:nvSpPr>
        <p:spPr>
          <a:xfrm>
            <a:off x="8235027" y="1960313"/>
            <a:ext cx="3810895" cy="572393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4;p39">
            <a:extLst>
              <a:ext uri="{FF2B5EF4-FFF2-40B4-BE49-F238E27FC236}">
                <a16:creationId xmlns:a16="http://schemas.microsoft.com/office/drawing/2014/main" id="{C2FF92CE-56FB-A21B-963C-FC0BA9EBD8BF}"/>
              </a:ext>
            </a:extLst>
          </p:cNvPr>
          <p:cNvSpPr/>
          <p:nvPr/>
        </p:nvSpPr>
        <p:spPr>
          <a:xfrm>
            <a:off x="8235027" y="2540959"/>
            <a:ext cx="3810895" cy="74251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F531A3C-DD9B-00C7-C217-AA59E510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1991" y="1893127"/>
            <a:ext cx="740406" cy="740406"/>
          </a:xfrm>
          <a:prstGeom prst="rect">
            <a:avLst/>
          </a:prstGeom>
        </p:spPr>
      </p:pic>
      <p:sp>
        <p:nvSpPr>
          <p:cNvPr id="13" name="Google Shape;213;p26">
            <a:extLst>
              <a:ext uri="{FF2B5EF4-FFF2-40B4-BE49-F238E27FC236}">
                <a16:creationId xmlns:a16="http://schemas.microsoft.com/office/drawing/2014/main" id="{7AA4727D-91DA-5756-14AA-016D29BB19AA}"/>
              </a:ext>
            </a:extLst>
          </p:cNvPr>
          <p:cNvSpPr txBox="1"/>
          <p:nvPr/>
        </p:nvSpPr>
        <p:spPr>
          <a:xfrm>
            <a:off x="146078" y="2021102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MONTO</a:t>
            </a:r>
            <a:endParaRPr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13;p26">
            <a:extLst>
              <a:ext uri="{FF2B5EF4-FFF2-40B4-BE49-F238E27FC236}">
                <a16:creationId xmlns:a16="http://schemas.microsoft.com/office/drawing/2014/main" id="{6D36C633-DAAB-2B4B-9F57-AF4C71B0CF3D}"/>
              </a:ext>
            </a:extLst>
          </p:cNvPr>
          <p:cNvSpPr txBox="1"/>
          <p:nvPr/>
        </p:nvSpPr>
        <p:spPr>
          <a:xfrm>
            <a:off x="4197382" y="2012676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PLAZO</a:t>
            </a:r>
            <a:endParaRPr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13;p26">
            <a:extLst>
              <a:ext uri="{FF2B5EF4-FFF2-40B4-BE49-F238E27FC236}">
                <a16:creationId xmlns:a16="http://schemas.microsoft.com/office/drawing/2014/main" id="{48841ED4-C577-0130-059B-CA38450C0D0B}"/>
              </a:ext>
            </a:extLst>
          </p:cNvPr>
          <p:cNvSpPr txBox="1"/>
          <p:nvPr/>
        </p:nvSpPr>
        <p:spPr>
          <a:xfrm>
            <a:off x="8257804" y="1983225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RIESGO</a:t>
            </a:r>
            <a:endParaRPr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D5AF922-82AA-D27A-9670-C22DA2E24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63741" y="1921535"/>
            <a:ext cx="686078" cy="68607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2DC0372-4DD4-BD19-CE25-FF2DFE5E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34645" y="1908749"/>
            <a:ext cx="700153" cy="700153"/>
          </a:xfrm>
          <a:prstGeom prst="rect">
            <a:avLst/>
          </a:prstGeom>
        </p:spPr>
      </p:pic>
      <p:sp>
        <p:nvSpPr>
          <p:cNvPr id="18" name="Subtítulo 1">
            <a:extLst>
              <a:ext uri="{FF2B5EF4-FFF2-40B4-BE49-F238E27FC236}">
                <a16:creationId xmlns:a16="http://schemas.microsoft.com/office/drawing/2014/main" id="{74299B03-89F4-AB8E-6FB6-90C4ABB83475}"/>
              </a:ext>
            </a:extLst>
          </p:cNvPr>
          <p:cNvSpPr txBox="1">
            <a:spLocks/>
          </p:cNvSpPr>
          <p:nvPr/>
        </p:nvSpPr>
        <p:spPr>
          <a:xfrm>
            <a:off x="4177605" y="2642470"/>
            <a:ext cx="3484312" cy="667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Período de tiempo durante el cual realizás la inversión</a:t>
            </a:r>
          </a:p>
        </p:txBody>
      </p:sp>
      <p:sp>
        <p:nvSpPr>
          <p:cNvPr id="19" name="Subtítulo 1">
            <a:extLst>
              <a:ext uri="{FF2B5EF4-FFF2-40B4-BE49-F238E27FC236}">
                <a16:creationId xmlns:a16="http://schemas.microsoft.com/office/drawing/2014/main" id="{6C9DD926-411E-74FC-0FC5-77FB624C1553}"/>
              </a:ext>
            </a:extLst>
          </p:cNvPr>
          <p:cNvSpPr txBox="1">
            <a:spLocks/>
          </p:cNvSpPr>
          <p:nvPr/>
        </p:nvSpPr>
        <p:spPr>
          <a:xfrm>
            <a:off x="8254804" y="2607613"/>
            <a:ext cx="3484312" cy="667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estás dispuesto/a asumir. Varía según la inversión.</a:t>
            </a:r>
          </a:p>
        </p:txBody>
      </p:sp>
      <p:sp>
        <p:nvSpPr>
          <p:cNvPr id="20" name="Google Shape;358;p39">
            <a:extLst>
              <a:ext uri="{FF2B5EF4-FFF2-40B4-BE49-F238E27FC236}">
                <a16:creationId xmlns:a16="http://schemas.microsoft.com/office/drawing/2014/main" id="{B8F3C113-5D1F-3EBF-0670-0BA444950020}"/>
              </a:ext>
            </a:extLst>
          </p:cNvPr>
          <p:cNvSpPr/>
          <p:nvPr/>
        </p:nvSpPr>
        <p:spPr>
          <a:xfrm>
            <a:off x="146078" y="3997682"/>
            <a:ext cx="3810895" cy="572393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0;p39">
            <a:extLst>
              <a:ext uri="{FF2B5EF4-FFF2-40B4-BE49-F238E27FC236}">
                <a16:creationId xmlns:a16="http://schemas.microsoft.com/office/drawing/2014/main" id="{E0CE9AEE-1C0A-AB0D-4B51-62F7FD789121}"/>
              </a:ext>
            </a:extLst>
          </p:cNvPr>
          <p:cNvSpPr/>
          <p:nvPr/>
        </p:nvSpPr>
        <p:spPr>
          <a:xfrm>
            <a:off x="4209131" y="3983758"/>
            <a:ext cx="3810895" cy="585846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62;p39">
            <a:extLst>
              <a:ext uri="{FF2B5EF4-FFF2-40B4-BE49-F238E27FC236}">
                <a16:creationId xmlns:a16="http://schemas.microsoft.com/office/drawing/2014/main" id="{E7F86A66-0E88-D178-2ADF-7CE84A8B6BF6}"/>
              </a:ext>
            </a:extLst>
          </p:cNvPr>
          <p:cNvSpPr/>
          <p:nvPr/>
        </p:nvSpPr>
        <p:spPr>
          <a:xfrm>
            <a:off x="4209140" y="4572552"/>
            <a:ext cx="3810895" cy="147732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64;p39">
            <a:extLst>
              <a:ext uri="{FF2B5EF4-FFF2-40B4-BE49-F238E27FC236}">
                <a16:creationId xmlns:a16="http://schemas.microsoft.com/office/drawing/2014/main" id="{8350ACFB-D72B-72B2-50BF-D478443C7CD6}"/>
              </a:ext>
            </a:extLst>
          </p:cNvPr>
          <p:cNvSpPr/>
          <p:nvPr/>
        </p:nvSpPr>
        <p:spPr>
          <a:xfrm>
            <a:off x="146078" y="4569604"/>
            <a:ext cx="3810895" cy="147732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358;p39">
            <a:extLst>
              <a:ext uri="{FF2B5EF4-FFF2-40B4-BE49-F238E27FC236}">
                <a16:creationId xmlns:a16="http://schemas.microsoft.com/office/drawing/2014/main" id="{102BBE5E-9D64-D756-370A-6D97982A5711}"/>
              </a:ext>
            </a:extLst>
          </p:cNvPr>
          <p:cNvSpPr/>
          <p:nvPr/>
        </p:nvSpPr>
        <p:spPr>
          <a:xfrm>
            <a:off x="8266553" y="3970287"/>
            <a:ext cx="3810895" cy="572393"/>
          </a:xfrm>
          <a:prstGeom prst="rect">
            <a:avLst/>
          </a:prstGeom>
          <a:solidFill>
            <a:srgbClr val="F4945B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64;p39">
            <a:extLst>
              <a:ext uri="{FF2B5EF4-FFF2-40B4-BE49-F238E27FC236}">
                <a16:creationId xmlns:a16="http://schemas.microsoft.com/office/drawing/2014/main" id="{48C3DBBF-3CBA-68DF-10BF-8BB65D14E8D7}"/>
              </a:ext>
            </a:extLst>
          </p:cNvPr>
          <p:cNvSpPr/>
          <p:nvPr/>
        </p:nvSpPr>
        <p:spPr>
          <a:xfrm>
            <a:off x="8266553" y="4548152"/>
            <a:ext cx="3810895" cy="149716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13;p26">
            <a:extLst>
              <a:ext uri="{FF2B5EF4-FFF2-40B4-BE49-F238E27FC236}">
                <a16:creationId xmlns:a16="http://schemas.microsoft.com/office/drawing/2014/main" id="{D3EA8DC1-24B0-9CBD-F74E-23BCE115FA84}"/>
              </a:ext>
            </a:extLst>
          </p:cNvPr>
          <p:cNvSpPr txBox="1"/>
          <p:nvPr/>
        </p:nvSpPr>
        <p:spPr>
          <a:xfrm>
            <a:off x="177604" y="4031076"/>
            <a:ext cx="225702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CONSERVADOR	</a:t>
            </a:r>
          </a:p>
        </p:txBody>
      </p:sp>
      <p:sp>
        <p:nvSpPr>
          <p:cNvPr id="28" name="Google Shape;213;p26">
            <a:extLst>
              <a:ext uri="{FF2B5EF4-FFF2-40B4-BE49-F238E27FC236}">
                <a16:creationId xmlns:a16="http://schemas.microsoft.com/office/drawing/2014/main" id="{5FAEF867-157A-85B7-ACDD-0D04CF16C9EF}"/>
              </a:ext>
            </a:extLst>
          </p:cNvPr>
          <p:cNvSpPr txBox="1"/>
          <p:nvPr/>
        </p:nvSpPr>
        <p:spPr>
          <a:xfrm>
            <a:off x="4228908" y="4022650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MODERADO</a:t>
            </a:r>
          </a:p>
        </p:txBody>
      </p:sp>
      <p:sp>
        <p:nvSpPr>
          <p:cNvPr id="29" name="Google Shape;213;p26">
            <a:extLst>
              <a:ext uri="{FF2B5EF4-FFF2-40B4-BE49-F238E27FC236}">
                <a16:creationId xmlns:a16="http://schemas.microsoft.com/office/drawing/2014/main" id="{645C34B9-1AE4-29C3-DE4B-ACF99F8AD096}"/>
              </a:ext>
            </a:extLst>
          </p:cNvPr>
          <p:cNvSpPr txBox="1"/>
          <p:nvPr/>
        </p:nvSpPr>
        <p:spPr>
          <a:xfrm>
            <a:off x="8289330" y="3993199"/>
            <a:ext cx="1893357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ARRIESGADO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9E3E660-EB3B-47B3-CF28-497DAD64F78A}"/>
              </a:ext>
            </a:extLst>
          </p:cNvPr>
          <p:cNvSpPr txBox="1"/>
          <p:nvPr/>
        </p:nvSpPr>
        <p:spPr>
          <a:xfrm>
            <a:off x="219028" y="4555935"/>
            <a:ext cx="37064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/>
              <a:t>Si no te interesa asumir altos riesgos. Te convendrá invertir en  activos seguros como:</a:t>
            </a:r>
          </a:p>
          <a:p>
            <a:endParaRPr lang="es-A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Plazos Fijos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Fondo común de inversión: Renta fija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797E0C8-D124-BF05-8957-962326BE42DE}"/>
              </a:ext>
            </a:extLst>
          </p:cNvPr>
          <p:cNvSpPr txBox="1"/>
          <p:nvPr/>
        </p:nvSpPr>
        <p:spPr>
          <a:xfrm>
            <a:off x="4250902" y="4555935"/>
            <a:ext cx="37375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/>
              <a:t>Estás dispuesto/a </a:t>
            </a:r>
            <a:r>
              <a:rPr lang="es-AR" sz="1400" dirty="0" err="1"/>
              <a:t>a</a:t>
            </a:r>
            <a:r>
              <a:rPr lang="es-AR" sz="1400" dirty="0"/>
              <a:t> asumir mayor riesgo a cambio de una ganancia mayor. Podés invertir en:</a:t>
            </a:r>
          </a:p>
          <a:p>
            <a:endParaRPr lang="es-AR" sz="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Fondo común de inversión: renta fija plus.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Títulos públicos.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Bonos u Obligaciones Negociables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B5B98A8-FB65-13D9-0A24-F019048375E9}"/>
              </a:ext>
            </a:extLst>
          </p:cNvPr>
          <p:cNvSpPr txBox="1"/>
          <p:nvPr/>
        </p:nvSpPr>
        <p:spPr>
          <a:xfrm>
            <a:off x="8289330" y="4555935"/>
            <a:ext cx="37881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/>
              <a:t>Si </a:t>
            </a:r>
            <a:r>
              <a:rPr lang="es-AR" sz="1400" dirty="0" err="1"/>
              <a:t>tenés</a:t>
            </a:r>
            <a:r>
              <a:rPr lang="es-AR" sz="1400" dirty="0"/>
              <a:t> mayor tolerancia al riesgo y estás dispuesto/a </a:t>
            </a:r>
            <a:r>
              <a:rPr lang="es-AR" sz="1400" dirty="0" err="1"/>
              <a:t>a</a:t>
            </a:r>
            <a:r>
              <a:rPr lang="es-AR" sz="1400" dirty="0"/>
              <a:t> afrontarlos. Podés invertir en:</a:t>
            </a:r>
          </a:p>
          <a:p>
            <a:endParaRPr lang="es-A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Acciones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 err="1"/>
              <a:t>CEDEARs</a:t>
            </a:r>
            <a:endParaRPr lang="es-A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Fondo común de inversión: integral</a:t>
            </a:r>
          </a:p>
        </p:txBody>
      </p:sp>
    </p:spTree>
    <p:extLst>
      <p:ext uri="{BB962C8B-B14F-4D97-AF65-F5344CB8AC3E}">
        <p14:creationId xmlns:p14="http://schemas.microsoft.com/office/powerpoint/2010/main" val="2991691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21788-FE6C-76F1-14DB-A2EBB7920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A4BCA7C9-9559-4541-59A4-568979AB247F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PLAZO FIJO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393BA532-02D0-3839-9C44-0044A0816AD5}"/>
              </a:ext>
            </a:extLst>
          </p:cNvPr>
          <p:cNvSpPr/>
          <p:nvPr/>
        </p:nvSpPr>
        <p:spPr>
          <a:xfrm>
            <a:off x="0" y="2434799"/>
            <a:ext cx="12192000" cy="461665"/>
          </a:xfrm>
          <a:prstGeom prst="rect">
            <a:avLst/>
          </a:prstGeom>
          <a:solidFill>
            <a:srgbClr val="0F7994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¿CÓMO FUNCIONA? VEAMOS UN EJEMPLO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0CCEFE2-0BE5-C344-3247-5D34723ADC05}"/>
              </a:ext>
            </a:extLst>
          </p:cNvPr>
          <p:cNvSpPr/>
          <p:nvPr/>
        </p:nvSpPr>
        <p:spPr>
          <a:xfrm>
            <a:off x="146078" y="1365445"/>
            <a:ext cx="1193137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>
                <a:solidFill>
                  <a:srgbClr val="007C9C"/>
                </a:solidFill>
              </a:rPr>
              <a:t>Es el depósito de un monto por un plazo de tiempo determinado y durante el cual no se puede utilizar.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>
                <a:solidFill>
                  <a:srgbClr val="007C9C"/>
                </a:solidFill>
              </a:rPr>
              <a:t>Finalizado el plazo, el banco te devuelve el dinero depositado más un extra en concepto de intereses.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>
                <a:solidFill>
                  <a:srgbClr val="007C9C"/>
                </a:solidFill>
              </a:rPr>
              <a:t>El plazo mínimo es 30 días, el monto mínimo de $500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A5E35BD-F14E-22EC-5BF7-08DCE3DD4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1" t="17917" r="26174" b="18526"/>
          <a:stretch/>
        </p:blipFill>
        <p:spPr>
          <a:xfrm>
            <a:off x="450885" y="3064130"/>
            <a:ext cx="1978096" cy="2802301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B80F1CE4-06E5-524B-8634-34D4793D11A2}"/>
              </a:ext>
            </a:extLst>
          </p:cNvPr>
          <p:cNvSpPr/>
          <p:nvPr/>
        </p:nvSpPr>
        <p:spPr>
          <a:xfrm>
            <a:off x="698507" y="3965084"/>
            <a:ext cx="1365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Elegís monto y plazo:</a:t>
            </a:r>
          </a:p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$10.000 a 30 días.</a:t>
            </a:r>
            <a:endParaRPr lang="es-AR" sz="1200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8E0385F-8A80-53A0-CB0E-4C3C2C701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4" t="13707" r="10104" b="13707"/>
          <a:stretch/>
        </p:blipFill>
        <p:spPr>
          <a:xfrm>
            <a:off x="4950585" y="3980849"/>
            <a:ext cx="2064830" cy="1878342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B6E33B56-B0A6-F400-6A87-8A420BF12688}"/>
              </a:ext>
            </a:extLst>
          </p:cNvPr>
          <p:cNvSpPr/>
          <p:nvPr/>
        </p:nvSpPr>
        <p:spPr>
          <a:xfrm>
            <a:off x="4804509" y="3282018"/>
            <a:ext cx="2307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Esperás 30 días. No podés usar esa plata.</a:t>
            </a:r>
            <a:endParaRPr lang="es-AR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EBE876A7-53AF-0A64-5156-5B8D92CBF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04"/>
          <a:stretch/>
        </p:blipFill>
        <p:spPr>
          <a:xfrm>
            <a:off x="7161491" y="3692838"/>
            <a:ext cx="2501576" cy="2131258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398A2541-C60A-75F8-BCBC-E6820A9F4D48}"/>
              </a:ext>
            </a:extLst>
          </p:cNvPr>
          <p:cNvSpPr/>
          <p:nvPr/>
        </p:nvSpPr>
        <p:spPr>
          <a:xfrm>
            <a:off x="7355711" y="3269545"/>
            <a:ext cx="1972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Obtenés $10.000 + interés</a:t>
            </a:r>
            <a:endParaRPr lang="es-AR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553E9131-4DDD-5861-F90D-B28EE7995369}"/>
              </a:ext>
            </a:extLst>
          </p:cNvPr>
          <p:cNvSpPr/>
          <p:nvPr/>
        </p:nvSpPr>
        <p:spPr>
          <a:xfrm>
            <a:off x="2502431" y="3597387"/>
            <a:ext cx="1963012" cy="461665"/>
          </a:xfrm>
          <a:prstGeom prst="rect">
            <a:avLst/>
          </a:prstGeom>
          <a:solidFill>
            <a:srgbClr val="0E7391"/>
          </a:solidFill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RENOVACIÓN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AFD79389-05D3-6C64-24E5-6A40F6985825}"/>
              </a:ext>
            </a:extLst>
          </p:cNvPr>
          <p:cNvSpPr/>
          <p:nvPr/>
        </p:nvSpPr>
        <p:spPr>
          <a:xfrm>
            <a:off x="2503988" y="4076723"/>
            <a:ext cx="1961738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solidFill>
                  <a:srgbClr val="007C9C"/>
                </a:solidFill>
              </a:rPr>
              <a:t>Podés elegir “Sin renovación” o bien “renovación automática”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4AB21540-5756-37B4-8BC1-3AAF843D4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1" t="17917" r="26174" b="18526"/>
          <a:stretch/>
        </p:blipFill>
        <p:spPr>
          <a:xfrm>
            <a:off x="9612609" y="3049659"/>
            <a:ext cx="2216835" cy="2874460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955C95F5-232B-3AFA-F5CC-227A574F6E7D}"/>
              </a:ext>
            </a:extLst>
          </p:cNvPr>
          <p:cNvSpPr/>
          <p:nvPr/>
        </p:nvSpPr>
        <p:spPr>
          <a:xfrm>
            <a:off x="9747925" y="3977961"/>
            <a:ext cx="1793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Renovalo:</a:t>
            </a:r>
          </a:p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$10.000 + interés + ahorro del mes</a:t>
            </a:r>
            <a:endParaRPr lang="es-AR" sz="1200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6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BB639-7B6B-F995-7A62-D5B4D871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C6BDD83F-56A4-5146-B614-0C8509EBEDBA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FONDOS COMUNES DE INVERSIÓN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AC6CC91-F338-CBE6-ACE5-94518E951831}"/>
              </a:ext>
            </a:extLst>
          </p:cNvPr>
          <p:cNvSpPr/>
          <p:nvPr/>
        </p:nvSpPr>
        <p:spPr>
          <a:xfrm>
            <a:off x="0" y="2954645"/>
            <a:ext cx="12192000" cy="461665"/>
          </a:xfrm>
          <a:prstGeom prst="rect">
            <a:avLst/>
          </a:prstGeom>
          <a:solidFill>
            <a:srgbClr val="0F7994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¿CÓMO FUNCIONA?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3C11471-B76D-D1C5-344E-34CFE8648D44}"/>
              </a:ext>
            </a:extLst>
          </p:cNvPr>
          <p:cNvSpPr/>
          <p:nvPr/>
        </p:nvSpPr>
        <p:spPr>
          <a:xfrm>
            <a:off x="130315" y="1379641"/>
            <a:ext cx="11931370" cy="1477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rgbClr val="007C9C"/>
                </a:solidFill>
              </a:rPr>
              <a:t>Es el conjunto de dinero formado por aportes de un grupo de personas inversoras que tienen los mismos objetivos de rentabilidad y de riesgo aceptado, coordinado por empresas con </a:t>
            </a:r>
            <a:r>
              <a:rPr lang="es-AR" sz="2000" dirty="0" err="1">
                <a:solidFill>
                  <a:srgbClr val="007C9C"/>
                </a:solidFill>
              </a:rPr>
              <a:t>expertise</a:t>
            </a:r>
            <a:r>
              <a:rPr lang="es-AR" sz="2000" dirty="0">
                <a:solidFill>
                  <a:srgbClr val="007C9C"/>
                </a:solidFill>
              </a:rPr>
              <a:t> en finanzas.  </a:t>
            </a:r>
          </a:p>
          <a:p>
            <a:endParaRPr lang="es-AR" sz="1000" dirty="0">
              <a:solidFill>
                <a:srgbClr val="007C9C"/>
              </a:solidFill>
            </a:endParaRPr>
          </a:p>
          <a:p>
            <a:r>
              <a:rPr lang="es-AR" sz="2000" dirty="0">
                <a:solidFill>
                  <a:srgbClr val="007C9C"/>
                </a:solidFill>
              </a:rPr>
              <a:t>Ofrecen diversas alternativas con distinto grado de riesgo. Cada una busca cubrir distintas expectativas, tiempos y necesidades.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D76250-1979-AEC8-43D6-F489F6407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1" t="17917" r="26174" b="18526"/>
          <a:stretch/>
        </p:blipFill>
        <p:spPr>
          <a:xfrm>
            <a:off x="384825" y="3422267"/>
            <a:ext cx="2128692" cy="257743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D412E68-0057-AC6B-7492-42C34D0846C6}"/>
              </a:ext>
            </a:extLst>
          </p:cNvPr>
          <p:cNvSpPr/>
          <p:nvPr/>
        </p:nvSpPr>
        <p:spPr>
          <a:xfrm>
            <a:off x="825237" y="4049265"/>
            <a:ext cx="1128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Definís el tipo de FCI que quieras y el monto.</a:t>
            </a:r>
            <a:endParaRPr lang="es-AR" sz="1600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7B7D01-A26F-1C50-C2E9-852F43E23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4" t="13707" r="10104" b="13707"/>
          <a:stretch/>
        </p:blipFill>
        <p:spPr>
          <a:xfrm>
            <a:off x="3169584" y="3822133"/>
            <a:ext cx="2064830" cy="18783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B2D4659-41A7-6FFF-565C-1206C90458B1}"/>
              </a:ext>
            </a:extLst>
          </p:cNvPr>
          <p:cNvSpPr/>
          <p:nvPr/>
        </p:nvSpPr>
        <p:spPr>
          <a:xfrm>
            <a:off x="5010283" y="4329907"/>
            <a:ext cx="2068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Esperás el tiempo que quieras.</a:t>
            </a:r>
            <a:endParaRPr lang="es-AR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A94399-3A20-7203-E3AF-BBBC37452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04"/>
          <a:stretch/>
        </p:blipFill>
        <p:spPr>
          <a:xfrm>
            <a:off x="8001370" y="3869310"/>
            <a:ext cx="1914156" cy="163079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CA9629C-ED58-5532-E186-A82C63A84C68}"/>
              </a:ext>
            </a:extLst>
          </p:cNvPr>
          <p:cNvSpPr/>
          <p:nvPr/>
        </p:nvSpPr>
        <p:spPr>
          <a:xfrm>
            <a:off x="9510629" y="4345805"/>
            <a:ext cx="2309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 err="1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Retirás</a:t>
            </a:r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la inversión actualizada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C027C840-30AA-1137-87BB-0C001FF2E63C}"/>
              </a:ext>
            </a:extLst>
          </p:cNvPr>
          <p:cNvSpPr/>
          <p:nvPr/>
        </p:nvSpPr>
        <p:spPr>
          <a:xfrm>
            <a:off x="2450146" y="4502770"/>
            <a:ext cx="709857" cy="517066"/>
          </a:xfrm>
          <a:prstGeom prst="rightArrow">
            <a:avLst/>
          </a:prstGeom>
          <a:solidFill>
            <a:srgbClr val="0E7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520D31D9-EE5B-C08F-A5B1-29C5DE0F5F40}"/>
              </a:ext>
            </a:extLst>
          </p:cNvPr>
          <p:cNvSpPr/>
          <p:nvPr/>
        </p:nvSpPr>
        <p:spPr>
          <a:xfrm>
            <a:off x="7184961" y="4502770"/>
            <a:ext cx="709857" cy="517066"/>
          </a:xfrm>
          <a:prstGeom prst="rightArrow">
            <a:avLst/>
          </a:prstGeom>
          <a:solidFill>
            <a:srgbClr val="0E7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2365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EC3DF-F918-053F-B6FA-E4482B79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800F52BE-6B4A-64A8-2718-D4C3991AFF4B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INVERSIONES</a:t>
            </a:r>
          </a:p>
        </p:txBody>
      </p:sp>
      <p:pic>
        <p:nvPicPr>
          <p:cNvPr id="2" name="Picture 2" descr="Créditos para Comercios BNA+">
            <a:extLst>
              <a:ext uri="{FF2B5EF4-FFF2-40B4-BE49-F238E27FC236}">
                <a16:creationId xmlns:a16="http://schemas.microsoft.com/office/drawing/2014/main" id="{A18CFD30-8A31-041D-BF62-F4047812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19"/>
            <a:ext cx="12192000" cy="3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32;p79">
            <a:extLst>
              <a:ext uri="{FF2B5EF4-FFF2-40B4-BE49-F238E27FC236}">
                <a16:creationId xmlns:a16="http://schemas.microsoft.com/office/drawing/2014/main" id="{A8830848-CA18-D33B-59B1-31331F825C3D}"/>
              </a:ext>
            </a:extLst>
          </p:cNvPr>
          <p:cNvSpPr/>
          <p:nvPr/>
        </p:nvSpPr>
        <p:spPr>
          <a:xfrm>
            <a:off x="381001" y="3272174"/>
            <a:ext cx="11306174" cy="2565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ap="flat" cmpd="sng" algn="ctr">
            <a:solidFill>
              <a:srgbClr val="FFAB40"/>
            </a:solidFill>
            <a:prstDash val="solid"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" name="Google Shape;933;p79">
            <a:extLst>
              <a:ext uri="{FF2B5EF4-FFF2-40B4-BE49-F238E27FC236}">
                <a16:creationId xmlns:a16="http://schemas.microsoft.com/office/drawing/2014/main" id="{F7AD905A-1DE6-7F68-C862-31EFEF8A010D}"/>
              </a:ext>
            </a:extLst>
          </p:cNvPr>
          <p:cNvSpPr txBox="1"/>
          <p:nvPr/>
        </p:nvSpPr>
        <p:spPr>
          <a:xfrm>
            <a:off x="695326" y="3694949"/>
            <a:ext cx="10677524" cy="14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lnSpc>
                <a:spcPct val="150000"/>
              </a:lnSpc>
              <a:buClr>
                <a:srgbClr val="000000"/>
              </a:buClr>
            </a:pPr>
            <a:r>
              <a:rPr lang="es-AR" sz="2400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Es recomendable utilizar fondos comunes de inversión que </a:t>
            </a:r>
            <a:r>
              <a:rPr lang="es-AR" sz="2400" b="1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generan una renta y ofrecen disponibilidad inmediata</a:t>
            </a:r>
            <a:r>
              <a:rPr lang="es-AR" sz="2400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la plata, sobre todo en gastos que vencen en el corto plazo. </a:t>
            </a:r>
            <a:endParaRPr lang="es-AR" sz="2400" kern="0" dirty="0">
              <a:solidFill>
                <a:srgbClr val="595959"/>
              </a:solidFill>
              <a:latin typeface="Roboto"/>
              <a:ea typeface="Roboto"/>
              <a:cs typeface="Roboto"/>
              <a:sym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F97E6E9-5018-E46F-EF3F-CFBEF65100B5}"/>
              </a:ext>
            </a:extLst>
          </p:cNvPr>
          <p:cNvSpPr/>
          <p:nvPr/>
        </p:nvSpPr>
        <p:spPr>
          <a:xfrm>
            <a:off x="0" y="231457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998E35-0E67-46F7-12A6-07D076680D0D}"/>
              </a:ext>
            </a:extLst>
          </p:cNvPr>
          <p:cNvSpPr txBox="1"/>
          <p:nvPr/>
        </p:nvSpPr>
        <p:spPr>
          <a:xfrm>
            <a:off x="162512" y="242166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TIP - INVERSIONES A CORTO PLAZO</a:t>
            </a:r>
          </a:p>
        </p:txBody>
      </p:sp>
      <p:pic>
        <p:nvPicPr>
          <p:cNvPr id="7" name="Google Shape;940;p79">
            <a:extLst>
              <a:ext uri="{FF2B5EF4-FFF2-40B4-BE49-F238E27FC236}">
                <a16:creationId xmlns:a16="http://schemas.microsoft.com/office/drawing/2014/main" id="{00E9E2DE-DECA-940D-38A5-A084EAE56A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88341">
            <a:off x="10710526" y="2316217"/>
            <a:ext cx="1201870" cy="126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158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C1FB3-5318-9369-E5CF-F582AE20E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069B6D0F-0729-71CF-F230-7EF2D2BA02D2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OTRAS MODALIDADES DE INVERSIÓN</a:t>
            </a:r>
          </a:p>
        </p:txBody>
      </p:sp>
      <p:sp>
        <p:nvSpPr>
          <p:cNvPr id="3" name="Google Shape;358;p39">
            <a:extLst>
              <a:ext uri="{FF2B5EF4-FFF2-40B4-BE49-F238E27FC236}">
                <a16:creationId xmlns:a16="http://schemas.microsoft.com/office/drawing/2014/main" id="{2E875160-630F-B198-F044-216580DDF45D}"/>
              </a:ext>
            </a:extLst>
          </p:cNvPr>
          <p:cNvSpPr/>
          <p:nvPr/>
        </p:nvSpPr>
        <p:spPr>
          <a:xfrm>
            <a:off x="-3" y="2293135"/>
            <a:ext cx="4075115" cy="547200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/>
            <a:endParaRPr sz="105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60;p39">
            <a:extLst>
              <a:ext uri="{FF2B5EF4-FFF2-40B4-BE49-F238E27FC236}">
                <a16:creationId xmlns:a16="http://schemas.microsoft.com/office/drawing/2014/main" id="{72D71DFA-83DB-A8CA-2F56-685CAF83D7CE}"/>
              </a:ext>
            </a:extLst>
          </p:cNvPr>
          <p:cNvSpPr/>
          <p:nvPr/>
        </p:nvSpPr>
        <p:spPr>
          <a:xfrm>
            <a:off x="4075112" y="2295887"/>
            <a:ext cx="4078291" cy="546854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/>
            <a:endParaRPr sz="10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13;p26">
            <a:extLst>
              <a:ext uri="{FF2B5EF4-FFF2-40B4-BE49-F238E27FC236}">
                <a16:creationId xmlns:a16="http://schemas.microsoft.com/office/drawing/2014/main" id="{8B07A405-BD5A-271B-91C5-EAF1451A2454}"/>
              </a:ext>
            </a:extLst>
          </p:cNvPr>
          <p:cNvSpPr txBox="1"/>
          <p:nvPr/>
        </p:nvSpPr>
        <p:spPr>
          <a:xfrm>
            <a:off x="1421310" y="2329118"/>
            <a:ext cx="1912188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es-AR" sz="2400" dirty="0">
                <a:solidFill>
                  <a:prstClr val="white"/>
                </a:solidFill>
                <a:latin typeface="Calibri" panose="020F0502020204030204"/>
                <a:ea typeface="Arial"/>
                <a:cs typeface="Calibri"/>
                <a:sym typeface="Calibri"/>
              </a:rPr>
              <a:t>Acciones	</a:t>
            </a:r>
          </a:p>
        </p:txBody>
      </p:sp>
      <p:sp>
        <p:nvSpPr>
          <p:cNvPr id="6" name="Google Shape;213;p26">
            <a:extLst>
              <a:ext uri="{FF2B5EF4-FFF2-40B4-BE49-F238E27FC236}">
                <a16:creationId xmlns:a16="http://schemas.microsoft.com/office/drawing/2014/main" id="{A8BDEC6D-0D01-32AB-E21A-A9CA807B9410}"/>
              </a:ext>
            </a:extLst>
          </p:cNvPr>
          <p:cNvSpPr txBox="1"/>
          <p:nvPr/>
        </p:nvSpPr>
        <p:spPr>
          <a:xfrm>
            <a:off x="5479458" y="2321999"/>
            <a:ext cx="1207684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es-AR" sz="2400" dirty="0">
                <a:solidFill>
                  <a:prstClr val="white"/>
                </a:solidFill>
                <a:latin typeface="Calibri" panose="020F0502020204030204"/>
                <a:ea typeface="Arial"/>
                <a:cs typeface="Calibri"/>
                <a:sym typeface="Calibri"/>
              </a:rPr>
              <a:t>Bonos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DA4B7B0-C9FB-9F51-4668-ABFA81BD7289}"/>
              </a:ext>
            </a:extLst>
          </p:cNvPr>
          <p:cNvSpPr/>
          <p:nvPr/>
        </p:nvSpPr>
        <p:spPr>
          <a:xfrm>
            <a:off x="8148313" y="2836311"/>
            <a:ext cx="4043685" cy="2999644"/>
          </a:xfrm>
          <a:prstGeom prst="rect">
            <a:avLst/>
          </a:prstGeom>
          <a:solidFill>
            <a:srgbClr val="F194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AR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2E3AEE7-4920-DFF5-E204-D219C9E8CFCB}"/>
              </a:ext>
            </a:extLst>
          </p:cNvPr>
          <p:cNvSpPr/>
          <p:nvPr/>
        </p:nvSpPr>
        <p:spPr>
          <a:xfrm>
            <a:off x="4076700" y="2836311"/>
            <a:ext cx="4076703" cy="2999644"/>
          </a:xfrm>
          <a:prstGeom prst="rect">
            <a:avLst/>
          </a:prstGeom>
          <a:solidFill>
            <a:srgbClr val="0F79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AR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A69F59-6231-2115-BEE0-9FD499D91057}"/>
              </a:ext>
            </a:extLst>
          </p:cNvPr>
          <p:cNvSpPr/>
          <p:nvPr/>
        </p:nvSpPr>
        <p:spPr>
          <a:xfrm>
            <a:off x="-3" y="2836311"/>
            <a:ext cx="4076703" cy="2999644"/>
          </a:xfrm>
          <a:prstGeom prst="rect">
            <a:avLst/>
          </a:prstGeom>
          <a:solidFill>
            <a:srgbClr val="F194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AR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Google Shape;358;p39">
            <a:extLst>
              <a:ext uri="{FF2B5EF4-FFF2-40B4-BE49-F238E27FC236}">
                <a16:creationId xmlns:a16="http://schemas.microsoft.com/office/drawing/2014/main" id="{16C73776-9CE8-E230-BB7A-5E82893F0040}"/>
              </a:ext>
            </a:extLst>
          </p:cNvPr>
          <p:cNvSpPr/>
          <p:nvPr/>
        </p:nvSpPr>
        <p:spPr>
          <a:xfrm>
            <a:off x="8153403" y="2293125"/>
            <a:ext cx="4038597" cy="546854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/>
            <a:endParaRPr sz="105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13;p26">
            <a:extLst>
              <a:ext uri="{FF2B5EF4-FFF2-40B4-BE49-F238E27FC236}">
                <a16:creationId xmlns:a16="http://schemas.microsoft.com/office/drawing/2014/main" id="{043AFB17-EDAE-81A0-4F5A-83F55EFBB29E}"/>
              </a:ext>
            </a:extLst>
          </p:cNvPr>
          <p:cNvSpPr txBox="1"/>
          <p:nvPr/>
        </p:nvSpPr>
        <p:spPr>
          <a:xfrm>
            <a:off x="9222629" y="2264632"/>
            <a:ext cx="1895052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es-AR" sz="2400" dirty="0">
                <a:solidFill>
                  <a:prstClr val="white"/>
                </a:solidFill>
                <a:latin typeface="Calibri" panose="020F0502020204030204"/>
                <a:ea typeface="Arial"/>
                <a:cs typeface="Calibri"/>
                <a:sym typeface="Calibri"/>
              </a:rPr>
              <a:t>CEDEARS	</a:t>
            </a:r>
          </a:p>
          <a:p>
            <a:pPr algn="ctr">
              <a:lnSpc>
                <a:spcPct val="125000"/>
              </a:lnSpc>
            </a:pPr>
            <a:r>
              <a:rPr lang="es-AR" sz="2400" dirty="0">
                <a:solidFill>
                  <a:prstClr val="white"/>
                </a:solidFill>
                <a:latin typeface="Calibri" panose="020F0502020204030204"/>
                <a:ea typeface="Arial"/>
                <a:cs typeface="Calibri"/>
                <a:sym typeface="Calibri"/>
              </a:rPr>
              <a:t>	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5C061F-866E-74D3-950A-ACFDFECE0B4A}"/>
              </a:ext>
            </a:extLst>
          </p:cNvPr>
          <p:cNvSpPr txBox="1"/>
          <p:nvPr/>
        </p:nvSpPr>
        <p:spPr>
          <a:xfrm>
            <a:off x="0" y="3056912"/>
            <a:ext cx="3967786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kern="0" dirty="0">
                <a:solidFill>
                  <a:prstClr val="white"/>
                </a:solidFill>
                <a:latin typeface="Calibri" panose="020F0502020204030204"/>
              </a:rPr>
              <a:t>Son las partes en las que se divide el capital social de una empresa y tienen un valor. </a:t>
            </a:r>
            <a:r>
              <a:rPr lang="es-AR" kern="0" dirty="0" err="1">
                <a:solidFill>
                  <a:prstClr val="white"/>
                </a:solidFill>
                <a:latin typeface="Calibri" panose="020F0502020204030204"/>
              </a:rPr>
              <a:t>Participás</a:t>
            </a:r>
            <a:r>
              <a:rPr lang="es-AR" kern="0" dirty="0">
                <a:solidFill>
                  <a:prstClr val="white"/>
                </a:solidFill>
                <a:latin typeface="Calibri" panose="020F0502020204030204"/>
              </a:rPr>
              <a:t> de las ganancias o pérdidas de la empresa. Se puede comprar o vender en cualquier momento. Es para perfiles arriesgados.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114A26-B0AE-244C-574B-C8AB5353E080}"/>
              </a:ext>
            </a:extLst>
          </p:cNvPr>
          <p:cNvSpPr txBox="1"/>
          <p:nvPr/>
        </p:nvSpPr>
        <p:spPr>
          <a:xfrm>
            <a:off x="4109718" y="2998011"/>
            <a:ext cx="3977655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kern="0" dirty="0">
                <a:solidFill>
                  <a:prstClr val="white"/>
                </a:solidFill>
                <a:latin typeface="Calibri" panose="020F0502020204030204"/>
              </a:rPr>
              <a:t>Instrumento emitido por una entidad pública o privada que promete devolver el capital más sus intereses en un plazo determinado. Se pueden vender en el mercado secundario antes de su vencimiento. Inversor moderado.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65BFDEF-EC04-5A6F-FE1E-B69459967EC9}"/>
              </a:ext>
            </a:extLst>
          </p:cNvPr>
          <p:cNvSpPr txBox="1"/>
          <p:nvPr/>
        </p:nvSpPr>
        <p:spPr>
          <a:xfrm>
            <a:off x="8160862" y="3056912"/>
            <a:ext cx="3967786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kern="0" dirty="0">
                <a:solidFill>
                  <a:prstClr val="white"/>
                </a:solidFill>
                <a:latin typeface="Calibri" panose="020F0502020204030204"/>
              </a:rPr>
              <a:t>Son Certificados que representan acciones de empresas extranjeras (Apple, Coca Cola, MC </a:t>
            </a:r>
            <a:r>
              <a:rPr lang="es-AR" kern="0" dirty="0" err="1">
                <a:solidFill>
                  <a:prstClr val="white"/>
                </a:solidFill>
                <a:latin typeface="Calibri" panose="020F0502020204030204"/>
              </a:rPr>
              <a:t>Donalds</a:t>
            </a:r>
            <a:r>
              <a:rPr lang="es-AR" kern="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s-AR" kern="0" dirty="0" err="1">
                <a:solidFill>
                  <a:prstClr val="white"/>
                </a:solidFill>
                <a:latin typeface="Calibri" panose="020F0502020204030204"/>
              </a:rPr>
              <a:t>etc</a:t>
            </a:r>
            <a:r>
              <a:rPr lang="es-AR" kern="0" dirty="0">
                <a:solidFill>
                  <a:prstClr val="white"/>
                </a:solidFill>
                <a:latin typeface="Calibri" panose="020F0502020204030204"/>
              </a:rPr>
              <a:t>) que se compran y venden en el mercado argentino, en pesos, desde una cuenta local. Inversores arriesgados.</a:t>
            </a:r>
          </a:p>
        </p:txBody>
      </p:sp>
    </p:spTree>
    <p:extLst>
      <p:ext uri="{BB962C8B-B14F-4D97-AF65-F5344CB8AC3E}">
        <p14:creationId xmlns:p14="http://schemas.microsoft.com/office/powerpoint/2010/main" val="2068031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1C090-919E-7BD2-0F4C-B78FAE528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F17F8E5F-9413-54B0-C45F-1B096314DA0D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SEGUROS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42D24B-5FA2-E1AE-3454-79FB3201E502}"/>
              </a:ext>
            </a:extLst>
          </p:cNvPr>
          <p:cNvSpPr/>
          <p:nvPr/>
        </p:nvSpPr>
        <p:spPr>
          <a:xfrm>
            <a:off x="79293" y="1457288"/>
            <a:ext cx="120461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rgbClr val="0F7994"/>
                </a:solidFill>
              </a:rPr>
              <a:t>Es una protección o cobertura frente a algunos imprevistos como pueden ser accidentes, robos, entre otros, a cambio del pago de una prima (costo del seguro). </a:t>
            </a:r>
          </a:p>
          <a:p>
            <a:pPr algn="ctr"/>
            <a:r>
              <a:rPr lang="es-AR" sz="2000" dirty="0">
                <a:solidFill>
                  <a:srgbClr val="0F7994"/>
                </a:solidFill>
              </a:rPr>
              <a:t>Te entregan una póliza que detalla la cobertura ante esos hechos infortunios. La compensación que te ofrece puede ser de plata o de un servicio, como, por ejemplo, reparar el auto o la computadora.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C92C893-7C11-220D-0582-CD7643E5C19A}"/>
              </a:ext>
            </a:extLst>
          </p:cNvPr>
          <p:cNvGrpSpPr/>
          <p:nvPr/>
        </p:nvGrpSpPr>
        <p:grpSpPr>
          <a:xfrm>
            <a:off x="1982022" y="3906950"/>
            <a:ext cx="8052577" cy="1633039"/>
            <a:chOff x="1475902" y="2864498"/>
            <a:chExt cx="8052577" cy="163303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D02E797-6410-F9AA-E446-460D07E13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80" b="-1"/>
            <a:stretch/>
          </p:blipFill>
          <p:spPr>
            <a:xfrm>
              <a:off x="1475902" y="2864498"/>
              <a:ext cx="1694729" cy="163047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47AB2E2-EABA-CEB9-3B14-60F4FBE05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3240" y="2865917"/>
              <a:ext cx="1758077" cy="162905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0329BCE-E68E-C390-C1AA-95117DE33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38"/>
            <a:stretch/>
          </p:blipFill>
          <p:spPr>
            <a:xfrm>
              <a:off x="7901426" y="2883159"/>
              <a:ext cx="1627053" cy="161180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CF1F462-7E7E-2BC2-DDF9-B841D793A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881"/>
            <a:stretch/>
          </p:blipFill>
          <p:spPr>
            <a:xfrm>
              <a:off x="5773926" y="2885694"/>
              <a:ext cx="1704891" cy="1611843"/>
            </a:xfrm>
            <a:prstGeom prst="rect">
              <a:avLst/>
            </a:prstGeom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5EDFCA3F-31D6-A219-02C4-F9F7CA233C6D}"/>
              </a:ext>
            </a:extLst>
          </p:cNvPr>
          <p:cNvSpPr/>
          <p:nvPr/>
        </p:nvSpPr>
        <p:spPr>
          <a:xfrm>
            <a:off x="-4308" y="3035565"/>
            <a:ext cx="12196308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561DA9-A56D-2795-D0E9-F9675DA778A1}"/>
              </a:ext>
            </a:extLst>
          </p:cNvPr>
          <p:cNvSpPr txBox="1"/>
          <p:nvPr/>
        </p:nvSpPr>
        <p:spPr>
          <a:xfrm>
            <a:off x="79293" y="3023472"/>
            <a:ext cx="12199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MICRO SEGUROS Y SEGUROS INCLUSIVOS –   Adaptados a las necesidades de pequeños emprendimientos</a:t>
            </a:r>
          </a:p>
        </p:txBody>
      </p:sp>
    </p:spTree>
    <p:extLst>
      <p:ext uri="{BB962C8B-B14F-4D97-AF65-F5344CB8AC3E}">
        <p14:creationId xmlns:p14="http://schemas.microsoft.com/office/powerpoint/2010/main" val="905984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04024-F36A-6F93-F8E7-F76F8B9BE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3F05735-EF1D-160F-726B-E1E7B123574E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SEGURIDAD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64AC712-E16D-D744-855A-66A3A4768E56}"/>
              </a:ext>
            </a:extLst>
          </p:cNvPr>
          <p:cNvSpPr/>
          <p:nvPr/>
        </p:nvSpPr>
        <p:spPr>
          <a:xfrm>
            <a:off x="113409" y="4940607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EL BANCO NUNCA TE ENVIARÁ ESTE TIPO DE MENSAJES.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161FC3F-97AD-51FD-1703-987B865390EE}"/>
              </a:ext>
            </a:extLst>
          </p:cNvPr>
          <p:cNvSpPr/>
          <p:nvPr/>
        </p:nvSpPr>
        <p:spPr>
          <a:xfrm>
            <a:off x="1037968" y="2287031"/>
            <a:ext cx="10080146" cy="2308324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 una técnica para acceder a tus datos personales.</a:t>
            </a:r>
          </a:p>
          <a:p>
            <a:pPr algn="ctr"/>
            <a:r>
              <a:rPr lang="es-AR" sz="3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Por lo general, te envían un mensaje por WhatsApp u otro medio para que ingreses a un enlace falso, completes tus datos o les transfieras plata por un motivo particular.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E485B1-4175-B917-A4FC-D2E67A707657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7698FF-15F6-2070-BD2F-4B440F171D4A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¿QUÉ ES EL PHISHING?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64A374-51A7-CC4A-8225-3D063466C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46" r="39208"/>
          <a:stretch/>
        </p:blipFill>
        <p:spPr>
          <a:xfrm>
            <a:off x="8898435" y="531614"/>
            <a:ext cx="2382191" cy="17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5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19612-FA3A-7D45-E0BB-D5E3AB5F6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595C0E-48B3-7728-E29F-7CBE4C2004D5}"/>
              </a:ext>
            </a:extLst>
          </p:cNvPr>
          <p:cNvSpPr/>
          <p:nvPr/>
        </p:nvSpPr>
        <p:spPr>
          <a:xfrm>
            <a:off x="0" y="1243256"/>
            <a:ext cx="12192000" cy="872911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D09069-5AEE-4AB9-7EB2-D34CA1112E49}"/>
              </a:ext>
            </a:extLst>
          </p:cNvPr>
          <p:cNvSpPr txBox="1"/>
          <p:nvPr/>
        </p:nvSpPr>
        <p:spPr>
          <a:xfrm>
            <a:off x="329995" y="1264287"/>
            <a:ext cx="11855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Es importante llevar una detallada planificación financiera del negocio y construir el  presupuesto del emprendimiento.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8FC0BE-72DC-2798-7F7F-440CE0BF3E14}"/>
              </a:ext>
            </a:extLst>
          </p:cNvPr>
          <p:cNvSpPr/>
          <p:nvPr/>
        </p:nvSpPr>
        <p:spPr>
          <a:xfrm>
            <a:off x="4084119" y="2123681"/>
            <a:ext cx="4017203" cy="387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E911E6-6DDF-2BE9-C6BE-E142E06655D1}"/>
              </a:ext>
            </a:extLst>
          </p:cNvPr>
          <p:cNvSpPr txBox="1"/>
          <p:nvPr/>
        </p:nvSpPr>
        <p:spPr>
          <a:xfrm>
            <a:off x="142876" y="2887226"/>
            <a:ext cx="38897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Hay aplicaciones gratuitas que, con gráficos y recomendaciones, permiten tener un mejor conocimiento de las propias finanzas.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AE77BC-AB52-A47C-9C9E-9D970C6DF49E}"/>
              </a:ext>
            </a:extLst>
          </p:cNvPr>
          <p:cNvSpPr txBox="1"/>
          <p:nvPr/>
        </p:nvSpPr>
        <p:spPr>
          <a:xfrm>
            <a:off x="4230270" y="2887226"/>
            <a:ext cx="38068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una planilla de Excel se pueden ir cargando los ingresos y los costos, con su respectiva clasificación.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FD438E-16DA-2D6C-4533-A2413A17CBF1}"/>
              </a:ext>
            </a:extLst>
          </p:cNvPr>
          <p:cNvSpPr txBox="1"/>
          <p:nvPr/>
        </p:nvSpPr>
        <p:spPr>
          <a:xfrm>
            <a:off x="8298996" y="2891522"/>
            <a:ext cx="38867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También podés hacerlo en un cuaderno donde registres las entradas y salidas de plata.</a:t>
            </a:r>
          </a:p>
        </p:txBody>
      </p:sp>
      <p:sp>
        <p:nvSpPr>
          <p:cNvPr id="8" name="Google Shape;211;p26">
            <a:extLst>
              <a:ext uri="{FF2B5EF4-FFF2-40B4-BE49-F238E27FC236}">
                <a16:creationId xmlns:a16="http://schemas.microsoft.com/office/drawing/2014/main" id="{0C42F69C-8F7A-70E5-C54A-FFB470549427}"/>
              </a:ext>
            </a:extLst>
          </p:cNvPr>
          <p:cNvSpPr txBox="1"/>
          <p:nvPr/>
        </p:nvSpPr>
        <p:spPr>
          <a:xfrm>
            <a:off x="827123" y="2329203"/>
            <a:ext cx="1987883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APPS GRATUITAS</a:t>
            </a:r>
          </a:p>
        </p:txBody>
      </p:sp>
      <p:sp>
        <p:nvSpPr>
          <p:cNvPr id="9" name="Google Shape;213;p26">
            <a:extLst>
              <a:ext uri="{FF2B5EF4-FFF2-40B4-BE49-F238E27FC236}">
                <a16:creationId xmlns:a16="http://schemas.microsoft.com/office/drawing/2014/main" id="{0723BB07-F5C6-E673-280E-B1C040BBEAFC}"/>
              </a:ext>
            </a:extLst>
          </p:cNvPr>
          <p:cNvSpPr txBox="1"/>
          <p:nvPr/>
        </p:nvSpPr>
        <p:spPr>
          <a:xfrm>
            <a:off x="4982992" y="2329203"/>
            <a:ext cx="249532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PLANILLA DE CÁLCULOS </a:t>
            </a:r>
          </a:p>
        </p:txBody>
      </p:sp>
      <p:sp>
        <p:nvSpPr>
          <p:cNvPr id="10" name="Google Shape;215;p26">
            <a:extLst>
              <a:ext uri="{FF2B5EF4-FFF2-40B4-BE49-F238E27FC236}">
                <a16:creationId xmlns:a16="http://schemas.microsoft.com/office/drawing/2014/main" id="{36C6B686-28CF-0A3B-341A-62BF53EBAF38}"/>
              </a:ext>
            </a:extLst>
          </p:cNvPr>
          <p:cNvSpPr txBox="1"/>
          <p:nvPr/>
        </p:nvSpPr>
        <p:spPr>
          <a:xfrm>
            <a:off x="9147896" y="2337967"/>
            <a:ext cx="1987883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 UN CUADERNO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F809061-BA07-DE30-27FE-1F9BEEDDF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184" y="3979644"/>
            <a:ext cx="3073631" cy="189567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856F8C-E7D7-2853-7973-4496DD15F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12" y="2218971"/>
            <a:ext cx="664612" cy="6646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119F67-557D-84C8-A711-11A1B8682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071" y="2211134"/>
            <a:ext cx="673473" cy="6690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19978FE-AB9D-1A35-93B3-01873B79B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996" y="2191945"/>
            <a:ext cx="895011" cy="6823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B5D37BE-4EBC-FB91-AB98-728C3A8A3C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226"/>
          <a:stretch>
            <a:fillRect/>
          </a:stretch>
        </p:blipFill>
        <p:spPr>
          <a:xfrm>
            <a:off x="-6560" y="3778611"/>
            <a:ext cx="4100633" cy="223437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A8F3340-61DB-43DE-FCD3-80AB68FD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60" b="22446"/>
          <a:stretch>
            <a:fillRect/>
          </a:stretch>
        </p:blipFill>
        <p:spPr>
          <a:xfrm>
            <a:off x="8091678" y="3767529"/>
            <a:ext cx="4100321" cy="224545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54C20E7-7953-BBFE-0AE0-A5F29784CF82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PLANIFICACIÓN – PRESUPUESTO DEL NEGOCIO</a:t>
            </a:r>
          </a:p>
        </p:txBody>
      </p:sp>
    </p:spTree>
    <p:extLst>
      <p:ext uri="{BB962C8B-B14F-4D97-AF65-F5344CB8AC3E}">
        <p14:creationId xmlns:p14="http://schemas.microsoft.com/office/powerpoint/2010/main" val="1889198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81697-2738-1BF7-5704-E502A1853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184303E1-1486-1D86-4533-621E45528620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SEGURIDAD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71B6006-9B27-E71B-6438-EE9B386A50C0}"/>
              </a:ext>
            </a:extLst>
          </p:cNvPr>
          <p:cNvSpPr/>
          <p:nvPr/>
        </p:nvSpPr>
        <p:spPr>
          <a:xfrm>
            <a:off x="4087768" y="2612466"/>
            <a:ext cx="4075115" cy="255454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TENÉ CUIDADO EN LAS REDES SOCIALES, CON PERFILES FALSOS O PERSONAS QUE SE HACEN PASAR POR PERSONAL DEL BANCO.</a:t>
            </a:r>
            <a:endParaRPr lang="es-AR" sz="3200" dirty="0">
              <a:solidFill>
                <a:schemeClr val="bg1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F6FCD2A-6746-B466-DB2D-31902007E38C}"/>
              </a:ext>
            </a:extLst>
          </p:cNvPr>
          <p:cNvSpPr/>
          <p:nvPr/>
        </p:nvSpPr>
        <p:spPr>
          <a:xfrm>
            <a:off x="8257222" y="2637684"/>
            <a:ext cx="3822480" cy="229293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NO ACCEDAS A LINKS QUE TE LLEGUEN POR MAIL, O AL CELU, NI ENTRES EN PROMOS FALSAS – PHISING - </a:t>
            </a:r>
          </a:p>
          <a:p>
            <a:pPr algn="ctr"/>
            <a:endParaRPr lang="es-AR" sz="3100" dirty="0">
              <a:solidFill>
                <a:schemeClr val="bg1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4D1069-34EB-7F79-5A29-07676C68B4E9}"/>
              </a:ext>
            </a:extLst>
          </p:cNvPr>
          <p:cNvSpPr/>
          <p:nvPr/>
        </p:nvSpPr>
        <p:spPr>
          <a:xfrm>
            <a:off x="114520" y="2612467"/>
            <a:ext cx="3860950" cy="2677656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Nunca nos contactes a través de comentarios en publicaciones de nuestras redes sociales, porque otras personas pueden ver la información que compartís y usarla para engañarte.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FDF8088-D305-8419-6E55-714738460CC2}"/>
              </a:ext>
            </a:extLst>
          </p:cNvPr>
          <p:cNvSpPr/>
          <p:nvPr/>
        </p:nvSpPr>
        <p:spPr>
          <a:xfrm>
            <a:off x="0" y="1506774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5F0147-06BE-1F5F-5AEB-3C867CC2D69B}"/>
              </a:ext>
            </a:extLst>
          </p:cNvPr>
          <p:cNvSpPr txBox="1"/>
          <p:nvPr/>
        </p:nvSpPr>
        <p:spPr>
          <a:xfrm>
            <a:off x="162512" y="1613867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RECOMENDACIONES DE SEGURIDAD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DC130D-48F6-8193-492E-DFEE4B73B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46" r="39208"/>
          <a:stretch/>
        </p:blipFill>
        <p:spPr>
          <a:xfrm>
            <a:off x="8977366" y="882267"/>
            <a:ext cx="2382191" cy="17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06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B98F3-F937-3365-CAE3-31E5093E4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FBDCBB6D-E370-49D0-1106-2356D384C217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SEGURIDAD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1B7B7FE-4D5E-35C3-D12E-294EF26852E7}"/>
              </a:ext>
            </a:extLst>
          </p:cNvPr>
          <p:cNvSpPr/>
          <p:nvPr/>
        </p:nvSpPr>
        <p:spPr>
          <a:xfrm>
            <a:off x="0" y="152623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F9D063-C88C-635C-42D9-F6E03FFE4414}"/>
              </a:ext>
            </a:extLst>
          </p:cNvPr>
          <p:cNvSpPr txBox="1"/>
          <p:nvPr/>
        </p:nvSpPr>
        <p:spPr>
          <a:xfrm>
            <a:off x="166980" y="1577201"/>
            <a:ext cx="11858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CLAVES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31ED7EE-4F5A-354A-FE28-C64BB79FA296}"/>
              </a:ext>
            </a:extLst>
          </p:cNvPr>
          <p:cNvSpPr/>
          <p:nvPr/>
        </p:nvSpPr>
        <p:spPr>
          <a:xfrm>
            <a:off x="4069809" y="2277762"/>
            <a:ext cx="4075115" cy="255454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Seguridad: no digitar la clave delante de personas desconocidas, ni facilitar o prestar la tarjeta o App a otras personas.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73C0F19-607A-D91E-505E-2231AB2C7B13}"/>
              </a:ext>
            </a:extLst>
          </p:cNvPr>
          <p:cNvSpPr/>
          <p:nvPr/>
        </p:nvSpPr>
        <p:spPr>
          <a:xfrm>
            <a:off x="8203851" y="2277762"/>
            <a:ext cx="3925799" cy="2492990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2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No compartas tu contraseña, códigos de verificación que recibís por mail, SMS o WhatsApp, ni el número completo de tus tarjetas de débito o crédito. No necesitamos estos datos para ayudarte.</a:t>
            </a:r>
            <a:endParaRPr lang="es-AR" sz="3200" dirty="0">
              <a:solidFill>
                <a:schemeClr val="bg1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4791250-3536-AFCA-38C3-20B264673F7D}"/>
              </a:ext>
            </a:extLst>
          </p:cNvPr>
          <p:cNvSpPr/>
          <p:nvPr/>
        </p:nvSpPr>
        <p:spPr>
          <a:xfrm>
            <a:off x="114520" y="2252545"/>
            <a:ext cx="3840769" cy="2308324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600" b="1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Contraseña segura: </a:t>
            </a:r>
            <a:r>
              <a:rPr lang="es-AR" sz="3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fácil de recordar para vos y difícil de adivinar por otras personas.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287DBCD-402B-CD28-E685-38A18EF89256}"/>
              </a:ext>
            </a:extLst>
          </p:cNvPr>
          <p:cNvSpPr/>
          <p:nvPr/>
        </p:nvSpPr>
        <p:spPr>
          <a:xfrm>
            <a:off x="113409" y="5125434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SI TENÉS DUDAS COMUNICATE CON EL BANCO POR CANALES OFICIALES O PERSONALMENTE EN LA SUCURSAL</a:t>
            </a:r>
          </a:p>
        </p:txBody>
      </p:sp>
    </p:spTree>
    <p:extLst>
      <p:ext uri="{BB962C8B-B14F-4D97-AF65-F5344CB8AC3E}">
        <p14:creationId xmlns:p14="http://schemas.microsoft.com/office/powerpoint/2010/main" val="2299006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430B2-655A-4C26-A42A-2CC0E29A1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DF9E29F-DD63-0B4F-8C5A-A7A496A5AAC9}"/>
              </a:ext>
            </a:extLst>
          </p:cNvPr>
          <p:cNvSpPr/>
          <p:nvPr/>
        </p:nvSpPr>
        <p:spPr>
          <a:xfrm>
            <a:off x="0" y="846306"/>
            <a:ext cx="12192000" cy="5214026"/>
          </a:xfrm>
          <a:prstGeom prst="rect">
            <a:avLst/>
          </a:prstGeom>
          <a:solidFill>
            <a:srgbClr val="1136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D062F1A-10E9-7EBE-F8F0-449B923A8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3" b="17152"/>
          <a:stretch/>
        </p:blipFill>
        <p:spPr>
          <a:xfrm>
            <a:off x="1187020" y="896692"/>
            <a:ext cx="4341740" cy="5163640"/>
          </a:xfrm>
          <a:prstGeom prst="rect">
            <a:avLst/>
          </a:prstGeom>
        </p:spPr>
      </p:pic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7551E37-90B3-07FE-FA8B-545FA0B5B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8" b="17308"/>
          <a:stretch/>
        </p:blipFill>
        <p:spPr>
          <a:xfrm>
            <a:off x="6512072" y="887045"/>
            <a:ext cx="4227264" cy="51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3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037A-5DA2-CA54-9D05-D91D74590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D9C76A34-AC55-E38F-75D3-CF425D66CE84}"/>
              </a:ext>
            </a:extLst>
          </p:cNvPr>
          <p:cNvSpPr txBox="1"/>
          <p:nvPr/>
        </p:nvSpPr>
        <p:spPr>
          <a:xfrm>
            <a:off x="85214" y="86062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dirty="0">
                <a:solidFill>
                  <a:srgbClr val="065C95"/>
                </a:solidFill>
                <a:latin typeface="Calibri" panose="020F0502020204030204"/>
              </a:rPr>
              <a:t>INVERSIONES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E266840-8D44-6787-AA63-40CBCB650A0E}"/>
              </a:ext>
            </a:extLst>
          </p:cNvPr>
          <p:cNvSpPr/>
          <p:nvPr/>
        </p:nvSpPr>
        <p:spPr>
          <a:xfrm>
            <a:off x="0" y="860624"/>
            <a:ext cx="12192000" cy="5136752"/>
          </a:xfrm>
          <a:prstGeom prst="rect">
            <a:avLst/>
          </a:prstGeom>
          <a:solidFill>
            <a:srgbClr val="1136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A8E2C738-AE36-8162-B5FC-90A9CFC47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7" b="11527"/>
          <a:stretch/>
        </p:blipFill>
        <p:spPr>
          <a:xfrm>
            <a:off x="163931" y="942059"/>
            <a:ext cx="4157858" cy="4973882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7F200E3D-10F9-294D-B96D-6BBACB22D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22643" r="13023" b="35232"/>
          <a:stretch/>
        </p:blipFill>
        <p:spPr>
          <a:xfrm>
            <a:off x="4485720" y="1818003"/>
            <a:ext cx="3957030" cy="4005594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8CD56F6-5859-CBBC-DC2B-55C1CA284D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26667" r="15111" b="35210"/>
          <a:stretch/>
        </p:blipFill>
        <p:spPr>
          <a:xfrm>
            <a:off x="8606681" y="2036426"/>
            <a:ext cx="3344194" cy="324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99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7451C-CE36-493F-5C30-F259C042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cono&#10;&#10;Descripción generada automáticamente">
            <a:extLst>
              <a:ext uri="{FF2B5EF4-FFF2-40B4-BE49-F238E27FC236}">
                <a16:creationId xmlns:a16="http://schemas.microsoft.com/office/drawing/2014/main" id="{26E82325-C750-5328-0F21-03B651003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2" y="2733965"/>
            <a:ext cx="3269388" cy="139007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E6FAE6A-4EE5-EEE5-DB14-9A0647D63E09}"/>
              </a:ext>
            </a:extLst>
          </p:cNvPr>
          <p:cNvCxnSpPr>
            <a:cxnSpLocks/>
          </p:cNvCxnSpPr>
          <p:nvPr/>
        </p:nvCxnSpPr>
        <p:spPr>
          <a:xfrm>
            <a:off x="3936733" y="1147864"/>
            <a:ext cx="0" cy="5212028"/>
          </a:xfrm>
          <a:prstGeom prst="line">
            <a:avLst/>
          </a:prstGeom>
          <a:ln w="38100">
            <a:solidFill>
              <a:srgbClr val="F19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FF8BA52-A4F1-6294-E6E7-EB1B415E9D53}"/>
              </a:ext>
            </a:extLst>
          </p:cNvPr>
          <p:cNvSpPr txBox="1"/>
          <p:nvPr/>
        </p:nvSpPr>
        <p:spPr>
          <a:xfrm>
            <a:off x="4879683" y="1427300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Completá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tus datos!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159A85C-4288-0D86-5068-1C631AB8306A}"/>
              </a:ext>
            </a:extLst>
          </p:cNvPr>
          <p:cNvSpPr/>
          <p:nvPr/>
        </p:nvSpPr>
        <p:spPr>
          <a:xfrm>
            <a:off x="4964859" y="2036492"/>
            <a:ext cx="481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7A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Solo tomará dos minutos.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260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Código QR&#10;&#10;Descripción generada automáticamente">
            <a:extLst>
              <a:ext uri="{FF2B5EF4-FFF2-40B4-BE49-F238E27FC236}">
                <a16:creationId xmlns:a16="http://schemas.microsoft.com/office/drawing/2014/main" id="{26FC3DDE-1F5D-EBCF-4054-1C2B5DC173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3682" r="3872" b="3682"/>
          <a:stretch/>
        </p:blipFill>
        <p:spPr>
          <a:xfrm>
            <a:off x="6170034" y="2313491"/>
            <a:ext cx="3606264" cy="36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14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8BA47D-CBD8-7FB7-7B85-00A20DB8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24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1EC93-0607-6A00-6942-EB82EBEB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E2BDDB5-DB1F-E005-6F88-8F729E7D70BA}"/>
              </a:ext>
            </a:extLst>
          </p:cNvPr>
          <p:cNvSpPr/>
          <p:nvPr/>
        </p:nvSpPr>
        <p:spPr>
          <a:xfrm flipH="1">
            <a:off x="6095999" y="1624721"/>
            <a:ext cx="6096000" cy="22142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D282A48-77A0-2B03-47A7-D6F55FC641C6}"/>
              </a:ext>
            </a:extLst>
          </p:cNvPr>
          <p:cNvSpPr/>
          <p:nvPr/>
        </p:nvSpPr>
        <p:spPr>
          <a:xfrm>
            <a:off x="0" y="1219800"/>
            <a:ext cx="12192000" cy="526538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C20DE6-2B4E-2ED7-9447-A34BCB9996D5}"/>
              </a:ext>
            </a:extLst>
          </p:cNvPr>
          <p:cNvSpPr txBox="1"/>
          <p:nvPr/>
        </p:nvSpPr>
        <p:spPr>
          <a:xfrm>
            <a:off x="329995" y="1254356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La planificación te va a permitir: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8BC180-41DA-462A-B5C0-F621400714B3}"/>
              </a:ext>
            </a:extLst>
          </p:cNvPr>
          <p:cNvSpPr txBox="1"/>
          <p:nvPr/>
        </p:nvSpPr>
        <p:spPr>
          <a:xfrm>
            <a:off x="-1" y="1967925"/>
            <a:ext cx="60959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Conocer costos de insumos y materias primas, si aumentaron y definir precios de venta.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D0DF3E-00BA-F00A-D91B-A734DB84D4B6}"/>
              </a:ext>
            </a:extLst>
          </p:cNvPr>
          <p:cNvSpPr txBox="1"/>
          <p:nvPr/>
        </p:nvSpPr>
        <p:spPr>
          <a:xfrm>
            <a:off x="6096000" y="1925477"/>
            <a:ext cx="6096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Saber el movimiento de los productos (stock), si </a:t>
            </a:r>
            <a:r>
              <a:rPr lang="es-AR" sz="2800" dirty="0" err="1">
                <a:solidFill>
                  <a:schemeClr val="bg1"/>
                </a:solidFill>
              </a:rPr>
              <a:t>tenés</a:t>
            </a:r>
            <a:r>
              <a:rPr lang="es-AR" sz="2800" dirty="0">
                <a:solidFill>
                  <a:schemeClr val="bg1"/>
                </a:solidFill>
              </a:rPr>
              <a:t> ganancias con un producto en particular y con el emprendimiento en general.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7E75536-16A8-4469-0961-6EC84F473BA4}"/>
              </a:ext>
            </a:extLst>
          </p:cNvPr>
          <p:cNvSpPr/>
          <p:nvPr/>
        </p:nvSpPr>
        <p:spPr>
          <a:xfrm flipH="1">
            <a:off x="6096000" y="3839006"/>
            <a:ext cx="6096000" cy="2214505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4424E65-70B4-043A-143D-3B04E4750476}"/>
              </a:ext>
            </a:extLst>
          </p:cNvPr>
          <p:cNvSpPr/>
          <p:nvPr/>
        </p:nvSpPr>
        <p:spPr>
          <a:xfrm flipH="1">
            <a:off x="-6" y="3828059"/>
            <a:ext cx="6096000" cy="22145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ED00487-0DAF-7A1C-6703-3632C5B49DAC}"/>
              </a:ext>
            </a:extLst>
          </p:cNvPr>
          <p:cNvSpPr/>
          <p:nvPr/>
        </p:nvSpPr>
        <p:spPr>
          <a:xfrm rot="2697431">
            <a:off x="5638799" y="3374225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C8EED3-B968-7D3A-6F4A-AEAE943FFF33}"/>
              </a:ext>
            </a:extLst>
          </p:cNvPr>
          <p:cNvSpPr txBox="1"/>
          <p:nvPr/>
        </p:nvSpPr>
        <p:spPr>
          <a:xfrm>
            <a:off x="0" y="4163959"/>
            <a:ext cx="6096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Registrar a quién le vendiste (fidelizar), cómo se comportó el cliente (experiencia), o si tenés cuentas por cobrar.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B4ED05-01CB-E408-E4F9-2C1DCD3006D6}"/>
              </a:ext>
            </a:extLst>
          </p:cNvPr>
          <p:cNvSpPr txBox="1"/>
          <p:nvPr/>
        </p:nvSpPr>
        <p:spPr>
          <a:xfrm>
            <a:off x="6096000" y="4147970"/>
            <a:ext cx="60960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Saber si debés plata y cuándo la vas a necesitar para cancelar en tiempo y forma esa obligación.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2C58EE7-BCAF-A57D-E938-F558AA2C372F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PLANIFICACIÓN – PRESUPUESTO DEL NEGOCIO</a:t>
            </a:r>
          </a:p>
        </p:txBody>
      </p:sp>
    </p:spTree>
    <p:extLst>
      <p:ext uri="{BB962C8B-B14F-4D97-AF65-F5344CB8AC3E}">
        <p14:creationId xmlns:p14="http://schemas.microsoft.com/office/powerpoint/2010/main" val="353940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4DEED-F987-FEFC-1C4B-21A36477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FBBE198-AB25-624E-3C23-1E74301E9D43}"/>
              </a:ext>
            </a:extLst>
          </p:cNvPr>
          <p:cNvSpPr/>
          <p:nvPr/>
        </p:nvSpPr>
        <p:spPr>
          <a:xfrm flipH="1">
            <a:off x="6095999" y="1624721"/>
            <a:ext cx="6096000" cy="22142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CAB4D5E-6A29-52B0-26EC-F68F61902BE0}"/>
              </a:ext>
            </a:extLst>
          </p:cNvPr>
          <p:cNvSpPr/>
          <p:nvPr/>
        </p:nvSpPr>
        <p:spPr>
          <a:xfrm>
            <a:off x="0" y="1276042"/>
            <a:ext cx="12192000" cy="533507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1CAA51-70A3-9FB0-15A2-9B856FC19111}"/>
              </a:ext>
            </a:extLst>
          </p:cNvPr>
          <p:cNvSpPr txBox="1"/>
          <p:nvPr/>
        </p:nvSpPr>
        <p:spPr>
          <a:xfrm>
            <a:off x="329971" y="1322714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TENER EN CUENTA TODOS LOS COSTOS PARA DEFINIR PRECIOS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1A3FBC-B9EC-8C95-32F0-46B7F50FC8C4}"/>
              </a:ext>
            </a:extLst>
          </p:cNvPr>
          <p:cNvSpPr txBox="1"/>
          <p:nvPr/>
        </p:nvSpPr>
        <p:spPr>
          <a:xfrm>
            <a:off x="-1" y="1997109"/>
            <a:ext cx="60959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ADQUISICIÓN</a:t>
            </a:r>
          </a:p>
          <a:p>
            <a:pPr algn="ctr"/>
            <a:endParaRPr lang="es-A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A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Materias primas o insumos.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7D9F22-1422-1584-0A53-D7C243124CF4}"/>
              </a:ext>
            </a:extLst>
          </p:cNvPr>
          <p:cNvSpPr txBox="1"/>
          <p:nvPr/>
        </p:nvSpPr>
        <p:spPr>
          <a:xfrm>
            <a:off x="6096000" y="1954661"/>
            <a:ext cx="609600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PRODUCCIÓN</a:t>
            </a:r>
          </a:p>
          <a:p>
            <a:pPr algn="ctr"/>
            <a:endParaRPr lang="es-AR" sz="2000" dirty="0">
              <a:solidFill>
                <a:schemeClr val="bg1"/>
              </a:solidFill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</a:rPr>
              <a:t>Materiales + mano de obra + costos indirectos.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2F724BC-9DC4-87D0-EC60-49BEF9C4FB42}"/>
              </a:ext>
            </a:extLst>
          </p:cNvPr>
          <p:cNvSpPr/>
          <p:nvPr/>
        </p:nvSpPr>
        <p:spPr>
          <a:xfrm flipH="1">
            <a:off x="6096000" y="3839006"/>
            <a:ext cx="6096000" cy="2214505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28D964F-D7AF-BE5C-EEBF-4414789C08B3}"/>
              </a:ext>
            </a:extLst>
          </p:cNvPr>
          <p:cNvSpPr/>
          <p:nvPr/>
        </p:nvSpPr>
        <p:spPr>
          <a:xfrm flipH="1">
            <a:off x="-6" y="3828059"/>
            <a:ext cx="6096000" cy="22145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6D6CCF-ECD6-FA7E-9E0E-146759F7E34B}"/>
              </a:ext>
            </a:extLst>
          </p:cNvPr>
          <p:cNvSpPr/>
          <p:nvPr/>
        </p:nvSpPr>
        <p:spPr>
          <a:xfrm rot="2697431">
            <a:off x="5638799" y="3374225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A12075-6D57-0D12-55A2-12CDADB7A667}"/>
              </a:ext>
            </a:extLst>
          </p:cNvPr>
          <p:cNvSpPr txBox="1"/>
          <p:nvPr/>
        </p:nvSpPr>
        <p:spPr>
          <a:xfrm>
            <a:off x="6095976" y="4170314"/>
            <a:ext cx="6096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COMERCIALIZACIÓN</a:t>
            </a:r>
          </a:p>
          <a:p>
            <a:pPr algn="ctr"/>
            <a:endParaRPr lang="es-AR" sz="2800" dirty="0">
              <a:solidFill>
                <a:schemeClr val="bg1"/>
              </a:solidFill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</a:rPr>
              <a:t>Publicidad, publicaciones en redes, catálogos, comisiones por ventas.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7E13C1B-807C-73D7-DBB0-48659F012FFA}"/>
              </a:ext>
            </a:extLst>
          </p:cNvPr>
          <p:cNvSpPr txBox="1"/>
          <p:nvPr/>
        </p:nvSpPr>
        <p:spPr>
          <a:xfrm>
            <a:off x="-126148" y="4141130"/>
            <a:ext cx="60960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ADMINISTRACIÓN</a:t>
            </a:r>
          </a:p>
          <a:p>
            <a:pPr algn="ctr"/>
            <a:endParaRPr lang="es-AR" sz="2800" dirty="0">
              <a:solidFill>
                <a:schemeClr val="bg1"/>
              </a:solidFill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</a:rPr>
              <a:t>Contables, financieros, honorarios.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6B70BA1-E20A-569B-10E4-497E08D3001F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PLANIFICACIÓN – COSTOS </a:t>
            </a:r>
          </a:p>
        </p:txBody>
      </p:sp>
    </p:spTree>
    <p:extLst>
      <p:ext uri="{BB962C8B-B14F-4D97-AF65-F5344CB8AC3E}">
        <p14:creationId xmlns:p14="http://schemas.microsoft.com/office/powerpoint/2010/main" val="251402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68C71-2D78-5832-6AF6-5C6684E19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0EF3579-3813-3350-4433-24586B6A49E1}"/>
              </a:ext>
            </a:extLst>
          </p:cNvPr>
          <p:cNvSpPr/>
          <p:nvPr/>
        </p:nvSpPr>
        <p:spPr>
          <a:xfrm>
            <a:off x="0" y="4625102"/>
            <a:ext cx="12192000" cy="1216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98BB3E6-92D3-63FE-8EA1-AD219311CA00}"/>
              </a:ext>
            </a:extLst>
          </p:cNvPr>
          <p:cNvSpPr/>
          <p:nvPr/>
        </p:nvSpPr>
        <p:spPr>
          <a:xfrm>
            <a:off x="7348829" y="4783108"/>
            <a:ext cx="1977217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PRECIO DE VENTA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9986A75-43C0-2383-CC9D-EF3D9BEDD630}"/>
              </a:ext>
            </a:extLst>
          </p:cNvPr>
          <p:cNvSpPr/>
          <p:nvPr/>
        </p:nvSpPr>
        <p:spPr>
          <a:xfrm>
            <a:off x="0" y="1256089"/>
            <a:ext cx="12192000" cy="485367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4E4747-2033-5D5A-A8EF-C153464B909B}"/>
              </a:ext>
            </a:extLst>
          </p:cNvPr>
          <p:cNvSpPr txBox="1"/>
          <p:nvPr/>
        </p:nvSpPr>
        <p:spPr>
          <a:xfrm>
            <a:off x="329995" y="1264943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Para definir el precio de venta del producto o servicio es necesario clasificar los costos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C247BE2-9167-9191-5698-94D65D3F835E}"/>
              </a:ext>
            </a:extLst>
          </p:cNvPr>
          <p:cNvSpPr/>
          <p:nvPr/>
        </p:nvSpPr>
        <p:spPr>
          <a:xfrm>
            <a:off x="6353136" y="3301678"/>
            <a:ext cx="5717832" cy="46166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FIJOS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EB8A0C0-EEDA-228D-0C17-DCC5D11F1B58}"/>
              </a:ext>
            </a:extLst>
          </p:cNvPr>
          <p:cNvSpPr/>
          <p:nvPr/>
        </p:nvSpPr>
        <p:spPr>
          <a:xfrm>
            <a:off x="86473" y="3263521"/>
            <a:ext cx="5867413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VARIABLES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806E448-D8BC-EB48-4D5E-01FBC7F62F45}"/>
              </a:ext>
            </a:extLst>
          </p:cNvPr>
          <p:cNvSpPr/>
          <p:nvPr/>
        </p:nvSpPr>
        <p:spPr>
          <a:xfrm>
            <a:off x="80579" y="1874171"/>
            <a:ext cx="5867411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DIRECTOS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89A3EAD-C643-0441-F232-16B134E11F9F}"/>
              </a:ext>
            </a:extLst>
          </p:cNvPr>
          <p:cNvSpPr/>
          <p:nvPr/>
        </p:nvSpPr>
        <p:spPr>
          <a:xfrm>
            <a:off x="6350466" y="1874171"/>
            <a:ext cx="5721292" cy="46166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INDIRECTOS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B06885A-876C-0B90-DCD6-7687CC2C8AA4}"/>
              </a:ext>
            </a:extLst>
          </p:cNvPr>
          <p:cNvSpPr/>
          <p:nvPr/>
        </p:nvSpPr>
        <p:spPr>
          <a:xfrm>
            <a:off x="6352830" y="3786080"/>
            <a:ext cx="5717832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Gastos que se mantienen estables, independientemente de la producción.</a:t>
            </a:r>
          </a:p>
          <a:p>
            <a:r>
              <a:rPr lang="es-AR" sz="1400" dirty="0" err="1">
                <a:solidFill>
                  <a:srgbClr val="007C9C"/>
                </a:solidFill>
              </a:rPr>
              <a:t>Ej</a:t>
            </a:r>
            <a:r>
              <a:rPr lang="es-AR" sz="1400" dirty="0">
                <a:solidFill>
                  <a:srgbClr val="007C9C"/>
                </a:solidFill>
              </a:rPr>
              <a:t>: alquiler, servicios, cuotas de equipamiento.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347F2ED-DB6A-83D9-7C19-1D235362D203}"/>
              </a:ext>
            </a:extLst>
          </p:cNvPr>
          <p:cNvSpPr/>
          <p:nvPr/>
        </p:nvSpPr>
        <p:spPr>
          <a:xfrm>
            <a:off x="86474" y="2360947"/>
            <a:ext cx="586132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Gastos necesarios para la fabricación del producto o servicio. Relación directa.</a:t>
            </a:r>
          </a:p>
          <a:p>
            <a:r>
              <a:rPr lang="es-AR" sz="1400" dirty="0">
                <a:solidFill>
                  <a:srgbClr val="007C9C"/>
                </a:solidFill>
              </a:rPr>
              <a:t>Ej.: insumos, materia prima, transporte. 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86407D3-2D03-F338-8F25-719F02AAFCC3}"/>
              </a:ext>
            </a:extLst>
          </p:cNvPr>
          <p:cNvSpPr/>
          <p:nvPr/>
        </p:nvSpPr>
        <p:spPr>
          <a:xfrm>
            <a:off x="78143" y="3745926"/>
            <a:ext cx="585783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Insumos y/o gastos que están asociados a cada producto y a la cantidad producida. </a:t>
            </a:r>
            <a:r>
              <a:rPr lang="es-AR" sz="1400" dirty="0" err="1">
                <a:solidFill>
                  <a:srgbClr val="007C9C"/>
                </a:solidFill>
              </a:rPr>
              <a:t>Ej</a:t>
            </a:r>
            <a:r>
              <a:rPr lang="es-AR" sz="1400" dirty="0">
                <a:solidFill>
                  <a:srgbClr val="007C9C"/>
                </a:solidFill>
              </a:rPr>
              <a:t>: materia prima, envases.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7397607-9204-2CF2-9DBC-F39957977E4A}"/>
              </a:ext>
            </a:extLst>
          </p:cNvPr>
          <p:cNvSpPr/>
          <p:nvPr/>
        </p:nvSpPr>
        <p:spPr>
          <a:xfrm>
            <a:off x="6342123" y="2343402"/>
            <a:ext cx="5728845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Gastos que no se imputan directamente en la producción del bien o servicio.</a:t>
            </a:r>
          </a:p>
          <a:p>
            <a:r>
              <a:rPr lang="es-AR" sz="1400" dirty="0" err="1">
                <a:solidFill>
                  <a:srgbClr val="007C9C"/>
                </a:solidFill>
              </a:rPr>
              <a:t>Ej</a:t>
            </a:r>
            <a:r>
              <a:rPr lang="es-AR" sz="1400" dirty="0">
                <a:solidFill>
                  <a:srgbClr val="007C9C"/>
                </a:solidFill>
              </a:rPr>
              <a:t>: servicios como internet, limpieza, mantenimiento, campañas de marketing, mobiliario.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BB986F4-B359-B351-0B5D-A87871874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7540" y="1830010"/>
            <a:ext cx="580504" cy="5805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CADC1D8-47C6-45EC-C601-F3A08769B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63558" y="1887044"/>
            <a:ext cx="456967" cy="45696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EC134FA-53EA-F876-246F-35EC0081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307846" y="3233856"/>
            <a:ext cx="602922" cy="60292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5959CEE-4FFC-F5A9-E111-24FD4378A9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76330" y="3189312"/>
            <a:ext cx="602923" cy="602923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E9CF949B-7CE1-EE6A-083F-9991D8799EC5}"/>
              </a:ext>
            </a:extLst>
          </p:cNvPr>
          <p:cNvSpPr/>
          <p:nvPr/>
        </p:nvSpPr>
        <p:spPr>
          <a:xfrm>
            <a:off x="2743948" y="4773978"/>
            <a:ext cx="1977217" cy="830997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X UNIDAD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C7241DF-6516-A8EA-4B51-53EAF90FACC7}"/>
              </a:ext>
            </a:extLst>
          </p:cNvPr>
          <p:cNvSpPr/>
          <p:nvPr/>
        </p:nvSpPr>
        <p:spPr>
          <a:xfrm>
            <a:off x="5108549" y="4783109"/>
            <a:ext cx="1977217" cy="830997"/>
          </a:xfrm>
          <a:prstGeom prst="rect">
            <a:avLst/>
          </a:prstGeom>
          <a:solidFill>
            <a:srgbClr val="68C5D4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GANANCIA ESPERADA</a:t>
            </a:r>
          </a:p>
        </p:txBody>
      </p:sp>
      <p:sp>
        <p:nvSpPr>
          <p:cNvPr id="21" name="Cruz 20">
            <a:extLst>
              <a:ext uri="{FF2B5EF4-FFF2-40B4-BE49-F238E27FC236}">
                <a16:creationId xmlns:a16="http://schemas.microsoft.com/office/drawing/2014/main" id="{0952C468-009B-3E14-A230-2C52E07889D0}"/>
              </a:ext>
            </a:extLst>
          </p:cNvPr>
          <p:cNvSpPr/>
          <p:nvPr/>
        </p:nvSpPr>
        <p:spPr>
          <a:xfrm>
            <a:off x="4462506" y="4764556"/>
            <a:ext cx="904702" cy="856203"/>
          </a:xfrm>
          <a:prstGeom prst="plus">
            <a:avLst>
              <a:gd name="adj" fmla="val 40104"/>
            </a:avLst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Es igual a 21">
            <a:extLst>
              <a:ext uri="{FF2B5EF4-FFF2-40B4-BE49-F238E27FC236}">
                <a16:creationId xmlns:a16="http://schemas.microsoft.com/office/drawing/2014/main" id="{5DCB8C21-527E-23FB-F9C4-9FB0975F7F2A}"/>
              </a:ext>
            </a:extLst>
          </p:cNvPr>
          <p:cNvSpPr/>
          <p:nvPr/>
        </p:nvSpPr>
        <p:spPr>
          <a:xfrm>
            <a:off x="6817409" y="4741407"/>
            <a:ext cx="914400" cy="914400"/>
          </a:xfrm>
          <a:prstGeom prst="mathEqual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3E4FA109-0D57-82A2-1602-3B34F9DA69C9}"/>
              </a:ext>
            </a:extLst>
          </p:cNvPr>
          <p:cNvSpPr/>
          <p:nvPr/>
        </p:nvSpPr>
        <p:spPr>
          <a:xfrm>
            <a:off x="10196615" y="4788837"/>
            <a:ext cx="1748901" cy="816137"/>
          </a:xfrm>
          <a:prstGeom prst="round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¡GESTIÓN DE LA INFLACIÓN!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0B9AFCF-3881-783F-32BF-EEB8CB7DB3B1}"/>
              </a:ext>
            </a:extLst>
          </p:cNvPr>
          <p:cNvSpPr txBox="1"/>
          <p:nvPr/>
        </p:nvSpPr>
        <p:spPr>
          <a:xfrm>
            <a:off x="162512" y="711414"/>
            <a:ext cx="11446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065C95"/>
                </a:solidFill>
              </a:rPr>
              <a:t>PLANIFICACIÓN – CAMINO AL PRECIO DE VENTA</a:t>
            </a:r>
          </a:p>
        </p:txBody>
      </p:sp>
    </p:spTree>
    <p:extLst>
      <p:ext uri="{BB962C8B-B14F-4D97-AF65-F5344CB8AC3E}">
        <p14:creationId xmlns:p14="http://schemas.microsoft.com/office/powerpoint/2010/main" val="241922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E0529-BD44-809A-C4CF-1BD929FA5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B76952E-6F75-D22F-6385-8C491CC74A35}"/>
              </a:ext>
            </a:extLst>
          </p:cNvPr>
          <p:cNvSpPr txBox="1"/>
          <p:nvPr/>
        </p:nvSpPr>
        <p:spPr>
          <a:xfrm>
            <a:off x="2511341" y="2302987"/>
            <a:ext cx="8181974" cy="20876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VENTAJAS DE LA BANCARIZACIÓN 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9B574E0-5498-63CE-3317-51883ECDE847}"/>
              </a:ext>
            </a:extLst>
          </p:cNvPr>
          <p:cNvCxnSpPr>
            <a:cxnSpLocks/>
          </p:cNvCxnSpPr>
          <p:nvPr/>
        </p:nvCxnSpPr>
        <p:spPr>
          <a:xfrm>
            <a:off x="2511341" y="2385178"/>
            <a:ext cx="0" cy="20876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87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F7376-40D8-A3CA-26E3-AAC1FDAA1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éditos para Comercios BNA+">
            <a:extLst>
              <a:ext uri="{FF2B5EF4-FFF2-40B4-BE49-F238E27FC236}">
                <a16:creationId xmlns:a16="http://schemas.microsoft.com/office/drawing/2014/main" id="{CA25F317-FC64-93D9-20D4-482B6C19E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>
            <a:fillRect/>
          </a:stretch>
        </p:blipFill>
        <p:spPr bwMode="auto">
          <a:xfrm>
            <a:off x="-13532" y="882353"/>
            <a:ext cx="12192000" cy="30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1764363-B8A3-4668-561A-821386B35F68}"/>
              </a:ext>
            </a:extLst>
          </p:cNvPr>
          <p:cNvSpPr/>
          <p:nvPr/>
        </p:nvSpPr>
        <p:spPr>
          <a:xfrm>
            <a:off x="0" y="3764604"/>
            <a:ext cx="12192000" cy="2297414"/>
          </a:xfrm>
          <a:prstGeom prst="rect">
            <a:avLst/>
          </a:prstGeom>
          <a:solidFill>
            <a:srgbClr val="1F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Google Shape;358;p39">
            <a:extLst>
              <a:ext uri="{FF2B5EF4-FFF2-40B4-BE49-F238E27FC236}">
                <a16:creationId xmlns:a16="http://schemas.microsoft.com/office/drawing/2014/main" id="{E9509945-1A48-3A16-1EBF-7664F324CD33}"/>
              </a:ext>
            </a:extLst>
          </p:cNvPr>
          <p:cNvSpPr/>
          <p:nvPr/>
        </p:nvSpPr>
        <p:spPr>
          <a:xfrm>
            <a:off x="399084" y="4028438"/>
            <a:ext cx="1466021" cy="929895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60;p39">
            <a:extLst>
              <a:ext uri="{FF2B5EF4-FFF2-40B4-BE49-F238E27FC236}">
                <a16:creationId xmlns:a16="http://schemas.microsoft.com/office/drawing/2014/main" id="{0E5A9B84-EE50-A8BF-7D49-D4C4C5BB08BB}"/>
              </a:ext>
            </a:extLst>
          </p:cNvPr>
          <p:cNvSpPr/>
          <p:nvPr/>
        </p:nvSpPr>
        <p:spPr>
          <a:xfrm>
            <a:off x="2037509" y="4017593"/>
            <a:ext cx="1466021" cy="951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;p39">
            <a:extLst>
              <a:ext uri="{FF2B5EF4-FFF2-40B4-BE49-F238E27FC236}">
                <a16:creationId xmlns:a16="http://schemas.microsoft.com/office/drawing/2014/main" id="{931C5EF7-3B59-5F3C-4760-BDB215DFA3D1}"/>
              </a:ext>
            </a:extLst>
          </p:cNvPr>
          <p:cNvSpPr/>
          <p:nvPr/>
        </p:nvSpPr>
        <p:spPr>
          <a:xfrm>
            <a:off x="2037518" y="4956217"/>
            <a:ext cx="1466021" cy="8655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4;p39">
            <a:extLst>
              <a:ext uri="{FF2B5EF4-FFF2-40B4-BE49-F238E27FC236}">
                <a16:creationId xmlns:a16="http://schemas.microsoft.com/office/drawing/2014/main" id="{0C1E70DA-8956-B775-F91A-54A3592BF9F0}"/>
              </a:ext>
            </a:extLst>
          </p:cNvPr>
          <p:cNvSpPr/>
          <p:nvPr/>
        </p:nvSpPr>
        <p:spPr>
          <a:xfrm>
            <a:off x="399084" y="4958333"/>
            <a:ext cx="1466021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ubtítulo 1">
            <a:extLst>
              <a:ext uri="{FF2B5EF4-FFF2-40B4-BE49-F238E27FC236}">
                <a16:creationId xmlns:a16="http://schemas.microsoft.com/office/drawing/2014/main" id="{F61BD55E-E846-5B1D-BEA8-9E7DFB22CCF2}"/>
              </a:ext>
            </a:extLst>
          </p:cNvPr>
          <p:cNvSpPr txBox="1">
            <a:spLocks/>
          </p:cNvSpPr>
          <p:nvPr/>
        </p:nvSpPr>
        <p:spPr>
          <a:xfrm>
            <a:off x="424686" y="5046785"/>
            <a:ext cx="1355850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Billetera virtual</a:t>
            </a:r>
          </a:p>
        </p:txBody>
      </p:sp>
      <p:sp>
        <p:nvSpPr>
          <p:cNvPr id="9" name="Google Shape;358;p39">
            <a:extLst>
              <a:ext uri="{FF2B5EF4-FFF2-40B4-BE49-F238E27FC236}">
                <a16:creationId xmlns:a16="http://schemas.microsoft.com/office/drawing/2014/main" id="{1BA3DCF8-7263-406B-87BA-277391A80F23}"/>
              </a:ext>
            </a:extLst>
          </p:cNvPr>
          <p:cNvSpPr/>
          <p:nvPr/>
        </p:nvSpPr>
        <p:spPr>
          <a:xfrm>
            <a:off x="3707432" y="4028438"/>
            <a:ext cx="1466021" cy="929895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0;p39">
            <a:extLst>
              <a:ext uri="{FF2B5EF4-FFF2-40B4-BE49-F238E27FC236}">
                <a16:creationId xmlns:a16="http://schemas.microsoft.com/office/drawing/2014/main" id="{40850B68-A1AD-9A51-909B-E92F56DC6839}"/>
              </a:ext>
            </a:extLst>
          </p:cNvPr>
          <p:cNvSpPr/>
          <p:nvPr/>
        </p:nvSpPr>
        <p:spPr>
          <a:xfrm>
            <a:off x="5362790" y="4017593"/>
            <a:ext cx="1466021" cy="951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2;p39">
            <a:extLst>
              <a:ext uri="{FF2B5EF4-FFF2-40B4-BE49-F238E27FC236}">
                <a16:creationId xmlns:a16="http://schemas.microsoft.com/office/drawing/2014/main" id="{B29F7520-593E-DBAA-2B9E-919349999548}"/>
              </a:ext>
            </a:extLst>
          </p:cNvPr>
          <p:cNvSpPr/>
          <p:nvPr/>
        </p:nvSpPr>
        <p:spPr>
          <a:xfrm>
            <a:off x="5362799" y="4956217"/>
            <a:ext cx="1466021" cy="8655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4;p39">
            <a:extLst>
              <a:ext uri="{FF2B5EF4-FFF2-40B4-BE49-F238E27FC236}">
                <a16:creationId xmlns:a16="http://schemas.microsoft.com/office/drawing/2014/main" id="{7669046A-27BC-5058-941E-5C88579BF310}"/>
              </a:ext>
            </a:extLst>
          </p:cNvPr>
          <p:cNvSpPr/>
          <p:nvPr/>
        </p:nvSpPr>
        <p:spPr>
          <a:xfrm>
            <a:off x="3716957" y="4958333"/>
            <a:ext cx="1466021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ubtítulo 1">
            <a:extLst>
              <a:ext uri="{FF2B5EF4-FFF2-40B4-BE49-F238E27FC236}">
                <a16:creationId xmlns:a16="http://schemas.microsoft.com/office/drawing/2014/main" id="{CF97BBC0-3A3C-8DC7-D9F1-3AF8E673EA29}"/>
              </a:ext>
            </a:extLst>
          </p:cNvPr>
          <p:cNvSpPr txBox="1">
            <a:spLocks/>
          </p:cNvSpPr>
          <p:nvPr/>
        </p:nvSpPr>
        <p:spPr>
          <a:xfrm>
            <a:off x="3715811" y="5048902"/>
            <a:ext cx="1468649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 y control</a:t>
            </a:r>
          </a:p>
        </p:txBody>
      </p:sp>
      <p:sp>
        <p:nvSpPr>
          <p:cNvPr id="14" name="Subtítulo 1">
            <a:extLst>
              <a:ext uri="{FF2B5EF4-FFF2-40B4-BE49-F238E27FC236}">
                <a16:creationId xmlns:a16="http://schemas.microsoft.com/office/drawing/2014/main" id="{869DD54E-63B3-369C-E8FC-0EB3577E0444}"/>
              </a:ext>
            </a:extLst>
          </p:cNvPr>
          <p:cNvSpPr txBox="1">
            <a:spLocks/>
          </p:cNvSpPr>
          <p:nvPr/>
        </p:nvSpPr>
        <p:spPr>
          <a:xfrm>
            <a:off x="5371327" y="5067770"/>
            <a:ext cx="1457527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Descuentos y beneficios</a:t>
            </a:r>
          </a:p>
        </p:txBody>
      </p:sp>
      <p:sp>
        <p:nvSpPr>
          <p:cNvPr id="15" name="Google Shape;358;p39">
            <a:extLst>
              <a:ext uri="{FF2B5EF4-FFF2-40B4-BE49-F238E27FC236}">
                <a16:creationId xmlns:a16="http://schemas.microsoft.com/office/drawing/2014/main" id="{332661E1-3A9A-CC5F-92FB-9D242806333E}"/>
              </a:ext>
            </a:extLst>
          </p:cNvPr>
          <p:cNvSpPr/>
          <p:nvPr/>
        </p:nvSpPr>
        <p:spPr>
          <a:xfrm>
            <a:off x="7013463" y="4016574"/>
            <a:ext cx="1466021" cy="929895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0;p39">
            <a:extLst>
              <a:ext uri="{FF2B5EF4-FFF2-40B4-BE49-F238E27FC236}">
                <a16:creationId xmlns:a16="http://schemas.microsoft.com/office/drawing/2014/main" id="{3D363E18-C450-443B-B7C5-92B53CCF3E74}"/>
              </a:ext>
            </a:extLst>
          </p:cNvPr>
          <p:cNvSpPr/>
          <p:nvPr/>
        </p:nvSpPr>
        <p:spPr>
          <a:xfrm>
            <a:off x="8636250" y="4025725"/>
            <a:ext cx="1466022" cy="951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2;p39">
            <a:extLst>
              <a:ext uri="{FF2B5EF4-FFF2-40B4-BE49-F238E27FC236}">
                <a16:creationId xmlns:a16="http://schemas.microsoft.com/office/drawing/2014/main" id="{17D00EF2-4369-5FAD-66BB-BAC993997AF2}"/>
              </a:ext>
            </a:extLst>
          </p:cNvPr>
          <p:cNvSpPr/>
          <p:nvPr/>
        </p:nvSpPr>
        <p:spPr>
          <a:xfrm>
            <a:off x="8636259" y="4966465"/>
            <a:ext cx="1466022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4;p39">
            <a:extLst>
              <a:ext uri="{FF2B5EF4-FFF2-40B4-BE49-F238E27FC236}">
                <a16:creationId xmlns:a16="http://schemas.microsoft.com/office/drawing/2014/main" id="{24D5D7E9-BFC1-87FC-E8FA-59491341FFD7}"/>
              </a:ext>
            </a:extLst>
          </p:cNvPr>
          <p:cNvSpPr/>
          <p:nvPr/>
        </p:nvSpPr>
        <p:spPr>
          <a:xfrm>
            <a:off x="7013463" y="4946469"/>
            <a:ext cx="1466021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ubtítulo 1">
            <a:extLst>
              <a:ext uri="{FF2B5EF4-FFF2-40B4-BE49-F238E27FC236}">
                <a16:creationId xmlns:a16="http://schemas.microsoft.com/office/drawing/2014/main" id="{4E88114B-9C72-6803-C0AE-AA7B6978A37E}"/>
              </a:ext>
            </a:extLst>
          </p:cNvPr>
          <p:cNvSpPr txBox="1">
            <a:spLocks/>
          </p:cNvSpPr>
          <p:nvPr/>
        </p:nvSpPr>
        <p:spPr>
          <a:xfrm>
            <a:off x="8646062" y="5022654"/>
            <a:ext cx="1468649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Ahorro e inversión</a:t>
            </a:r>
          </a:p>
        </p:txBody>
      </p:sp>
      <p:sp>
        <p:nvSpPr>
          <p:cNvPr id="20" name="Subtítulo 1">
            <a:extLst>
              <a:ext uri="{FF2B5EF4-FFF2-40B4-BE49-F238E27FC236}">
                <a16:creationId xmlns:a16="http://schemas.microsoft.com/office/drawing/2014/main" id="{1DB44DAC-7FB1-2B4C-5F9F-2194372244F6}"/>
              </a:ext>
            </a:extLst>
          </p:cNvPr>
          <p:cNvSpPr txBox="1">
            <a:spLocks/>
          </p:cNvSpPr>
          <p:nvPr/>
        </p:nvSpPr>
        <p:spPr>
          <a:xfrm>
            <a:off x="7018611" y="5061476"/>
            <a:ext cx="1454993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Tarjeta de crédito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C17E91C-A5BF-A99B-BE09-AC278812C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83242" y="4041816"/>
            <a:ext cx="914400" cy="9144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163BEC9-524C-66D5-1846-3FE02C7F80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25268" y="4024321"/>
            <a:ext cx="914400" cy="9144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E59E9C6-F947-C095-B3B6-6B6771CD49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23187" y="4061973"/>
            <a:ext cx="914400" cy="914400"/>
          </a:xfrm>
          <a:prstGeom prst="rect">
            <a:avLst/>
          </a:prstGeom>
        </p:spPr>
      </p:pic>
      <p:sp>
        <p:nvSpPr>
          <p:cNvPr id="24" name="Subtítulo 1">
            <a:extLst>
              <a:ext uri="{FF2B5EF4-FFF2-40B4-BE49-F238E27FC236}">
                <a16:creationId xmlns:a16="http://schemas.microsoft.com/office/drawing/2014/main" id="{73E78F7B-3661-EA13-98E9-1B626E0FD780}"/>
              </a:ext>
            </a:extLst>
          </p:cNvPr>
          <p:cNvSpPr txBox="1">
            <a:spLocks/>
          </p:cNvSpPr>
          <p:nvPr/>
        </p:nvSpPr>
        <p:spPr>
          <a:xfrm>
            <a:off x="2045079" y="5046785"/>
            <a:ext cx="1468649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Medios de cobros digitales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0FF6A8F-0559-8578-F0E6-AF493F50B6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93851" y="4039699"/>
            <a:ext cx="914400" cy="9144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A7BC031-4223-3C03-8F05-4B9A57CB12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20262" y="3893961"/>
            <a:ext cx="1241436" cy="124143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9A2475D-8ABB-4DC9-2B88-EB4CB4C6E96A}"/>
              </a:ext>
            </a:extLst>
          </p:cNvPr>
          <p:cNvSpPr txBox="1"/>
          <p:nvPr/>
        </p:nvSpPr>
        <p:spPr>
          <a:xfrm>
            <a:off x="970901" y="428035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8" name="Google Shape;360;p39">
            <a:extLst>
              <a:ext uri="{FF2B5EF4-FFF2-40B4-BE49-F238E27FC236}">
                <a16:creationId xmlns:a16="http://schemas.microsoft.com/office/drawing/2014/main" id="{40F8F258-2F89-F722-7C4D-254A52554499}"/>
              </a:ext>
            </a:extLst>
          </p:cNvPr>
          <p:cNvSpPr/>
          <p:nvPr/>
        </p:nvSpPr>
        <p:spPr>
          <a:xfrm>
            <a:off x="10267652" y="4025725"/>
            <a:ext cx="1466022" cy="951750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62;p39">
            <a:extLst>
              <a:ext uri="{FF2B5EF4-FFF2-40B4-BE49-F238E27FC236}">
                <a16:creationId xmlns:a16="http://schemas.microsoft.com/office/drawing/2014/main" id="{4A23DDFE-037A-1B87-BD4E-4E99B77937CB}"/>
              </a:ext>
            </a:extLst>
          </p:cNvPr>
          <p:cNvSpPr/>
          <p:nvPr/>
        </p:nvSpPr>
        <p:spPr>
          <a:xfrm>
            <a:off x="10267661" y="4966465"/>
            <a:ext cx="1466022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ubtítulo 1">
            <a:extLst>
              <a:ext uri="{FF2B5EF4-FFF2-40B4-BE49-F238E27FC236}">
                <a16:creationId xmlns:a16="http://schemas.microsoft.com/office/drawing/2014/main" id="{BFD1BDFB-6D2A-C2A0-66F1-9CD8D8695AD0}"/>
              </a:ext>
            </a:extLst>
          </p:cNvPr>
          <p:cNvSpPr txBox="1">
            <a:spLocks/>
          </p:cNvSpPr>
          <p:nvPr/>
        </p:nvSpPr>
        <p:spPr>
          <a:xfrm>
            <a:off x="10278680" y="5037193"/>
            <a:ext cx="1454993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Acceso a crédito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3247FEBE-7999-196A-D54D-5E78EF9179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543463" y="4007826"/>
            <a:ext cx="914400" cy="9144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389B273-8678-168F-FBB3-5AC29A3503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90665" y="40654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44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2825</Words>
  <Application>Microsoft Office PowerPoint</Application>
  <PresentationFormat>Panorámica</PresentationFormat>
  <Paragraphs>379</Paragraphs>
  <Slides>45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7" baseType="lpstr">
      <vt:lpstr>Agency FB</vt:lpstr>
      <vt:lpstr>Aptos</vt:lpstr>
      <vt:lpstr>Aptos Display</vt:lpstr>
      <vt:lpstr>Arial</vt:lpstr>
      <vt:lpstr>Calibri</vt:lpstr>
      <vt:lpstr>Kievit Slab</vt:lpstr>
      <vt:lpstr>Lato Light</vt:lpstr>
      <vt:lpstr>Poppins</vt:lpstr>
      <vt:lpstr>Roboto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Pilar Ferrer</dc:creator>
  <cp:lastModifiedBy>Diego Germán Ostroff</cp:lastModifiedBy>
  <cp:revision>2</cp:revision>
  <dcterms:created xsi:type="dcterms:W3CDTF">2025-10-07T13:56:31Z</dcterms:created>
  <dcterms:modified xsi:type="dcterms:W3CDTF">2025-10-21T20:03:01Z</dcterms:modified>
</cp:coreProperties>
</file>