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0" r:id="rId4"/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</p:sldIdLst>
  <p:sldSz cy="6858000" cx="12192000"/>
  <p:notesSz cx="6858000" cy="9144000"/>
  <p:embeddedFontLst>
    <p:embeddedFont>
      <p:font typeface="Play"/>
      <p:regular r:id="rId41"/>
      <p:bold r:id="rId42"/>
    </p:embeddedFont>
    <p:embeddedFont>
      <p:font typeface="Lato"/>
      <p:regular r:id="rId43"/>
      <p:bold r:id="rId44"/>
      <p:italic r:id="rId45"/>
      <p:boldItalic r:id="rId46"/>
    </p:embeddedFont>
    <p:embeddedFont>
      <p:font typeface="Lato Light"/>
      <p:regular r:id="rId47"/>
      <p:bold r:id="rId48"/>
      <p:italic r:id="rId49"/>
      <p:boldItalic r:id="rId50"/>
    </p:embeddedFont>
    <p:embeddedFont>
      <p:font typeface="Lato Black"/>
      <p:bold r:id="rId51"/>
      <p:boldItalic r:id="rId5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0E85067F-2360-4ECC-B256-D1769BE66EFB}">
  <a:tblStyle styleId="{0E85067F-2360-4ECC-B256-D1769BE66EF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font" Target="fonts/Play-bold.fntdata"/><Relationship Id="rId41" Type="http://schemas.openxmlformats.org/officeDocument/2006/relationships/font" Target="fonts/Play-regular.fntdata"/><Relationship Id="rId44" Type="http://schemas.openxmlformats.org/officeDocument/2006/relationships/font" Target="fonts/Lato-bold.fntdata"/><Relationship Id="rId43" Type="http://schemas.openxmlformats.org/officeDocument/2006/relationships/font" Target="fonts/Lato-regular.fntdata"/><Relationship Id="rId46" Type="http://schemas.openxmlformats.org/officeDocument/2006/relationships/font" Target="fonts/Lato-boldItalic.fntdata"/><Relationship Id="rId45" Type="http://schemas.openxmlformats.org/officeDocument/2006/relationships/font" Target="fonts/Lato-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48" Type="http://schemas.openxmlformats.org/officeDocument/2006/relationships/font" Target="fonts/LatoLight-bold.fntdata"/><Relationship Id="rId47" Type="http://schemas.openxmlformats.org/officeDocument/2006/relationships/font" Target="fonts/LatoLight-regular.fntdata"/><Relationship Id="rId49" Type="http://schemas.openxmlformats.org/officeDocument/2006/relationships/font" Target="fonts/LatoLight-italic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font" Target="fonts/LatoBlack-bold.fntdata"/><Relationship Id="rId50" Type="http://schemas.openxmlformats.org/officeDocument/2006/relationships/font" Target="fonts/LatoLight-boldItalic.fntdata"/><Relationship Id="rId52" Type="http://schemas.openxmlformats.org/officeDocument/2006/relationships/font" Target="fonts/LatoBlack-boldItalic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37f55467fa2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g37f55467fa2_0_7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37f55467fa2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7" name="Google Shape;287;g37f55467fa2_0_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37f55467fa2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" name="Google Shape;293;g37f55467fa2_0_1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37f55467fa2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" name="Google Shape;306;g37f55467fa2_0_2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37f55467fa2_0_1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1" name="Google Shape;331;g37f55467fa2_0_11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37f40b05739_0_6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7" name="Google Shape;337;g37f40b05739_0_60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37f55467fa2_0_2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6" name="Google Shape;346;g37f55467fa2_0_21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37f55467fa2_0_2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2" name="Google Shape;352;g37f55467fa2_0_22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37f7e11546e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5" name="Google Shape;365;g37f7e11546e_0_3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37f55467fa2_0_2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0" name="Google Shape;370;g37f55467fa2_0_23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37f40b0573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g37f40b05739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37f55467fa2_0_5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9" name="Google Shape;389;g37f55467fa2_0_55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37f55467fa2_0_5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5" name="Google Shape;395;g37f55467fa2_0_56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37f55467fa2_0_5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2" name="Google Shape;402;g37f55467fa2_0_56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37f55467fa2_0_5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9" name="Google Shape;409;g37f55467fa2_0_57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37f40b05739_0_6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5" name="Google Shape;415;g37f40b05739_0_61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g37f7e11546e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4" name="Google Shape;424;g37f7e11546e_0_3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g37f7e11546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0" name="Google Shape;430;g37f7e11546e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g37f7e11546e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5" name="Google Shape;435;g37f7e11546e_0_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g37f7e11546e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0" name="Google Shape;440;g37f7e11546e_0_1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g37f55467fa2_0_1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5" name="Google Shape;445;g37f55467fa2_0_11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g37f6cc47344_0_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4" name="Google Shape;454;g37f6cc47344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g37f55467fa2_0_1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1" name="Google Shape;461;g37f55467fa2_0_12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g37f55467fa2_0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0" name="Google Shape;470;g37f55467fa2_0_13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g37f40b05739_0_1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6" name="Google Shape;476;g37f40b05739_0_19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5" name="Google Shape;485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37f40b05739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g37f40b05739_0_1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37f40b05739_0_2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g37f40b05739_0_27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37f40b05739_0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g37f40b05739_0_10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37f40b05739_0_5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g37f40b05739_0_55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37f55467fa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g37f55467fa2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7f40b05739_0_5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g37f40b05739_0_59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y texto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 type="title">
  <p:cSld name="TITLE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4"/>
          <p:cNvSpPr txBox="1"/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14"/>
          <p:cNvSpPr txBox="1"/>
          <p:nvPr>
            <p:ph idx="1" type="subTitle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89" name="Google Shape;89;p14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14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14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5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15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5" name="Google Shape;95;p15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15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15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 type="secHead">
  <p:cSld name="SECTION_HEADER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6"/>
          <p:cNvSpPr txBox="1"/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16"/>
          <p:cNvSpPr txBox="1"/>
          <p:nvPr>
            <p:ph idx="1" type="body"/>
          </p:nvPr>
        </p:nvSpPr>
        <p:spPr>
          <a:xfrm>
            <a:off x="831850" y="4589463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57575"/>
              </a:buClr>
              <a:buSzPts val="2400"/>
              <a:buNone/>
              <a:defRPr sz="2400">
                <a:solidFill>
                  <a:srgbClr val="757575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2000"/>
              <a:buNone/>
              <a:defRPr sz="2000">
                <a:solidFill>
                  <a:srgbClr val="757575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800"/>
              <a:buNone/>
              <a:defRPr sz="1800">
                <a:solidFill>
                  <a:srgbClr val="757575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9pPr>
          </a:lstStyle>
          <a:p/>
        </p:txBody>
      </p:sp>
      <p:sp>
        <p:nvSpPr>
          <p:cNvPr id="101" name="Google Shape;101;p16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16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16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 type="twoObj">
  <p:cSld name="TWO_OBJECTS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7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17"/>
          <p:cNvSpPr txBox="1"/>
          <p:nvPr>
            <p:ph idx="1" type="body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7" name="Google Shape;107;p17"/>
          <p:cNvSpPr txBox="1"/>
          <p:nvPr>
            <p:ph idx="2" type="body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8" name="Google Shape;108;p17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17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17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 type="twoTxTwoObj">
  <p:cSld name="TWO_OBJECTS_WITH_TEXT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8"/>
          <p:cNvSpPr txBox="1"/>
          <p:nvPr>
            <p:ph type="title"/>
          </p:nvPr>
        </p:nvSpPr>
        <p:spPr>
          <a:xfrm>
            <a:off x="839788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18"/>
          <p:cNvSpPr txBox="1"/>
          <p:nvPr>
            <p:ph idx="1" type="body"/>
          </p:nvPr>
        </p:nvSpPr>
        <p:spPr>
          <a:xfrm>
            <a:off x="839788" y="1681163"/>
            <a:ext cx="51579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14" name="Google Shape;114;p18"/>
          <p:cNvSpPr txBox="1"/>
          <p:nvPr>
            <p:ph idx="2" type="body"/>
          </p:nvPr>
        </p:nvSpPr>
        <p:spPr>
          <a:xfrm>
            <a:off x="839788" y="2505075"/>
            <a:ext cx="5157900" cy="36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5" name="Google Shape;115;p18"/>
          <p:cNvSpPr txBox="1"/>
          <p:nvPr>
            <p:ph idx="3" type="body"/>
          </p:nvPr>
        </p:nvSpPr>
        <p:spPr>
          <a:xfrm>
            <a:off x="6172200" y="1681163"/>
            <a:ext cx="51831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16" name="Google Shape;116;p18"/>
          <p:cNvSpPr txBox="1"/>
          <p:nvPr>
            <p:ph idx="4" type="body"/>
          </p:nvPr>
        </p:nvSpPr>
        <p:spPr>
          <a:xfrm>
            <a:off x="6172200" y="2505075"/>
            <a:ext cx="5183100" cy="36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7" name="Google Shape;117;p18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18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p18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el título" type="titleOnly">
  <p:cSld name="TITLE_ONLY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9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19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19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" name="Google Shape;124;p19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0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p20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" name="Google Shape;128;p20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 type="objTx">
  <p:cSld name="OBJECT_WITH_CAPTION_TEXT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1"/>
          <p:cNvSpPr txBox="1"/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21"/>
          <p:cNvSpPr txBox="1"/>
          <p:nvPr>
            <p:ph idx="1" type="body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32" name="Google Shape;132;p21"/>
          <p:cNvSpPr txBox="1"/>
          <p:nvPr>
            <p:ph idx="2" type="body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33" name="Google Shape;133;p21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" name="Google Shape;134;p21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21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 type="picTx">
  <p:cSld name="PICTURE_WITH_CAPTION_TEXT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2"/>
          <p:cNvSpPr txBox="1"/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" name="Google Shape;138;p22"/>
          <p:cNvSpPr/>
          <p:nvPr>
            <p:ph idx="2" type="pic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</p:sp>
      <p:sp>
        <p:nvSpPr>
          <p:cNvPr id="139" name="Google Shape;139;p22"/>
          <p:cNvSpPr txBox="1"/>
          <p:nvPr>
            <p:ph idx="1" type="body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40" name="Google Shape;140;p22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" name="Google Shape;141;p22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22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" type="vertTx">
  <p:cSld name="VERTICAL_TEXT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3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5" name="Google Shape;145;p23"/>
          <p:cNvSpPr txBox="1"/>
          <p:nvPr>
            <p:ph idx="1" type="body"/>
          </p:nvPr>
        </p:nvSpPr>
        <p:spPr>
          <a:xfrm rot="5400000">
            <a:off x="3920400" y="-1256575"/>
            <a:ext cx="4351200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6" name="Google Shape;146;p23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7" name="Google Shape;147;p23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8" name="Google Shape;148;p23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y texto" type="vertTitleAndTx">
  <p:cSld name="VERTICAL_TITLE_AND_VERTICAL_TEXT"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4"/>
          <p:cNvSpPr txBox="1"/>
          <p:nvPr>
            <p:ph type="title"/>
          </p:nvPr>
        </p:nvSpPr>
        <p:spPr>
          <a:xfrm rot="5400000">
            <a:off x="7133400" y="1956625"/>
            <a:ext cx="5811900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1" name="Google Shape;151;p24"/>
          <p:cNvSpPr txBox="1"/>
          <p:nvPr>
            <p:ph idx="1" type="body"/>
          </p:nvPr>
        </p:nvSpPr>
        <p:spPr>
          <a:xfrm rot="5400000">
            <a:off x="1799400" y="-596075"/>
            <a:ext cx="5811900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2" name="Google Shape;152;p24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3" name="Google Shape;153;p24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4" name="Google Shape;154;p24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57575"/>
              </a:buClr>
              <a:buSzPts val="2400"/>
              <a:buNone/>
              <a:defRPr sz="2400">
                <a:solidFill>
                  <a:srgbClr val="757575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2000"/>
              <a:buNone/>
              <a:defRPr sz="2000">
                <a:solidFill>
                  <a:srgbClr val="757575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800"/>
              <a:buNone/>
              <a:defRPr sz="1800">
                <a:solidFill>
                  <a:srgbClr val="757575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9pPr>
          </a:lstStyle>
          <a:p/>
        </p:txBody>
      </p:sp>
      <p:sp>
        <p:nvSpPr>
          <p:cNvPr id="26" name="Google Shape;26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6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6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6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el título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22.xml"/><Relationship Id="rId1" Type="http://schemas.openxmlformats.org/officeDocument/2006/relationships/image" Target="../media/image8.jpg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  <a:defRPr b="0" i="0" sz="4400" u="none" cap="none" strike="noStrik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3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  <a:defRPr b="0" i="0" sz="4400" u="none" cap="none" strike="noStrik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2" name="Google Shape;82;p13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3" name="Google Shape;83;p13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4" name="Google Shape;84;p13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5" name="Google Shape;85;p13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1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6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7.png"/><Relationship Id="rId4" Type="http://schemas.openxmlformats.org/officeDocument/2006/relationships/hyperlink" Target="https://docs.google.com/document/d/1UaKT0we1jXe2tqEsz0Q84i95DSJQO2t_VxDX4sWxnD0/edit?usp=sharing" TargetMode="Externa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.png"/><Relationship Id="rId4" Type="http://schemas.openxmlformats.org/officeDocument/2006/relationships/hyperlink" Target="https://docs.google.com/document/d/1rSub_zGXxYyyf0XgiEXsmiUdrbXRRfSd_JQ1rJlktTw/edit?usp=sharing" TargetMode="External"/><Relationship Id="rId5" Type="http://schemas.openxmlformats.org/officeDocument/2006/relationships/hyperlink" Target="https://docs.google.com/document/d/1Chyi5dHHgd23l9-gcQtu38mgmuqi1W_-iySYCXix_nc/edit?usp=sharing" TargetMode="Externa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9.png"/><Relationship Id="rId4" Type="http://schemas.openxmlformats.org/officeDocument/2006/relationships/hyperlink" Target="https://chatgpt.com/g/g-68c2011b7f00819193cfd99e759e928e-cro-ecommerce-conversion-growth" TargetMode="Externa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5" name="Google Shape;255;p34"/>
          <p:cNvCxnSpPr>
            <a:stCxn id="256" idx="3"/>
            <a:endCxn id="257" idx="1"/>
          </p:cNvCxnSpPr>
          <p:nvPr/>
        </p:nvCxnSpPr>
        <p:spPr>
          <a:xfrm flipH="1" rot="10800000">
            <a:off x="4906384" y="2526988"/>
            <a:ext cx="1568700" cy="1897500"/>
          </a:xfrm>
          <a:prstGeom prst="bentConnector3">
            <a:avLst>
              <a:gd fmla="val 50005" name="adj1"/>
            </a:avLst>
          </a:prstGeom>
          <a:noFill/>
          <a:ln cap="flat" cmpd="sng" w="12475">
            <a:solidFill>
              <a:srgbClr val="59595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58" name="Google Shape;258;p34"/>
          <p:cNvCxnSpPr>
            <a:stCxn id="257" idx="3"/>
            <a:endCxn id="259" idx="1"/>
          </p:cNvCxnSpPr>
          <p:nvPr/>
        </p:nvCxnSpPr>
        <p:spPr>
          <a:xfrm>
            <a:off x="7379737" y="2526877"/>
            <a:ext cx="3214200" cy="1264800"/>
          </a:xfrm>
          <a:prstGeom prst="bentConnector3">
            <a:avLst>
              <a:gd fmla="val 49997" name="adj1"/>
            </a:avLst>
          </a:prstGeom>
          <a:noFill/>
          <a:ln cap="flat" cmpd="sng" w="12475">
            <a:solidFill>
              <a:srgbClr val="59595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60" name="Google Shape;260;p34"/>
          <p:cNvCxnSpPr>
            <a:stCxn id="261" idx="3"/>
            <a:endCxn id="262" idx="1"/>
          </p:cNvCxnSpPr>
          <p:nvPr/>
        </p:nvCxnSpPr>
        <p:spPr>
          <a:xfrm>
            <a:off x="5260461" y="2432764"/>
            <a:ext cx="2908800" cy="748200"/>
          </a:xfrm>
          <a:prstGeom prst="bentConnector3">
            <a:avLst>
              <a:gd fmla="val 50003" name="adj1"/>
            </a:avLst>
          </a:prstGeom>
          <a:noFill/>
          <a:ln cap="flat" cmpd="sng" w="49900">
            <a:solidFill>
              <a:srgbClr val="595959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263" name="Google Shape;263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8237" y="3339422"/>
            <a:ext cx="572763" cy="70180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4" name="Google Shape;264;p34"/>
          <p:cNvGrpSpPr/>
          <p:nvPr/>
        </p:nvGrpSpPr>
        <p:grpSpPr>
          <a:xfrm>
            <a:off x="0" y="1249698"/>
            <a:ext cx="11973349" cy="508865"/>
            <a:chOff x="0" y="3829100"/>
            <a:chExt cx="9144150" cy="388625"/>
          </a:xfrm>
        </p:grpSpPr>
        <p:sp>
          <p:nvSpPr>
            <p:cNvPr id="265" name="Google Shape;265;p34"/>
            <p:cNvSpPr/>
            <p:nvPr/>
          </p:nvSpPr>
          <p:spPr>
            <a:xfrm>
              <a:off x="0" y="3829225"/>
              <a:ext cx="2789400" cy="388500"/>
            </a:xfrm>
            <a:prstGeom prst="homePlate">
              <a:avLst>
                <a:gd fmla="val 50000" name="adj"/>
              </a:avLst>
            </a:prstGeom>
            <a:solidFill>
              <a:srgbClr val="551561"/>
            </a:solidFill>
            <a:ln>
              <a:noFill/>
            </a:ln>
          </p:spPr>
          <p:txBody>
            <a:bodyPr anchorCtr="0" anchor="ctr" bIns="119700" lIns="119700" spcFirstLastPara="1" rIns="119700" wrap="square" tIns="1197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s-AR" sz="1571">
                  <a:solidFill>
                    <a:srgbClr val="FFFFFF"/>
                  </a:solidFill>
                  <a:latin typeface="Lato"/>
                  <a:ea typeface="Lato"/>
                  <a:cs typeface="Lato"/>
                  <a:sym typeface="Lato"/>
                </a:rPr>
                <a:t>Atención</a:t>
              </a:r>
              <a:endParaRPr b="1" sz="157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66" name="Google Shape;266;p34"/>
            <p:cNvSpPr/>
            <p:nvPr/>
          </p:nvSpPr>
          <p:spPr>
            <a:xfrm>
              <a:off x="2315550" y="3829100"/>
              <a:ext cx="2600100" cy="388500"/>
            </a:xfrm>
            <a:prstGeom prst="chevron">
              <a:avLst>
                <a:gd fmla="val 50000" name="adj"/>
              </a:avLst>
            </a:prstGeom>
            <a:solidFill>
              <a:srgbClr val="701C7F"/>
            </a:solidFill>
            <a:ln>
              <a:noFill/>
            </a:ln>
          </p:spPr>
          <p:txBody>
            <a:bodyPr anchorCtr="0" anchor="ctr" bIns="119700" lIns="119700" spcFirstLastPara="1" rIns="119700" wrap="square" tIns="1197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s-AR" sz="1571">
                  <a:solidFill>
                    <a:srgbClr val="FFFFFF"/>
                  </a:solidFill>
                  <a:latin typeface="Lato"/>
                  <a:ea typeface="Lato"/>
                  <a:cs typeface="Lato"/>
                  <a:sym typeface="Lato"/>
                </a:rPr>
                <a:t>Interés</a:t>
              </a:r>
              <a:endParaRPr b="1" sz="157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67" name="Google Shape;267;p34"/>
            <p:cNvSpPr/>
            <p:nvPr/>
          </p:nvSpPr>
          <p:spPr>
            <a:xfrm>
              <a:off x="4429689" y="3829100"/>
              <a:ext cx="2600100" cy="388500"/>
            </a:xfrm>
            <a:prstGeom prst="chevron">
              <a:avLst>
                <a:gd fmla="val 50000" name="adj"/>
              </a:avLst>
            </a:prstGeom>
            <a:solidFill>
              <a:srgbClr val="761E86"/>
            </a:solidFill>
            <a:ln>
              <a:noFill/>
            </a:ln>
          </p:spPr>
          <p:txBody>
            <a:bodyPr anchorCtr="0" anchor="ctr" bIns="119700" lIns="119700" spcFirstLastPara="1" rIns="119700" wrap="square" tIns="1197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s-AR" sz="1571">
                  <a:solidFill>
                    <a:srgbClr val="FFFFFF"/>
                  </a:solidFill>
                  <a:latin typeface="Lato"/>
                  <a:ea typeface="Lato"/>
                  <a:cs typeface="Lato"/>
                  <a:sym typeface="Lato"/>
                </a:rPr>
                <a:t>Deseo</a:t>
              </a:r>
              <a:endParaRPr b="1" sz="157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68" name="Google Shape;268;p34"/>
            <p:cNvSpPr/>
            <p:nvPr/>
          </p:nvSpPr>
          <p:spPr>
            <a:xfrm>
              <a:off x="6544050" y="3829100"/>
              <a:ext cx="2600100" cy="388500"/>
            </a:xfrm>
            <a:prstGeom prst="chevron">
              <a:avLst>
                <a:gd fmla="val 50000" name="adj"/>
              </a:avLst>
            </a:prstGeom>
            <a:solidFill>
              <a:srgbClr val="7F2090"/>
            </a:solidFill>
            <a:ln>
              <a:noFill/>
            </a:ln>
          </p:spPr>
          <p:txBody>
            <a:bodyPr anchorCtr="0" anchor="ctr" bIns="119700" lIns="119700" spcFirstLastPara="1" rIns="119700" wrap="square" tIns="1197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s-AR" sz="1571">
                  <a:solidFill>
                    <a:srgbClr val="FFFFFF"/>
                  </a:solidFill>
                  <a:latin typeface="Lato"/>
                  <a:ea typeface="Lato"/>
                  <a:cs typeface="Lato"/>
                  <a:sym typeface="Lato"/>
                </a:rPr>
                <a:t>Acción</a:t>
              </a:r>
              <a:endParaRPr b="1" sz="157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269" name="Google Shape;269;p34"/>
          <p:cNvSpPr/>
          <p:nvPr/>
        </p:nvSpPr>
        <p:spPr>
          <a:xfrm>
            <a:off x="1331723" y="2074477"/>
            <a:ext cx="904800" cy="904800"/>
          </a:xfrm>
          <a:prstGeom prst="foldedCorner">
            <a:avLst>
              <a:gd fmla="val 16667" name="adj"/>
            </a:avLst>
          </a:prstGeom>
          <a:solidFill>
            <a:srgbClr val="F3F3F3"/>
          </a:solidFill>
          <a:ln cap="flat" cmpd="sng" w="1247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19700" lIns="119700" spcFirstLastPara="1" rIns="119700" wrap="square" tIns="119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147">
                <a:latin typeface="Lato Light"/>
                <a:ea typeface="Lato Light"/>
                <a:cs typeface="Lato Light"/>
                <a:sym typeface="Lato Light"/>
              </a:rPr>
              <a:t>Anuncio en Instagram</a:t>
            </a:r>
            <a:endParaRPr sz="1147"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70" name="Google Shape;270;p34"/>
          <p:cNvSpPr/>
          <p:nvPr/>
        </p:nvSpPr>
        <p:spPr>
          <a:xfrm>
            <a:off x="2973870" y="2475381"/>
            <a:ext cx="904800" cy="904800"/>
          </a:xfrm>
          <a:prstGeom prst="foldedCorner">
            <a:avLst>
              <a:gd fmla="val 16667" name="adj"/>
            </a:avLst>
          </a:prstGeom>
          <a:solidFill>
            <a:srgbClr val="F3F3F3"/>
          </a:solidFill>
          <a:ln cap="flat" cmpd="sng" w="1247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19700" lIns="119700" spcFirstLastPara="1" rIns="119700" wrap="square" tIns="119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147">
                <a:latin typeface="Lato Light"/>
                <a:ea typeface="Lato Light"/>
                <a:cs typeface="Lato Light"/>
                <a:sym typeface="Lato Light"/>
              </a:rPr>
              <a:t>Visita a la web</a:t>
            </a:r>
            <a:endParaRPr sz="1147"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71" name="Google Shape;271;p34"/>
          <p:cNvSpPr/>
          <p:nvPr/>
        </p:nvSpPr>
        <p:spPr>
          <a:xfrm>
            <a:off x="1915550" y="4284707"/>
            <a:ext cx="904800" cy="904800"/>
          </a:xfrm>
          <a:prstGeom prst="foldedCorner">
            <a:avLst>
              <a:gd fmla="val 16667" name="adj"/>
            </a:avLst>
          </a:prstGeom>
          <a:solidFill>
            <a:srgbClr val="F3F3F3"/>
          </a:solidFill>
          <a:ln cap="flat" cmpd="sng" w="1247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19700" lIns="119700" spcFirstLastPara="1" rIns="119700" wrap="square" tIns="119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147">
                <a:latin typeface="Lato Light"/>
                <a:ea typeface="Lato Light"/>
                <a:cs typeface="Lato Light"/>
                <a:sym typeface="Lato Light"/>
              </a:rPr>
              <a:t>Búsqueda en Google</a:t>
            </a:r>
            <a:endParaRPr sz="1147"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56" name="Google Shape;256;p34"/>
          <p:cNvSpPr/>
          <p:nvPr/>
        </p:nvSpPr>
        <p:spPr>
          <a:xfrm>
            <a:off x="4001584" y="3972088"/>
            <a:ext cx="904800" cy="904800"/>
          </a:xfrm>
          <a:prstGeom prst="foldedCorner">
            <a:avLst>
              <a:gd fmla="val 16667" name="adj"/>
            </a:avLst>
          </a:prstGeom>
          <a:solidFill>
            <a:srgbClr val="F3F3F3"/>
          </a:solidFill>
          <a:ln cap="flat" cmpd="sng" w="1247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19700" lIns="119700" spcFirstLastPara="1" rIns="119700" wrap="square" tIns="119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147">
                <a:latin typeface="Lato Light"/>
                <a:ea typeface="Lato Light"/>
                <a:cs typeface="Lato Light"/>
                <a:sym typeface="Lato Light"/>
              </a:rPr>
              <a:t>Visita la web</a:t>
            </a:r>
            <a:endParaRPr sz="1147"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72" name="Google Shape;272;p34"/>
          <p:cNvSpPr/>
          <p:nvPr/>
        </p:nvSpPr>
        <p:spPr>
          <a:xfrm>
            <a:off x="5498585" y="3380044"/>
            <a:ext cx="904800" cy="904800"/>
          </a:xfrm>
          <a:prstGeom prst="foldedCorner">
            <a:avLst>
              <a:gd fmla="val 16667" name="adj"/>
            </a:avLst>
          </a:prstGeom>
          <a:solidFill>
            <a:srgbClr val="F3F3F3"/>
          </a:solidFill>
          <a:ln cap="flat" cmpd="sng" w="1247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19700" lIns="119700" spcFirstLastPara="1" rIns="119700" wrap="square" tIns="119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147">
                <a:latin typeface="Lato Light"/>
                <a:ea typeface="Lato Light"/>
                <a:cs typeface="Lato Light"/>
                <a:sym typeface="Lato Light"/>
              </a:rPr>
              <a:t>Busca opiniones</a:t>
            </a:r>
            <a:endParaRPr sz="1147"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57" name="Google Shape;257;p34"/>
          <p:cNvSpPr/>
          <p:nvPr/>
        </p:nvSpPr>
        <p:spPr>
          <a:xfrm>
            <a:off x="6474937" y="2074477"/>
            <a:ext cx="904800" cy="904800"/>
          </a:xfrm>
          <a:prstGeom prst="foldedCorner">
            <a:avLst>
              <a:gd fmla="val 16667" name="adj"/>
            </a:avLst>
          </a:prstGeom>
          <a:solidFill>
            <a:srgbClr val="F3F3F3"/>
          </a:solidFill>
          <a:ln cap="flat" cmpd="sng" w="1247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19700" lIns="119700" spcFirstLastPara="1" rIns="119700" wrap="square" tIns="119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147">
                <a:latin typeface="Lato Light"/>
                <a:ea typeface="Lato Light"/>
                <a:cs typeface="Lato Light"/>
                <a:sym typeface="Lato Light"/>
              </a:rPr>
              <a:t>Consulta con amigos</a:t>
            </a:r>
            <a:endParaRPr sz="1147"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62" name="Google Shape;262;p34"/>
          <p:cNvSpPr/>
          <p:nvPr/>
        </p:nvSpPr>
        <p:spPr>
          <a:xfrm>
            <a:off x="8169314" y="2728586"/>
            <a:ext cx="904800" cy="904800"/>
          </a:xfrm>
          <a:prstGeom prst="foldedCorner">
            <a:avLst>
              <a:gd fmla="val 16667" name="adj"/>
            </a:avLst>
          </a:prstGeom>
          <a:solidFill>
            <a:srgbClr val="F3F3F3"/>
          </a:solidFill>
          <a:ln cap="flat" cmpd="sng" w="1247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19700" lIns="119700" spcFirstLastPara="1" rIns="119700" wrap="square" tIns="119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147">
                <a:latin typeface="Lato Light"/>
                <a:ea typeface="Lato Light"/>
                <a:cs typeface="Lato Light"/>
                <a:sym typeface="Lato Light"/>
              </a:rPr>
              <a:t>Visita la web</a:t>
            </a:r>
            <a:endParaRPr sz="1147"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73" name="Google Shape;273;p34"/>
          <p:cNvSpPr/>
          <p:nvPr/>
        </p:nvSpPr>
        <p:spPr>
          <a:xfrm>
            <a:off x="8957456" y="4049506"/>
            <a:ext cx="904800" cy="904800"/>
          </a:xfrm>
          <a:prstGeom prst="foldedCorner">
            <a:avLst>
              <a:gd fmla="val 16667" name="adj"/>
            </a:avLst>
          </a:prstGeom>
          <a:solidFill>
            <a:srgbClr val="F3F3F3"/>
          </a:solidFill>
          <a:ln cap="flat" cmpd="sng" w="1247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19700" lIns="119700" spcFirstLastPara="1" rIns="119700" wrap="square" tIns="119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147">
                <a:latin typeface="Lato Light"/>
                <a:ea typeface="Lato Light"/>
                <a:cs typeface="Lato Light"/>
                <a:sym typeface="Lato Light"/>
              </a:rPr>
              <a:t>Llena un carrito</a:t>
            </a:r>
            <a:endParaRPr sz="1147"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74" name="Google Shape;274;p34"/>
          <p:cNvSpPr/>
          <p:nvPr/>
        </p:nvSpPr>
        <p:spPr>
          <a:xfrm>
            <a:off x="9863723" y="2260182"/>
            <a:ext cx="904800" cy="904800"/>
          </a:xfrm>
          <a:prstGeom prst="foldedCorner">
            <a:avLst>
              <a:gd fmla="val 16667" name="adj"/>
            </a:avLst>
          </a:prstGeom>
          <a:solidFill>
            <a:srgbClr val="F3F3F3"/>
          </a:solidFill>
          <a:ln cap="flat" cmpd="sng" w="1247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19700" lIns="119700" spcFirstLastPara="1" rIns="119700" wrap="square" tIns="119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147">
                <a:latin typeface="Lato Light"/>
                <a:ea typeface="Lato Light"/>
                <a:cs typeface="Lato Light"/>
                <a:sym typeface="Lato Light"/>
              </a:rPr>
              <a:t>Hace una compra</a:t>
            </a:r>
            <a:endParaRPr sz="1147"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59" name="Google Shape;259;p34"/>
          <p:cNvSpPr/>
          <p:nvPr/>
        </p:nvSpPr>
        <p:spPr>
          <a:xfrm>
            <a:off x="10593843" y="3339420"/>
            <a:ext cx="904800" cy="904800"/>
          </a:xfrm>
          <a:prstGeom prst="foldedCorner">
            <a:avLst>
              <a:gd fmla="val 16667" name="adj"/>
            </a:avLst>
          </a:prstGeom>
          <a:solidFill>
            <a:srgbClr val="F3F3F3"/>
          </a:solidFill>
          <a:ln cap="flat" cmpd="sng" w="1247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19700" lIns="119700" spcFirstLastPara="1" rIns="119700" wrap="square" tIns="119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147">
                <a:latin typeface="Lato Light"/>
                <a:ea typeface="Lato Light"/>
                <a:cs typeface="Lato Light"/>
                <a:sym typeface="Lato Light"/>
              </a:rPr>
              <a:t>Hace un post</a:t>
            </a:r>
            <a:endParaRPr sz="1147"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61" name="Google Shape;261;p34"/>
          <p:cNvSpPr/>
          <p:nvPr/>
        </p:nvSpPr>
        <p:spPr>
          <a:xfrm>
            <a:off x="4355661" y="1980364"/>
            <a:ext cx="904800" cy="904800"/>
          </a:xfrm>
          <a:prstGeom prst="foldedCorner">
            <a:avLst>
              <a:gd fmla="val 16667" name="adj"/>
            </a:avLst>
          </a:prstGeom>
          <a:solidFill>
            <a:srgbClr val="F3F3F3"/>
          </a:solidFill>
          <a:ln cap="flat" cmpd="sng" w="1247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19700" lIns="119700" spcFirstLastPara="1" rIns="119700" wrap="square" tIns="119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147">
                <a:latin typeface="Lato Light"/>
                <a:ea typeface="Lato Light"/>
                <a:cs typeface="Lato Light"/>
                <a:sym typeface="Lato Light"/>
              </a:rPr>
              <a:t>Habla con amigos</a:t>
            </a:r>
            <a:endParaRPr sz="1147">
              <a:latin typeface="Lato Light"/>
              <a:ea typeface="Lato Light"/>
              <a:cs typeface="Lato Light"/>
              <a:sym typeface="Lato Light"/>
            </a:endParaRPr>
          </a:p>
        </p:txBody>
      </p:sp>
      <p:cxnSp>
        <p:nvCxnSpPr>
          <p:cNvPr id="275" name="Google Shape;275;p34"/>
          <p:cNvCxnSpPr>
            <a:endCxn id="270" idx="1"/>
          </p:cNvCxnSpPr>
          <p:nvPr/>
        </p:nvCxnSpPr>
        <p:spPr>
          <a:xfrm>
            <a:off x="2236470" y="2526681"/>
            <a:ext cx="737400" cy="401100"/>
          </a:xfrm>
          <a:prstGeom prst="bentConnector3">
            <a:avLst>
              <a:gd fmla="val 50000" name="adj1"/>
            </a:avLst>
          </a:prstGeom>
          <a:noFill/>
          <a:ln cap="flat" cmpd="sng" w="24950">
            <a:solidFill>
              <a:srgbClr val="59595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76" name="Google Shape;276;p34"/>
          <p:cNvCxnSpPr>
            <a:stCxn id="270" idx="3"/>
            <a:endCxn id="272" idx="1"/>
          </p:cNvCxnSpPr>
          <p:nvPr/>
        </p:nvCxnSpPr>
        <p:spPr>
          <a:xfrm>
            <a:off x="3878670" y="2927781"/>
            <a:ext cx="1620000" cy="904800"/>
          </a:xfrm>
          <a:prstGeom prst="bentConnector3">
            <a:avLst>
              <a:gd fmla="val 50002" name="adj1"/>
            </a:avLst>
          </a:prstGeom>
          <a:noFill/>
          <a:ln cap="flat" cmpd="sng" w="24950">
            <a:solidFill>
              <a:srgbClr val="59595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77" name="Google Shape;277;p34"/>
          <p:cNvCxnSpPr>
            <a:stCxn id="272" idx="3"/>
            <a:endCxn id="273" idx="1"/>
          </p:cNvCxnSpPr>
          <p:nvPr/>
        </p:nvCxnSpPr>
        <p:spPr>
          <a:xfrm>
            <a:off x="6403385" y="3832444"/>
            <a:ext cx="2554200" cy="669600"/>
          </a:xfrm>
          <a:prstGeom prst="bentConnector3">
            <a:avLst>
              <a:gd fmla="val 50002" name="adj1"/>
            </a:avLst>
          </a:prstGeom>
          <a:noFill/>
          <a:ln cap="flat" cmpd="sng" w="24950">
            <a:solidFill>
              <a:srgbClr val="59595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78" name="Google Shape;278;p34"/>
          <p:cNvCxnSpPr>
            <a:stCxn id="273" idx="2"/>
          </p:cNvCxnSpPr>
          <p:nvPr/>
        </p:nvCxnSpPr>
        <p:spPr>
          <a:xfrm rot="5400000">
            <a:off x="4655456" y="853906"/>
            <a:ext cx="654000" cy="8854800"/>
          </a:xfrm>
          <a:prstGeom prst="bentConnector2">
            <a:avLst/>
          </a:prstGeom>
          <a:noFill/>
          <a:ln cap="flat" cmpd="sng" w="24950">
            <a:solidFill>
              <a:srgbClr val="595959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79" name="Google Shape;279;p34"/>
          <p:cNvCxnSpPr>
            <a:stCxn id="271" idx="3"/>
            <a:endCxn id="256" idx="1"/>
          </p:cNvCxnSpPr>
          <p:nvPr/>
        </p:nvCxnSpPr>
        <p:spPr>
          <a:xfrm flipH="1" rot="10800000">
            <a:off x="2820350" y="4424507"/>
            <a:ext cx="1181100" cy="312600"/>
          </a:xfrm>
          <a:prstGeom prst="bentConnector3">
            <a:avLst>
              <a:gd fmla="val 50007" name="adj1"/>
            </a:avLst>
          </a:prstGeom>
          <a:noFill/>
          <a:ln cap="flat" cmpd="sng" w="12475">
            <a:solidFill>
              <a:srgbClr val="59595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80" name="Google Shape;280;p34"/>
          <p:cNvCxnSpPr>
            <a:stCxn id="262" idx="3"/>
            <a:endCxn id="273" idx="0"/>
          </p:cNvCxnSpPr>
          <p:nvPr/>
        </p:nvCxnSpPr>
        <p:spPr>
          <a:xfrm>
            <a:off x="9074114" y="3180986"/>
            <a:ext cx="335700" cy="868500"/>
          </a:xfrm>
          <a:prstGeom prst="bentConnector2">
            <a:avLst/>
          </a:prstGeom>
          <a:noFill/>
          <a:ln cap="flat" cmpd="sng" w="49900">
            <a:solidFill>
              <a:srgbClr val="59595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81" name="Google Shape;281;p34"/>
          <p:cNvCxnSpPr>
            <a:stCxn id="273" idx="3"/>
            <a:endCxn id="274" idx="2"/>
          </p:cNvCxnSpPr>
          <p:nvPr/>
        </p:nvCxnSpPr>
        <p:spPr>
          <a:xfrm flipH="1" rot="10800000">
            <a:off x="9862256" y="3165106"/>
            <a:ext cx="453900" cy="1336800"/>
          </a:xfrm>
          <a:prstGeom prst="bentConnector2">
            <a:avLst/>
          </a:prstGeom>
          <a:noFill/>
          <a:ln cap="flat" cmpd="sng" w="49900">
            <a:solidFill>
              <a:srgbClr val="59595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82" name="Google Shape;282;p34"/>
          <p:cNvCxnSpPr>
            <a:stCxn id="263" idx="3"/>
            <a:endCxn id="269" idx="1"/>
          </p:cNvCxnSpPr>
          <p:nvPr/>
        </p:nvCxnSpPr>
        <p:spPr>
          <a:xfrm flipH="1" rot="10800000">
            <a:off x="981000" y="2526924"/>
            <a:ext cx="350700" cy="1163400"/>
          </a:xfrm>
          <a:prstGeom prst="bentConnector3">
            <a:avLst>
              <a:gd fmla="val 49991" name="adj1"/>
            </a:avLst>
          </a:prstGeom>
          <a:noFill/>
          <a:ln cap="flat" cmpd="sng" w="24950">
            <a:solidFill>
              <a:srgbClr val="59595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83" name="Google Shape;283;p34"/>
          <p:cNvCxnSpPr>
            <a:stCxn id="263" idx="3"/>
            <a:endCxn id="271" idx="1"/>
          </p:cNvCxnSpPr>
          <p:nvPr/>
        </p:nvCxnSpPr>
        <p:spPr>
          <a:xfrm>
            <a:off x="981000" y="3690324"/>
            <a:ext cx="934500" cy="1046700"/>
          </a:xfrm>
          <a:prstGeom prst="bentConnector3">
            <a:avLst>
              <a:gd fmla="val 50002" name="adj1"/>
            </a:avLst>
          </a:prstGeom>
          <a:noFill/>
          <a:ln cap="flat" cmpd="sng" w="12475">
            <a:solidFill>
              <a:srgbClr val="59595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84" name="Google Shape;284;p34"/>
          <p:cNvCxnSpPr>
            <a:stCxn id="263" idx="3"/>
            <a:endCxn id="261" idx="2"/>
          </p:cNvCxnSpPr>
          <p:nvPr/>
        </p:nvCxnSpPr>
        <p:spPr>
          <a:xfrm flipH="1" rot="10800000">
            <a:off x="981000" y="2885124"/>
            <a:ext cx="3827100" cy="805200"/>
          </a:xfrm>
          <a:prstGeom prst="bentConnector2">
            <a:avLst/>
          </a:prstGeom>
          <a:noFill/>
          <a:ln cap="flat" cmpd="sng" w="49900">
            <a:solidFill>
              <a:srgbClr val="595959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35"/>
          <p:cNvSpPr txBox="1"/>
          <p:nvPr/>
        </p:nvSpPr>
        <p:spPr>
          <a:xfrm>
            <a:off x="1848750" y="2183525"/>
            <a:ext cx="84945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AR" sz="6000">
                <a:latin typeface="Lato"/>
                <a:ea typeface="Lato"/>
                <a:cs typeface="Lato"/>
                <a:sym typeface="Lato"/>
              </a:rPr>
              <a:t>El embudo representa…</a:t>
            </a:r>
            <a:endParaRPr b="1" sz="60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90" name="Google Shape;290;p35"/>
          <p:cNvSpPr txBox="1"/>
          <p:nvPr/>
        </p:nvSpPr>
        <p:spPr>
          <a:xfrm>
            <a:off x="1233800" y="3567775"/>
            <a:ext cx="9724200" cy="13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2500">
                <a:solidFill>
                  <a:schemeClr val="lt1"/>
                </a:solidFill>
                <a:highlight>
                  <a:srgbClr val="674EA7"/>
                </a:highlight>
                <a:latin typeface="Lato Light"/>
                <a:ea typeface="Lato Light"/>
                <a:cs typeface="Lato Light"/>
                <a:sym typeface="Lato Light"/>
              </a:rPr>
              <a:t>las etapas que una persona atraviesa</a:t>
            </a:r>
            <a:r>
              <a:rPr lang="es-AR" sz="25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 desde el desconocimiento  total de una marca, hasta enamorarse y convertirse en un promotor fiel 🤓</a:t>
            </a:r>
            <a:endParaRPr sz="25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5" name="Google Shape;295;p36"/>
          <p:cNvPicPr preferRelativeResize="0"/>
          <p:nvPr/>
        </p:nvPicPr>
        <p:blipFill rotWithShape="1">
          <a:blip r:embed="rId3">
            <a:alphaModFix/>
          </a:blip>
          <a:srcRect b="8013" l="21964" r="21352" t="21509"/>
          <a:stretch/>
        </p:blipFill>
        <p:spPr>
          <a:xfrm>
            <a:off x="3172828" y="1370919"/>
            <a:ext cx="5648067" cy="4372029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p36"/>
          <p:cNvSpPr/>
          <p:nvPr/>
        </p:nvSpPr>
        <p:spPr>
          <a:xfrm>
            <a:off x="8266085" y="2429126"/>
            <a:ext cx="681000" cy="865800"/>
          </a:xfrm>
          <a:prstGeom prst="curvedLeftArrow">
            <a:avLst>
              <a:gd fmla="val 25000" name="adj1"/>
              <a:gd fmla="val 50000" name="adj2"/>
              <a:gd fmla="val 25000" name="adj3"/>
            </a:avLst>
          </a:prstGeom>
          <a:solidFill>
            <a:srgbClr val="EEEEEE"/>
          </a:solidFill>
          <a:ln cap="flat" cmpd="sng" w="12450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19650" lIns="119650" spcFirstLastPara="1" rIns="119650" wrap="square" tIns="1196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32"/>
          </a:p>
        </p:txBody>
      </p:sp>
      <p:sp>
        <p:nvSpPr>
          <p:cNvPr id="297" name="Google Shape;297;p36"/>
          <p:cNvSpPr/>
          <p:nvPr/>
        </p:nvSpPr>
        <p:spPr>
          <a:xfrm>
            <a:off x="7749091" y="3363884"/>
            <a:ext cx="681000" cy="865800"/>
          </a:xfrm>
          <a:prstGeom prst="curvedLeftArrow">
            <a:avLst>
              <a:gd fmla="val 25000" name="adj1"/>
              <a:gd fmla="val 50000" name="adj2"/>
              <a:gd fmla="val 25000" name="adj3"/>
            </a:avLst>
          </a:prstGeom>
          <a:solidFill>
            <a:srgbClr val="EEEEEE"/>
          </a:solidFill>
          <a:ln cap="flat" cmpd="sng" w="12450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19650" lIns="119650" spcFirstLastPara="1" rIns="119650" wrap="square" tIns="1196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32"/>
          </a:p>
        </p:txBody>
      </p:sp>
      <p:sp>
        <p:nvSpPr>
          <p:cNvPr id="298" name="Google Shape;298;p36"/>
          <p:cNvSpPr/>
          <p:nvPr/>
        </p:nvSpPr>
        <p:spPr>
          <a:xfrm>
            <a:off x="7239392" y="4334726"/>
            <a:ext cx="681000" cy="865800"/>
          </a:xfrm>
          <a:prstGeom prst="curvedLeftArrow">
            <a:avLst>
              <a:gd fmla="val 25000" name="adj1"/>
              <a:gd fmla="val 50000" name="adj2"/>
              <a:gd fmla="val 25000" name="adj3"/>
            </a:avLst>
          </a:prstGeom>
          <a:solidFill>
            <a:srgbClr val="EEEEEE"/>
          </a:solidFill>
          <a:ln cap="flat" cmpd="sng" w="12450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19650" lIns="119650" spcFirstLastPara="1" rIns="119650" wrap="square" tIns="1196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32"/>
          </a:p>
        </p:txBody>
      </p:sp>
      <p:sp>
        <p:nvSpPr>
          <p:cNvPr id="299" name="Google Shape;299;p36"/>
          <p:cNvSpPr txBox="1"/>
          <p:nvPr/>
        </p:nvSpPr>
        <p:spPr>
          <a:xfrm>
            <a:off x="9065442" y="2665621"/>
            <a:ext cx="946500" cy="48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19650" lIns="119650" spcFirstLastPara="1" rIns="119650" wrap="square" tIns="11965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AR" sz="1570">
                <a:solidFill>
                  <a:srgbClr val="292F33"/>
                </a:solidFill>
                <a:latin typeface="Lato"/>
                <a:ea typeface="Lato"/>
                <a:cs typeface="Lato"/>
                <a:sym typeface="Lato"/>
              </a:rPr>
              <a:t>🔻%</a:t>
            </a:r>
            <a:endParaRPr b="1" sz="1832"/>
          </a:p>
        </p:txBody>
      </p:sp>
      <p:sp>
        <p:nvSpPr>
          <p:cNvPr id="300" name="Google Shape;300;p36"/>
          <p:cNvSpPr txBox="1"/>
          <p:nvPr/>
        </p:nvSpPr>
        <p:spPr>
          <a:xfrm>
            <a:off x="8561141" y="3555265"/>
            <a:ext cx="946500" cy="48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19650" lIns="119650" spcFirstLastPara="1" rIns="119650" wrap="square" tIns="11965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AR" sz="1570">
                <a:solidFill>
                  <a:srgbClr val="292F33"/>
                </a:solidFill>
                <a:latin typeface="Lato"/>
                <a:ea typeface="Lato"/>
                <a:cs typeface="Lato"/>
                <a:sym typeface="Lato"/>
              </a:rPr>
              <a:t>🔻%</a:t>
            </a:r>
            <a:endParaRPr b="1" sz="1832"/>
          </a:p>
        </p:txBody>
      </p:sp>
      <p:sp>
        <p:nvSpPr>
          <p:cNvPr id="301" name="Google Shape;301;p36"/>
          <p:cNvSpPr txBox="1"/>
          <p:nvPr/>
        </p:nvSpPr>
        <p:spPr>
          <a:xfrm>
            <a:off x="8000702" y="4526107"/>
            <a:ext cx="946500" cy="48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19650" lIns="119650" spcFirstLastPara="1" rIns="119650" wrap="square" tIns="11965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AR" sz="1570">
                <a:solidFill>
                  <a:srgbClr val="292F33"/>
                </a:solidFill>
                <a:latin typeface="Lato"/>
                <a:ea typeface="Lato"/>
                <a:cs typeface="Lato"/>
                <a:sym typeface="Lato"/>
              </a:rPr>
              <a:t>🔻%</a:t>
            </a:r>
            <a:endParaRPr b="1" sz="1832"/>
          </a:p>
        </p:txBody>
      </p:sp>
      <p:sp>
        <p:nvSpPr>
          <p:cNvPr id="302" name="Google Shape;302;p36"/>
          <p:cNvSpPr txBox="1"/>
          <p:nvPr/>
        </p:nvSpPr>
        <p:spPr>
          <a:xfrm>
            <a:off x="3994726" y="1039667"/>
            <a:ext cx="3925800" cy="805800"/>
          </a:xfrm>
          <a:prstGeom prst="rect">
            <a:avLst/>
          </a:prstGeom>
          <a:noFill/>
          <a:ln>
            <a:noFill/>
          </a:ln>
        </p:spPr>
        <p:txBody>
          <a:bodyPr anchorCtr="0" anchor="t" bIns="119650" lIns="119650" spcFirstLastPara="1" rIns="119650" wrap="square" tIns="11965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832"/>
              <a:t>👤👤👤👤👤👤👤👤👤👤👤👤👤👤👤👤👤👤👤👤👤👤👤👤👤</a:t>
            </a:r>
            <a:endParaRPr sz="1832"/>
          </a:p>
        </p:txBody>
      </p:sp>
      <p:sp>
        <p:nvSpPr>
          <p:cNvPr id="303" name="Google Shape;303;p36"/>
          <p:cNvSpPr txBox="1"/>
          <p:nvPr/>
        </p:nvSpPr>
        <p:spPr>
          <a:xfrm>
            <a:off x="5456478" y="5479643"/>
            <a:ext cx="1080900" cy="5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119650" lIns="119650" spcFirstLastPara="1" rIns="119650" wrap="square" tIns="11965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832"/>
              <a:t>👤👤</a:t>
            </a:r>
            <a:endParaRPr sz="1832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" name="Google Shape;308;p37"/>
          <p:cNvPicPr preferRelativeResize="0"/>
          <p:nvPr/>
        </p:nvPicPr>
        <p:blipFill rotWithShape="1">
          <a:blip r:embed="rId3">
            <a:alphaModFix/>
          </a:blip>
          <a:srcRect b="8340" l="20495" r="21229" t="19132"/>
          <a:stretch/>
        </p:blipFill>
        <p:spPr>
          <a:xfrm>
            <a:off x="3915928" y="1488354"/>
            <a:ext cx="4566313" cy="4181748"/>
          </a:xfrm>
          <a:prstGeom prst="rect">
            <a:avLst/>
          </a:prstGeom>
          <a:noFill/>
          <a:ln>
            <a:noFill/>
          </a:ln>
        </p:spPr>
      </p:pic>
      <p:sp>
        <p:nvSpPr>
          <p:cNvPr id="309" name="Google Shape;309;p37"/>
          <p:cNvSpPr/>
          <p:nvPr/>
        </p:nvSpPr>
        <p:spPr>
          <a:xfrm>
            <a:off x="8118096" y="2309267"/>
            <a:ext cx="436800" cy="555300"/>
          </a:xfrm>
          <a:prstGeom prst="curvedLeftArrow">
            <a:avLst>
              <a:gd fmla="val 25000" name="adj1"/>
              <a:gd fmla="val 50000" name="adj2"/>
              <a:gd fmla="val 25000" name="adj3"/>
            </a:avLst>
          </a:prstGeom>
          <a:solidFill>
            <a:srgbClr val="EEEEEE"/>
          </a:solidFill>
          <a:ln cap="flat" cmpd="sng" w="1057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1375" lIns="101375" spcFirstLastPara="1" rIns="101375" wrap="square" tIns="1013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52"/>
          </a:p>
        </p:txBody>
      </p:sp>
      <p:sp>
        <p:nvSpPr>
          <p:cNvPr id="310" name="Google Shape;310;p37"/>
          <p:cNvSpPr/>
          <p:nvPr/>
        </p:nvSpPr>
        <p:spPr>
          <a:xfrm>
            <a:off x="7777633" y="2960675"/>
            <a:ext cx="436800" cy="555300"/>
          </a:xfrm>
          <a:prstGeom prst="curvedLeftArrow">
            <a:avLst>
              <a:gd fmla="val 25000" name="adj1"/>
              <a:gd fmla="val 50000" name="adj2"/>
              <a:gd fmla="val 25000" name="adj3"/>
            </a:avLst>
          </a:prstGeom>
          <a:solidFill>
            <a:srgbClr val="EEEEEE"/>
          </a:solidFill>
          <a:ln cap="flat" cmpd="sng" w="1057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1375" lIns="101375" spcFirstLastPara="1" rIns="101375" wrap="square" tIns="1013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52"/>
          </a:p>
        </p:txBody>
      </p:sp>
      <p:sp>
        <p:nvSpPr>
          <p:cNvPr id="311" name="Google Shape;311;p37"/>
          <p:cNvSpPr/>
          <p:nvPr/>
        </p:nvSpPr>
        <p:spPr>
          <a:xfrm>
            <a:off x="7463943" y="3576832"/>
            <a:ext cx="436800" cy="555300"/>
          </a:xfrm>
          <a:prstGeom prst="curvedLeftArrow">
            <a:avLst>
              <a:gd fmla="val 25000" name="adj1"/>
              <a:gd fmla="val 50000" name="adj2"/>
              <a:gd fmla="val 25000" name="adj3"/>
            </a:avLst>
          </a:prstGeom>
          <a:solidFill>
            <a:srgbClr val="EEEEEE"/>
          </a:solidFill>
          <a:ln cap="flat" cmpd="sng" w="1057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1375" lIns="101375" spcFirstLastPara="1" rIns="101375" wrap="square" tIns="1013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52"/>
          </a:p>
        </p:txBody>
      </p:sp>
      <p:sp>
        <p:nvSpPr>
          <p:cNvPr id="312" name="Google Shape;312;p37"/>
          <p:cNvSpPr txBox="1"/>
          <p:nvPr/>
        </p:nvSpPr>
        <p:spPr>
          <a:xfrm>
            <a:off x="8616021" y="2382116"/>
            <a:ext cx="802200" cy="375600"/>
          </a:xfrm>
          <a:prstGeom prst="rect">
            <a:avLst/>
          </a:prstGeom>
          <a:noFill/>
          <a:ln>
            <a:noFill/>
          </a:ln>
        </p:spPr>
        <p:txBody>
          <a:bodyPr anchorCtr="0" anchor="t" bIns="101375" lIns="101375" spcFirstLastPara="1" rIns="101375" wrap="square" tIns="1013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AR" sz="1108">
                <a:solidFill>
                  <a:srgbClr val="292F33"/>
                </a:solidFill>
                <a:latin typeface="Lato"/>
                <a:ea typeface="Lato"/>
                <a:cs typeface="Lato"/>
                <a:sym typeface="Lato"/>
              </a:rPr>
              <a:t>🔻%</a:t>
            </a:r>
            <a:endParaRPr b="1" sz="1330"/>
          </a:p>
        </p:txBody>
      </p:sp>
      <p:sp>
        <p:nvSpPr>
          <p:cNvPr id="313" name="Google Shape;313;p37"/>
          <p:cNvSpPr txBox="1"/>
          <p:nvPr/>
        </p:nvSpPr>
        <p:spPr>
          <a:xfrm>
            <a:off x="8272741" y="3033523"/>
            <a:ext cx="802200" cy="375600"/>
          </a:xfrm>
          <a:prstGeom prst="rect">
            <a:avLst/>
          </a:prstGeom>
          <a:noFill/>
          <a:ln>
            <a:noFill/>
          </a:ln>
        </p:spPr>
        <p:txBody>
          <a:bodyPr anchorCtr="0" anchor="t" bIns="101375" lIns="101375" spcFirstLastPara="1" rIns="101375" wrap="square" tIns="1013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AR" sz="1108">
                <a:solidFill>
                  <a:srgbClr val="292F33"/>
                </a:solidFill>
                <a:latin typeface="Lato"/>
                <a:ea typeface="Lato"/>
                <a:cs typeface="Lato"/>
                <a:sym typeface="Lato"/>
              </a:rPr>
              <a:t>🔻%</a:t>
            </a:r>
            <a:endParaRPr b="1" sz="1330"/>
          </a:p>
        </p:txBody>
      </p:sp>
      <p:sp>
        <p:nvSpPr>
          <p:cNvPr id="314" name="Google Shape;314;p37"/>
          <p:cNvSpPr txBox="1"/>
          <p:nvPr/>
        </p:nvSpPr>
        <p:spPr>
          <a:xfrm>
            <a:off x="7935448" y="3649665"/>
            <a:ext cx="802200" cy="375600"/>
          </a:xfrm>
          <a:prstGeom prst="rect">
            <a:avLst/>
          </a:prstGeom>
          <a:noFill/>
          <a:ln>
            <a:noFill/>
          </a:ln>
        </p:spPr>
        <p:txBody>
          <a:bodyPr anchorCtr="0" anchor="t" bIns="101375" lIns="101375" spcFirstLastPara="1" rIns="101375" wrap="square" tIns="1013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AR" sz="1108">
                <a:solidFill>
                  <a:srgbClr val="292F33"/>
                </a:solidFill>
                <a:latin typeface="Lato"/>
                <a:ea typeface="Lato"/>
                <a:cs typeface="Lato"/>
                <a:sym typeface="Lato"/>
              </a:rPr>
              <a:t>🔻%</a:t>
            </a:r>
            <a:endParaRPr b="1" sz="1330"/>
          </a:p>
        </p:txBody>
      </p:sp>
      <p:sp>
        <p:nvSpPr>
          <p:cNvPr id="315" name="Google Shape;315;p37"/>
          <p:cNvSpPr txBox="1"/>
          <p:nvPr/>
        </p:nvSpPr>
        <p:spPr>
          <a:xfrm>
            <a:off x="5779352" y="5556729"/>
            <a:ext cx="915900" cy="443700"/>
          </a:xfrm>
          <a:prstGeom prst="rect">
            <a:avLst/>
          </a:prstGeom>
          <a:noFill/>
          <a:ln>
            <a:noFill/>
          </a:ln>
        </p:spPr>
        <p:txBody>
          <a:bodyPr anchorCtr="0" anchor="t" bIns="101375" lIns="101375" spcFirstLastPara="1" rIns="101375" wrap="square" tIns="10137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552"/>
              <a:t>👤👤</a:t>
            </a:r>
            <a:endParaRPr sz="1552"/>
          </a:p>
        </p:txBody>
      </p:sp>
      <p:sp>
        <p:nvSpPr>
          <p:cNvPr id="316" name="Google Shape;316;p37"/>
          <p:cNvSpPr txBox="1"/>
          <p:nvPr/>
        </p:nvSpPr>
        <p:spPr>
          <a:xfrm>
            <a:off x="4573849" y="1162363"/>
            <a:ext cx="3327000" cy="68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01375" lIns="101375" spcFirstLastPara="1" rIns="101375" wrap="square" tIns="10137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552"/>
              <a:t>👤👤👤👤👤👤👤👤👤👤👤👤👤👤👤👤👤👤👤👤👤👤👤👤👤</a:t>
            </a:r>
            <a:endParaRPr sz="1552"/>
          </a:p>
        </p:txBody>
      </p:sp>
      <p:sp>
        <p:nvSpPr>
          <p:cNvPr id="317" name="Google Shape;317;p37"/>
          <p:cNvSpPr/>
          <p:nvPr/>
        </p:nvSpPr>
        <p:spPr>
          <a:xfrm>
            <a:off x="7061804" y="4192975"/>
            <a:ext cx="436800" cy="555300"/>
          </a:xfrm>
          <a:prstGeom prst="curvedLeftArrow">
            <a:avLst>
              <a:gd fmla="val 25000" name="adj1"/>
              <a:gd fmla="val 50000" name="adj2"/>
              <a:gd fmla="val 25000" name="adj3"/>
            </a:avLst>
          </a:prstGeom>
          <a:solidFill>
            <a:srgbClr val="EEEEEE"/>
          </a:solidFill>
          <a:ln cap="flat" cmpd="sng" w="1057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1375" lIns="101375" spcFirstLastPara="1" rIns="101375" wrap="square" tIns="1013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52"/>
          </a:p>
        </p:txBody>
      </p:sp>
      <p:sp>
        <p:nvSpPr>
          <p:cNvPr id="318" name="Google Shape;318;p37"/>
          <p:cNvSpPr/>
          <p:nvPr/>
        </p:nvSpPr>
        <p:spPr>
          <a:xfrm>
            <a:off x="6741977" y="4820761"/>
            <a:ext cx="436800" cy="555300"/>
          </a:xfrm>
          <a:prstGeom prst="curvedLeftArrow">
            <a:avLst>
              <a:gd fmla="val 25000" name="adj1"/>
              <a:gd fmla="val 50000" name="adj2"/>
              <a:gd fmla="val 25000" name="adj3"/>
            </a:avLst>
          </a:prstGeom>
          <a:solidFill>
            <a:srgbClr val="EEEEEE"/>
          </a:solidFill>
          <a:ln cap="flat" cmpd="sng" w="1057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1375" lIns="101375" spcFirstLastPara="1" rIns="101375" wrap="square" tIns="1013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52"/>
          </a:p>
        </p:txBody>
      </p:sp>
      <p:sp>
        <p:nvSpPr>
          <p:cNvPr id="319" name="Google Shape;319;p37"/>
          <p:cNvSpPr txBox="1"/>
          <p:nvPr/>
        </p:nvSpPr>
        <p:spPr>
          <a:xfrm>
            <a:off x="7553936" y="4265808"/>
            <a:ext cx="802200" cy="375600"/>
          </a:xfrm>
          <a:prstGeom prst="rect">
            <a:avLst/>
          </a:prstGeom>
          <a:noFill/>
          <a:ln>
            <a:noFill/>
          </a:ln>
        </p:spPr>
        <p:txBody>
          <a:bodyPr anchorCtr="0" anchor="t" bIns="101375" lIns="101375" spcFirstLastPara="1" rIns="101375" wrap="square" tIns="1013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AR" sz="1108">
                <a:solidFill>
                  <a:srgbClr val="292F33"/>
                </a:solidFill>
                <a:latin typeface="Lato"/>
                <a:ea typeface="Lato"/>
                <a:cs typeface="Lato"/>
                <a:sym typeface="Lato"/>
              </a:rPr>
              <a:t>🔻%</a:t>
            </a:r>
            <a:endParaRPr b="1" sz="1330"/>
          </a:p>
        </p:txBody>
      </p:sp>
      <p:sp>
        <p:nvSpPr>
          <p:cNvPr id="320" name="Google Shape;320;p37"/>
          <p:cNvSpPr txBox="1"/>
          <p:nvPr/>
        </p:nvSpPr>
        <p:spPr>
          <a:xfrm>
            <a:off x="7241234" y="4881950"/>
            <a:ext cx="802200" cy="375600"/>
          </a:xfrm>
          <a:prstGeom prst="rect">
            <a:avLst/>
          </a:prstGeom>
          <a:noFill/>
          <a:ln>
            <a:noFill/>
          </a:ln>
        </p:spPr>
        <p:txBody>
          <a:bodyPr anchorCtr="0" anchor="t" bIns="101375" lIns="101375" spcFirstLastPara="1" rIns="101375" wrap="square" tIns="1013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AR" sz="1108">
                <a:solidFill>
                  <a:srgbClr val="292F33"/>
                </a:solidFill>
                <a:latin typeface="Lato"/>
                <a:ea typeface="Lato"/>
                <a:cs typeface="Lato"/>
                <a:sym typeface="Lato"/>
              </a:rPr>
              <a:t>🔻%</a:t>
            </a:r>
            <a:endParaRPr b="1" sz="1330"/>
          </a:p>
        </p:txBody>
      </p:sp>
      <p:sp>
        <p:nvSpPr>
          <p:cNvPr id="321" name="Google Shape;321;p37"/>
          <p:cNvSpPr txBox="1"/>
          <p:nvPr/>
        </p:nvSpPr>
        <p:spPr>
          <a:xfrm>
            <a:off x="2316589" y="1910708"/>
            <a:ext cx="1571700" cy="443700"/>
          </a:xfrm>
          <a:prstGeom prst="rect">
            <a:avLst/>
          </a:prstGeom>
          <a:noFill/>
          <a:ln>
            <a:noFill/>
          </a:ln>
        </p:spPr>
        <p:txBody>
          <a:bodyPr anchorCtr="0" anchor="t" bIns="101375" lIns="101375" spcFirstLastPara="1" rIns="101375" wrap="square" tIns="1013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AR" sz="1552">
                <a:latin typeface="Lato"/>
                <a:ea typeface="Lato"/>
                <a:cs typeface="Lato"/>
                <a:sym typeface="Lato"/>
              </a:rPr>
              <a:t>AWARNESS</a:t>
            </a:r>
            <a:endParaRPr b="1" sz="1552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22" name="Google Shape;322;p37"/>
          <p:cNvSpPr txBox="1"/>
          <p:nvPr/>
        </p:nvSpPr>
        <p:spPr>
          <a:xfrm>
            <a:off x="2316588" y="2906782"/>
            <a:ext cx="1832400" cy="443700"/>
          </a:xfrm>
          <a:prstGeom prst="rect">
            <a:avLst/>
          </a:prstGeom>
          <a:noFill/>
          <a:ln>
            <a:noFill/>
          </a:ln>
        </p:spPr>
        <p:txBody>
          <a:bodyPr anchorCtr="0" anchor="t" bIns="101375" lIns="101375" spcFirstLastPara="1" rIns="101375" wrap="square" tIns="1013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AR" sz="1552">
                <a:latin typeface="Lato"/>
                <a:ea typeface="Lato"/>
                <a:cs typeface="Lato"/>
                <a:sym typeface="Lato"/>
              </a:rPr>
              <a:t>CONSIDERACIÓN</a:t>
            </a:r>
            <a:endParaRPr b="1" sz="1552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23" name="Google Shape;323;p37"/>
          <p:cNvSpPr txBox="1"/>
          <p:nvPr/>
        </p:nvSpPr>
        <p:spPr>
          <a:xfrm>
            <a:off x="2316589" y="3837621"/>
            <a:ext cx="1722900" cy="443700"/>
          </a:xfrm>
          <a:prstGeom prst="rect">
            <a:avLst/>
          </a:prstGeom>
          <a:noFill/>
          <a:ln>
            <a:noFill/>
          </a:ln>
        </p:spPr>
        <p:txBody>
          <a:bodyPr anchorCtr="0" anchor="t" bIns="101375" lIns="101375" spcFirstLastPara="1" rIns="101375" wrap="square" tIns="1013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AR" sz="1552">
                <a:latin typeface="Lato"/>
                <a:ea typeface="Lato"/>
                <a:cs typeface="Lato"/>
                <a:sym typeface="Lato"/>
              </a:rPr>
              <a:t>CONVERSIÓN</a:t>
            </a:r>
            <a:endParaRPr b="1" sz="1552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24" name="Google Shape;324;p37"/>
          <p:cNvSpPr txBox="1"/>
          <p:nvPr/>
        </p:nvSpPr>
        <p:spPr>
          <a:xfrm>
            <a:off x="2316592" y="4768461"/>
            <a:ext cx="1106400" cy="443700"/>
          </a:xfrm>
          <a:prstGeom prst="rect">
            <a:avLst/>
          </a:prstGeom>
          <a:noFill/>
          <a:ln>
            <a:noFill/>
          </a:ln>
        </p:spPr>
        <p:txBody>
          <a:bodyPr anchorCtr="0" anchor="t" bIns="101375" lIns="101375" spcFirstLastPara="1" rIns="101375" wrap="square" tIns="1013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AR" sz="1552">
                <a:latin typeface="Lato"/>
                <a:ea typeface="Lato"/>
                <a:cs typeface="Lato"/>
                <a:sym typeface="Lato"/>
              </a:rPr>
              <a:t>LEALTAD</a:t>
            </a:r>
            <a:endParaRPr b="1" sz="1552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25" name="Google Shape;325;p37"/>
          <p:cNvSpPr/>
          <p:nvPr/>
        </p:nvSpPr>
        <p:spPr>
          <a:xfrm>
            <a:off x="3887024" y="1736878"/>
            <a:ext cx="193200" cy="791400"/>
          </a:xfrm>
          <a:prstGeom prst="leftBrace">
            <a:avLst>
              <a:gd fmla="val 50000" name="adj1"/>
              <a:gd fmla="val 50000" name="adj2"/>
            </a:avLst>
          </a:prstGeom>
          <a:noFill/>
          <a:ln cap="flat" cmpd="sng" w="31700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1375" lIns="101375" spcFirstLastPara="1" rIns="101375" wrap="square" tIns="1013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52"/>
          </a:p>
        </p:txBody>
      </p:sp>
      <p:sp>
        <p:nvSpPr>
          <p:cNvPr id="326" name="Google Shape;326;p37"/>
          <p:cNvSpPr/>
          <p:nvPr/>
        </p:nvSpPr>
        <p:spPr>
          <a:xfrm>
            <a:off x="4208957" y="2548136"/>
            <a:ext cx="193200" cy="1161000"/>
          </a:xfrm>
          <a:prstGeom prst="leftBrace">
            <a:avLst>
              <a:gd fmla="val 50000" name="adj1"/>
              <a:gd fmla="val 50000" name="adj2"/>
            </a:avLst>
          </a:prstGeom>
          <a:noFill/>
          <a:ln cap="flat" cmpd="sng" w="31700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1375" lIns="101375" spcFirstLastPara="1" rIns="101375" wrap="square" tIns="1013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52"/>
          </a:p>
        </p:txBody>
      </p:sp>
      <p:sp>
        <p:nvSpPr>
          <p:cNvPr id="327" name="Google Shape;327;p37"/>
          <p:cNvSpPr/>
          <p:nvPr/>
        </p:nvSpPr>
        <p:spPr>
          <a:xfrm>
            <a:off x="4798484" y="3743813"/>
            <a:ext cx="193200" cy="607500"/>
          </a:xfrm>
          <a:prstGeom prst="leftBrace">
            <a:avLst>
              <a:gd fmla="val 50000" name="adj1"/>
              <a:gd fmla="val 50000" name="adj2"/>
            </a:avLst>
          </a:prstGeom>
          <a:noFill/>
          <a:ln cap="flat" cmpd="sng" w="31700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1375" lIns="101375" spcFirstLastPara="1" rIns="101375" wrap="square" tIns="1013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52"/>
          </a:p>
        </p:txBody>
      </p:sp>
      <p:sp>
        <p:nvSpPr>
          <p:cNvPr id="328" name="Google Shape;328;p37"/>
          <p:cNvSpPr/>
          <p:nvPr/>
        </p:nvSpPr>
        <p:spPr>
          <a:xfrm>
            <a:off x="5166689" y="4409821"/>
            <a:ext cx="193200" cy="1161000"/>
          </a:xfrm>
          <a:prstGeom prst="leftBrace">
            <a:avLst>
              <a:gd fmla="val 50000" name="adj1"/>
              <a:gd fmla="val 50000" name="adj2"/>
            </a:avLst>
          </a:prstGeom>
          <a:noFill/>
          <a:ln cap="flat" cmpd="sng" w="31700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1375" lIns="101375" spcFirstLastPara="1" rIns="101375" wrap="square" tIns="1013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52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38"/>
          <p:cNvSpPr txBox="1"/>
          <p:nvPr/>
        </p:nvSpPr>
        <p:spPr>
          <a:xfrm>
            <a:off x="1848750" y="2183525"/>
            <a:ext cx="84945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AR" sz="6000">
                <a:latin typeface="Lato"/>
                <a:ea typeface="Lato"/>
                <a:cs typeface="Lato"/>
                <a:sym typeface="Lato"/>
              </a:rPr>
              <a:t>Antes y después…</a:t>
            </a:r>
            <a:endParaRPr b="1" sz="60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34" name="Google Shape;334;p38"/>
          <p:cNvSpPr txBox="1"/>
          <p:nvPr/>
        </p:nvSpPr>
        <p:spPr>
          <a:xfrm>
            <a:off x="1233800" y="3567775"/>
            <a:ext cx="97242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2500">
                <a:solidFill>
                  <a:schemeClr val="lt1"/>
                </a:solidFill>
                <a:highlight>
                  <a:srgbClr val="45818E"/>
                </a:highlight>
                <a:latin typeface="Lato Light"/>
                <a:ea typeface="Lato Light"/>
                <a:cs typeface="Lato Light"/>
                <a:sym typeface="Lato Light"/>
              </a:rPr>
              <a:t>de la conversión</a:t>
            </a:r>
            <a:r>
              <a:rPr lang="es-AR" sz="25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 se dan dos procesos diferentes</a:t>
            </a:r>
            <a:br>
              <a:rPr lang="es-AR" sz="25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</a:br>
            <a:r>
              <a:rPr lang="es-AR" sz="25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pero que se complemental para generar ventas.</a:t>
            </a:r>
            <a:endParaRPr sz="25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9" name="Google Shape;339;p39"/>
          <p:cNvGrpSpPr/>
          <p:nvPr/>
        </p:nvGrpSpPr>
        <p:grpSpPr>
          <a:xfrm>
            <a:off x="0" y="0"/>
            <a:ext cx="12192000" cy="5845476"/>
            <a:chOff x="0" y="0"/>
            <a:chExt cx="12192000" cy="5845476"/>
          </a:xfrm>
        </p:grpSpPr>
        <p:sp>
          <p:nvSpPr>
            <p:cNvPr id="340" name="Google Shape;340;p39"/>
            <p:cNvSpPr/>
            <p:nvPr/>
          </p:nvSpPr>
          <p:spPr>
            <a:xfrm>
              <a:off x="0" y="0"/>
              <a:ext cx="12192000" cy="5672100"/>
            </a:xfrm>
            <a:prstGeom prst="rect">
              <a:avLst/>
            </a:prstGeom>
            <a:solidFill>
              <a:srgbClr val="EB660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" name="Google Shape;341;p39"/>
            <p:cNvSpPr/>
            <p:nvPr/>
          </p:nvSpPr>
          <p:spPr>
            <a:xfrm>
              <a:off x="0" y="5570976"/>
              <a:ext cx="12192000" cy="2745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42" name="Google Shape;342;p39"/>
          <p:cNvSpPr txBox="1"/>
          <p:nvPr/>
        </p:nvSpPr>
        <p:spPr>
          <a:xfrm>
            <a:off x="623875" y="1473388"/>
            <a:ext cx="6370800" cy="20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60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rPr>
              <a:t>UX y fidelización de clientes</a:t>
            </a:r>
            <a:endParaRPr sz="6000">
              <a:solidFill>
                <a:schemeClr val="lt1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343" name="Google Shape;343;p39"/>
          <p:cNvSpPr txBox="1"/>
          <p:nvPr/>
        </p:nvSpPr>
        <p:spPr>
          <a:xfrm>
            <a:off x="623875" y="3497888"/>
            <a:ext cx="63708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25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La experiencia de usuario en la recompra</a:t>
            </a:r>
            <a:endParaRPr sz="25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40"/>
          <p:cNvSpPr txBox="1"/>
          <p:nvPr/>
        </p:nvSpPr>
        <p:spPr>
          <a:xfrm>
            <a:off x="1848750" y="2183525"/>
            <a:ext cx="84945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AR" sz="6000">
                <a:latin typeface="Lato"/>
                <a:ea typeface="Lato"/>
                <a:cs typeface="Lato"/>
                <a:sym typeface="Lato"/>
              </a:rPr>
              <a:t>UX es lo que siente</a:t>
            </a:r>
            <a:r>
              <a:rPr b="1" lang="es-AR" sz="6000">
                <a:latin typeface="Lato"/>
                <a:ea typeface="Lato"/>
                <a:cs typeface="Lato"/>
                <a:sym typeface="Lato"/>
              </a:rPr>
              <a:t>…</a:t>
            </a:r>
            <a:endParaRPr b="1" sz="60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49" name="Google Shape;349;p40"/>
          <p:cNvSpPr txBox="1"/>
          <p:nvPr/>
        </p:nvSpPr>
        <p:spPr>
          <a:xfrm>
            <a:off x="1233800" y="3567775"/>
            <a:ext cx="97242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2500">
                <a:solidFill>
                  <a:schemeClr val="lt1"/>
                </a:solidFill>
                <a:highlight>
                  <a:srgbClr val="45818E"/>
                </a:highlight>
                <a:latin typeface="Lato Light"/>
                <a:ea typeface="Lato Light"/>
                <a:cs typeface="Lato Light"/>
                <a:sym typeface="Lato Light"/>
              </a:rPr>
              <a:t>tu cliente</a:t>
            </a:r>
            <a:r>
              <a:rPr lang="es-AR" sz="25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 cuando hace negocios con vos. Si es fácil, claro y</a:t>
            </a:r>
            <a:br>
              <a:rPr lang="es-AR" sz="25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</a:br>
            <a:r>
              <a:rPr lang="es-AR" sz="25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agradable, vuelve. Si es confuso, lento o frustrante, se va.</a:t>
            </a:r>
            <a:endParaRPr sz="25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4" name="Google Shape;354;p41"/>
          <p:cNvGrpSpPr/>
          <p:nvPr/>
        </p:nvGrpSpPr>
        <p:grpSpPr>
          <a:xfrm>
            <a:off x="3694451" y="2024639"/>
            <a:ext cx="4802741" cy="2808439"/>
            <a:chOff x="3982184" y="2235893"/>
            <a:chExt cx="4227393" cy="2472000"/>
          </a:xfrm>
        </p:grpSpPr>
        <p:sp>
          <p:nvSpPr>
            <p:cNvPr id="355" name="Google Shape;355;p41"/>
            <p:cNvSpPr/>
            <p:nvPr/>
          </p:nvSpPr>
          <p:spPr>
            <a:xfrm>
              <a:off x="5737577" y="2235893"/>
              <a:ext cx="2472000" cy="2472000"/>
            </a:xfrm>
            <a:prstGeom prst="ellipse">
              <a:avLst/>
            </a:prstGeom>
            <a:solidFill>
              <a:srgbClr val="9325A5"/>
            </a:solidFill>
            <a:ln cap="flat" cmpd="sng" w="43275">
              <a:solidFill>
                <a:srgbClr val="D786E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38475" lIns="138475" spcFirstLastPara="1" rIns="138475" wrap="square" tIns="1384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76">
                <a:latin typeface="Lato Black"/>
                <a:ea typeface="Lato Black"/>
                <a:cs typeface="Lato Black"/>
                <a:sym typeface="Lato Black"/>
              </a:endParaRPr>
            </a:p>
          </p:txBody>
        </p:sp>
        <p:sp>
          <p:nvSpPr>
            <p:cNvPr id="356" name="Google Shape;356;p41"/>
            <p:cNvSpPr txBox="1"/>
            <p:nvPr/>
          </p:nvSpPr>
          <p:spPr>
            <a:xfrm>
              <a:off x="6647934" y="3150824"/>
              <a:ext cx="1433700" cy="695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38475" lIns="138475" spcFirstLastPara="1" rIns="138475" wrap="square" tIns="138475">
              <a:noAutofit/>
            </a:bodyPr>
            <a:lstStyle/>
            <a:p>
              <a:pPr indent="0" lvl="0" marL="0" rtl="0" algn="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AR" sz="2230">
                  <a:solidFill>
                    <a:srgbClr val="FFFFFF"/>
                  </a:solidFill>
                  <a:latin typeface="Lato Black"/>
                  <a:ea typeface="Lato Black"/>
                  <a:cs typeface="Lato Black"/>
                  <a:sym typeface="Lato Black"/>
                </a:rPr>
                <a:t>UI</a:t>
              </a:r>
              <a:endParaRPr sz="2230">
                <a:solidFill>
                  <a:srgbClr val="FFFFFF"/>
                </a:solidFill>
                <a:latin typeface="Lato Black"/>
                <a:ea typeface="Lato Black"/>
                <a:cs typeface="Lato Black"/>
                <a:sym typeface="Lato Black"/>
              </a:endParaRPr>
            </a:p>
            <a:p>
              <a:pPr indent="0" lvl="0" marL="0" rtl="0" algn="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AR" sz="1500">
                  <a:solidFill>
                    <a:srgbClr val="FFFFFF"/>
                  </a:solidFill>
                  <a:latin typeface="Lato Black"/>
                  <a:ea typeface="Lato Black"/>
                  <a:cs typeface="Lato Black"/>
                  <a:sym typeface="Lato Black"/>
                </a:rPr>
                <a:t>User Interface</a:t>
              </a:r>
              <a:endParaRPr sz="1500">
                <a:solidFill>
                  <a:srgbClr val="FFFFFF"/>
                </a:solidFill>
                <a:latin typeface="Lato Black"/>
                <a:ea typeface="Lato Black"/>
                <a:cs typeface="Lato Black"/>
                <a:sym typeface="Lato Black"/>
              </a:endParaRPr>
            </a:p>
          </p:txBody>
        </p:sp>
        <p:sp>
          <p:nvSpPr>
            <p:cNvPr id="357" name="Google Shape;357;p41"/>
            <p:cNvSpPr/>
            <p:nvPr/>
          </p:nvSpPr>
          <p:spPr>
            <a:xfrm>
              <a:off x="3982184" y="2235893"/>
              <a:ext cx="2472000" cy="2472000"/>
            </a:xfrm>
            <a:prstGeom prst="ellipse">
              <a:avLst/>
            </a:prstGeom>
            <a:solidFill>
              <a:srgbClr val="771E86"/>
            </a:solidFill>
            <a:ln cap="flat" cmpd="sng" w="43275">
              <a:solidFill>
                <a:srgbClr val="D786E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38475" lIns="138475" spcFirstLastPara="1" rIns="138475" wrap="square" tIns="1384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76">
                <a:latin typeface="Lato Black"/>
                <a:ea typeface="Lato Black"/>
                <a:cs typeface="Lato Black"/>
                <a:sym typeface="Lato Black"/>
              </a:endParaRPr>
            </a:p>
          </p:txBody>
        </p:sp>
        <p:sp>
          <p:nvSpPr>
            <p:cNvPr id="358" name="Google Shape;358;p41"/>
            <p:cNvSpPr txBox="1"/>
            <p:nvPr/>
          </p:nvSpPr>
          <p:spPr>
            <a:xfrm>
              <a:off x="4178809" y="3150831"/>
              <a:ext cx="1688700" cy="695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38475" lIns="138475" spcFirstLastPara="1" rIns="138475" wrap="square" tIns="13847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AR" sz="2230">
                  <a:solidFill>
                    <a:srgbClr val="FFFFFF"/>
                  </a:solidFill>
                  <a:latin typeface="Lato Black"/>
                  <a:ea typeface="Lato Black"/>
                  <a:cs typeface="Lato Black"/>
                  <a:sym typeface="Lato Black"/>
                </a:rPr>
                <a:t>UX</a:t>
              </a:r>
              <a:br>
                <a:rPr lang="es-AR" sz="2230">
                  <a:solidFill>
                    <a:srgbClr val="FFFFFF"/>
                  </a:solidFill>
                  <a:latin typeface="Lato Black"/>
                  <a:ea typeface="Lato Black"/>
                  <a:cs typeface="Lato Black"/>
                  <a:sym typeface="Lato Black"/>
                </a:rPr>
              </a:br>
              <a:r>
                <a:rPr lang="es-AR" sz="1530">
                  <a:solidFill>
                    <a:srgbClr val="FFFFFF"/>
                  </a:solidFill>
                  <a:latin typeface="Lato Black"/>
                  <a:ea typeface="Lato Black"/>
                  <a:cs typeface="Lato Black"/>
                  <a:sym typeface="Lato Black"/>
                </a:rPr>
                <a:t>User Experience</a:t>
              </a:r>
              <a:endParaRPr sz="1530">
                <a:solidFill>
                  <a:srgbClr val="FFFFFF"/>
                </a:solidFill>
                <a:latin typeface="Lato Black"/>
                <a:ea typeface="Lato Black"/>
                <a:cs typeface="Lato Black"/>
                <a:sym typeface="Lato Black"/>
              </a:endParaRPr>
            </a:p>
          </p:txBody>
        </p:sp>
      </p:grpSp>
      <p:sp>
        <p:nvSpPr>
          <p:cNvPr id="359" name="Google Shape;359;p41"/>
          <p:cNvSpPr txBox="1"/>
          <p:nvPr/>
        </p:nvSpPr>
        <p:spPr>
          <a:xfrm>
            <a:off x="528100" y="1566900"/>
            <a:ext cx="2218800" cy="372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5025" lIns="85025" spcFirstLastPara="1" rIns="85025" wrap="square" tIns="850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2324">
                <a:latin typeface="Lato Light"/>
                <a:ea typeface="Lato Light"/>
                <a:cs typeface="Lato Light"/>
                <a:sym typeface="Lato Light"/>
              </a:rPr>
              <a:t>Es la </a:t>
            </a:r>
            <a:r>
              <a:rPr b="1" lang="es-AR" sz="2324">
                <a:latin typeface="Lato"/>
                <a:ea typeface="Lato"/>
                <a:cs typeface="Lato"/>
                <a:sym typeface="Lato"/>
              </a:rPr>
              <a:t>experiencia completa</a:t>
            </a:r>
            <a:r>
              <a:rPr lang="es-AR" sz="2324">
                <a:latin typeface="Lato Light"/>
                <a:ea typeface="Lato Light"/>
                <a:cs typeface="Lato Light"/>
                <a:sym typeface="Lato Light"/>
              </a:rPr>
              <a:t> de la persona al interactuar con tu marca.</a:t>
            </a:r>
            <a:endParaRPr sz="2324"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24"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300">
                <a:latin typeface="Lato Light"/>
                <a:ea typeface="Lato Light"/>
                <a:cs typeface="Lato Light"/>
                <a:sym typeface="Lato Light"/>
              </a:rPr>
              <a:t>Tiene que ver con qué tan fácil, útil y agradable resulta el recorrido: desde encontrar un producto hasta recibirlo y usarlo.</a:t>
            </a:r>
            <a:endParaRPr sz="1300"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360" name="Google Shape;360;p41"/>
          <p:cNvSpPr txBox="1"/>
          <p:nvPr/>
        </p:nvSpPr>
        <p:spPr>
          <a:xfrm>
            <a:off x="9445088" y="1915816"/>
            <a:ext cx="2218800" cy="302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5025" lIns="85025" spcFirstLastPara="1" rIns="85025" wrap="square" tIns="850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2324">
                <a:latin typeface="Lato Light"/>
                <a:ea typeface="Lato Light"/>
                <a:cs typeface="Lato Light"/>
                <a:sym typeface="Lato Light"/>
              </a:rPr>
              <a:t>Es la </a:t>
            </a:r>
            <a:r>
              <a:rPr b="1" lang="es-AR" sz="2324">
                <a:latin typeface="Lato"/>
                <a:ea typeface="Lato"/>
                <a:cs typeface="Lato"/>
                <a:sym typeface="Lato"/>
              </a:rPr>
              <a:t>interfaz visual</a:t>
            </a:r>
            <a:r>
              <a:rPr lang="es-AR" sz="2324">
                <a:latin typeface="Lato Light"/>
                <a:ea typeface="Lato Light"/>
                <a:cs typeface="Lato Light"/>
                <a:sym typeface="Lato Light"/>
              </a:rPr>
              <a:t>: lo que el usuario ve y toca en la pantalla.</a:t>
            </a:r>
            <a:endParaRPr sz="2324"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24"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500">
                <a:latin typeface="Lato Light"/>
                <a:ea typeface="Lato Light"/>
                <a:cs typeface="Lato Light"/>
                <a:sym typeface="Lato Light"/>
              </a:rPr>
              <a:t>Colores, tipografías, botones, disposición de elementos.</a:t>
            </a:r>
            <a:endParaRPr sz="1500">
              <a:latin typeface="Lato Light"/>
              <a:ea typeface="Lato Light"/>
              <a:cs typeface="Lato Light"/>
              <a:sym typeface="Lato Light"/>
            </a:endParaRPr>
          </a:p>
        </p:txBody>
      </p:sp>
      <p:cxnSp>
        <p:nvCxnSpPr>
          <p:cNvPr id="361" name="Google Shape;361;p41"/>
          <p:cNvCxnSpPr>
            <a:stCxn id="357" idx="2"/>
            <a:endCxn id="359" idx="3"/>
          </p:cNvCxnSpPr>
          <p:nvPr/>
        </p:nvCxnSpPr>
        <p:spPr>
          <a:xfrm rot="10800000">
            <a:off x="2746750" y="3428858"/>
            <a:ext cx="947700" cy="0"/>
          </a:xfrm>
          <a:prstGeom prst="straightConnector1">
            <a:avLst/>
          </a:prstGeom>
          <a:noFill/>
          <a:ln cap="flat" cmpd="sng" w="35425">
            <a:solidFill>
              <a:srgbClr val="434343"/>
            </a:solidFill>
            <a:prstDash val="solid"/>
            <a:round/>
            <a:headEnd len="med" w="med" type="oval"/>
            <a:tailEnd len="med" w="med" type="stealth"/>
          </a:ln>
        </p:spPr>
      </p:cxnSp>
      <p:cxnSp>
        <p:nvCxnSpPr>
          <p:cNvPr id="362" name="Google Shape;362;p41"/>
          <p:cNvCxnSpPr>
            <a:stCxn id="355" idx="6"/>
            <a:endCxn id="360" idx="1"/>
          </p:cNvCxnSpPr>
          <p:nvPr/>
        </p:nvCxnSpPr>
        <p:spPr>
          <a:xfrm>
            <a:off x="8497192" y="3428858"/>
            <a:ext cx="948000" cy="0"/>
          </a:xfrm>
          <a:prstGeom prst="straightConnector1">
            <a:avLst/>
          </a:prstGeom>
          <a:noFill/>
          <a:ln cap="flat" cmpd="sng" w="35425">
            <a:solidFill>
              <a:srgbClr val="434343"/>
            </a:solidFill>
            <a:prstDash val="solid"/>
            <a:round/>
            <a:headEnd len="med" w="med" type="oval"/>
            <a:tailEnd len="med" w="med" type="stealth"/>
          </a:ln>
        </p:spPr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7" name="Google Shape;367;p42"/>
          <p:cNvPicPr preferRelativeResize="0"/>
          <p:nvPr/>
        </p:nvPicPr>
        <p:blipFill rotWithShape="1">
          <a:blip r:embed="rId3">
            <a:alphaModFix/>
          </a:blip>
          <a:srcRect b="8948" l="16065" r="16059" t="13369"/>
          <a:stretch/>
        </p:blipFill>
        <p:spPr>
          <a:xfrm>
            <a:off x="2562899" y="1028063"/>
            <a:ext cx="7066200" cy="4801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2" name="Google Shape;372;p43"/>
          <p:cNvGrpSpPr/>
          <p:nvPr/>
        </p:nvGrpSpPr>
        <p:grpSpPr>
          <a:xfrm>
            <a:off x="720625" y="1340845"/>
            <a:ext cx="4470291" cy="4176316"/>
            <a:chOff x="1293736" y="1258050"/>
            <a:chExt cx="2726286" cy="2547000"/>
          </a:xfrm>
        </p:grpSpPr>
        <p:sp>
          <p:nvSpPr>
            <p:cNvPr id="373" name="Google Shape;373;p43"/>
            <p:cNvSpPr/>
            <p:nvPr/>
          </p:nvSpPr>
          <p:spPr>
            <a:xfrm rot="2700000">
              <a:off x="2286374" y="1011412"/>
              <a:ext cx="561726" cy="3040276"/>
            </a:xfrm>
            <a:prstGeom prst="roundRect">
              <a:avLst>
                <a:gd fmla="val 50000" name="adj"/>
              </a:avLst>
            </a:prstGeom>
            <a:solidFill>
              <a:srgbClr val="0942A1"/>
            </a:solidFill>
            <a:ln>
              <a:noFill/>
            </a:ln>
          </p:spPr>
          <p:txBody>
            <a:bodyPr anchorCtr="0" anchor="ctr" bIns="149900" lIns="149900" spcFirstLastPara="1" rIns="149900" wrap="square" tIns="149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21"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374" name="Google Shape;374;p43"/>
            <p:cNvSpPr/>
            <p:nvPr/>
          </p:nvSpPr>
          <p:spPr>
            <a:xfrm>
              <a:off x="1510752" y="3205393"/>
              <a:ext cx="374100" cy="374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374848" rotWithShape="0" algn="tl" dir="5400000" dist="83300">
                <a:srgbClr val="000000">
                  <a:alpha val="54900"/>
                </a:srgbClr>
              </a:outerShdw>
            </a:effectLst>
          </p:spPr>
          <p:txBody>
            <a:bodyPr anchorCtr="0" anchor="ctr" bIns="149900" lIns="149900" spcFirstLastPara="1" rIns="149900" wrap="square" tIns="1499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s-AR" sz="1967">
                  <a:solidFill>
                    <a:srgbClr val="0942A1"/>
                  </a:solidFill>
                  <a:latin typeface="Lato"/>
                  <a:ea typeface="Lato"/>
                  <a:cs typeface="Lato"/>
                  <a:sym typeface="Lato"/>
                </a:rPr>
                <a:t>1</a:t>
              </a:r>
              <a:endParaRPr b="1" sz="1967">
                <a:solidFill>
                  <a:srgbClr val="0942A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375" name="Google Shape;375;p43"/>
            <p:cNvSpPr txBox="1"/>
            <p:nvPr/>
          </p:nvSpPr>
          <p:spPr>
            <a:xfrm rot="-2700000">
              <a:off x="1501398" y="2241353"/>
              <a:ext cx="2332604" cy="3932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49900" lIns="149900" spcFirstLastPara="1" rIns="149900" wrap="square" tIns="149900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s-AR" sz="1967">
                  <a:solidFill>
                    <a:srgbClr val="FFFFFF"/>
                  </a:solidFill>
                  <a:latin typeface="Lato"/>
                  <a:ea typeface="Lato"/>
                  <a:cs typeface="Lato"/>
                  <a:sym typeface="Lato"/>
                </a:rPr>
                <a:t>Antes de la compra</a:t>
              </a:r>
              <a:endParaRPr b="1" sz="1352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376" name="Google Shape;376;p43"/>
            <p:cNvSpPr txBox="1"/>
            <p:nvPr/>
          </p:nvSpPr>
          <p:spPr>
            <a:xfrm rot="-2700000">
              <a:off x="1959709" y="2550697"/>
              <a:ext cx="2203628" cy="5074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49900" lIns="149900" spcFirstLastPara="1" rIns="149900" wrap="square" tIns="149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2583"/>
                </a:spcAft>
                <a:buNone/>
              </a:pPr>
              <a:r>
                <a:rPr lang="es-AR" sz="1352">
                  <a:latin typeface="Lato"/>
                  <a:ea typeface="Lato"/>
                  <a:cs typeface="Lato"/>
                  <a:sym typeface="Lato"/>
                </a:rPr>
                <a:t>¿Me es fácil entender qué venden? ¿Encuentro rápido lo que busco?</a:t>
              </a:r>
              <a:endParaRPr sz="1352">
                <a:latin typeface="Lato"/>
                <a:ea typeface="Lato"/>
                <a:cs typeface="Lato"/>
                <a:sym typeface="Lato"/>
              </a:endParaRPr>
            </a:p>
          </p:txBody>
        </p:sp>
      </p:grpSp>
      <p:grpSp>
        <p:nvGrpSpPr>
          <p:cNvPr id="377" name="Google Shape;377;p43"/>
          <p:cNvGrpSpPr/>
          <p:nvPr/>
        </p:nvGrpSpPr>
        <p:grpSpPr>
          <a:xfrm>
            <a:off x="3852816" y="1340845"/>
            <a:ext cx="4470291" cy="4176316"/>
            <a:chOff x="3203958" y="1258050"/>
            <a:chExt cx="2726286" cy="2547000"/>
          </a:xfrm>
        </p:grpSpPr>
        <p:sp>
          <p:nvSpPr>
            <p:cNvPr id="378" name="Google Shape;378;p43"/>
            <p:cNvSpPr/>
            <p:nvPr/>
          </p:nvSpPr>
          <p:spPr>
            <a:xfrm rot="2700000">
              <a:off x="4196595" y="1011412"/>
              <a:ext cx="561726" cy="3040276"/>
            </a:xfrm>
            <a:prstGeom prst="roundRect">
              <a:avLst>
                <a:gd fmla="val 50000" name="adj"/>
              </a:avLst>
            </a:prstGeom>
            <a:solidFill>
              <a:srgbClr val="0D5CDF"/>
            </a:solidFill>
            <a:ln>
              <a:noFill/>
            </a:ln>
          </p:spPr>
          <p:txBody>
            <a:bodyPr anchorCtr="0" anchor="ctr" bIns="149900" lIns="149900" spcFirstLastPara="1" rIns="149900" wrap="square" tIns="149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21"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379" name="Google Shape;379;p43"/>
            <p:cNvSpPr/>
            <p:nvPr/>
          </p:nvSpPr>
          <p:spPr>
            <a:xfrm>
              <a:off x="3420974" y="3205393"/>
              <a:ext cx="374100" cy="374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374848" rotWithShape="0" algn="tl" dir="5400000" dist="83300">
                <a:srgbClr val="000000">
                  <a:alpha val="54900"/>
                </a:srgbClr>
              </a:outerShdw>
            </a:effectLst>
          </p:spPr>
          <p:txBody>
            <a:bodyPr anchorCtr="0" anchor="ctr" bIns="149900" lIns="149900" spcFirstLastPara="1" rIns="149900" wrap="square" tIns="1499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s-AR" sz="1967">
                  <a:solidFill>
                    <a:srgbClr val="0D5CDF"/>
                  </a:solidFill>
                  <a:latin typeface="Lato"/>
                  <a:ea typeface="Lato"/>
                  <a:cs typeface="Lato"/>
                  <a:sym typeface="Lato"/>
                </a:rPr>
                <a:t>2</a:t>
              </a:r>
              <a:endParaRPr b="1" sz="1967">
                <a:solidFill>
                  <a:srgbClr val="0D5CD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380" name="Google Shape;380;p43"/>
            <p:cNvSpPr txBox="1"/>
            <p:nvPr/>
          </p:nvSpPr>
          <p:spPr>
            <a:xfrm rot="-2700000">
              <a:off x="3410687" y="2240903"/>
              <a:ext cx="2333877" cy="3932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49900" lIns="149900" spcFirstLastPara="1" rIns="149900" wrap="square" tIns="149900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s-AR" sz="1967">
                  <a:solidFill>
                    <a:srgbClr val="FFFFFF"/>
                  </a:solidFill>
                  <a:latin typeface="Lato"/>
                  <a:ea typeface="Lato"/>
                  <a:cs typeface="Lato"/>
                  <a:sym typeface="Lato"/>
                </a:rPr>
                <a:t>Durante la compra</a:t>
              </a:r>
              <a:endParaRPr b="1" sz="1352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381" name="Google Shape;381;p43"/>
            <p:cNvSpPr txBox="1"/>
            <p:nvPr/>
          </p:nvSpPr>
          <p:spPr>
            <a:xfrm rot="-2700000">
              <a:off x="3869931" y="2550697"/>
              <a:ext cx="2203628" cy="5074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49900" lIns="149900" spcFirstLastPara="1" rIns="149900" wrap="square" tIns="149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2583"/>
                </a:spcAft>
                <a:buNone/>
              </a:pPr>
              <a:r>
                <a:rPr lang="es-AR" sz="1352">
                  <a:latin typeface="Lato"/>
                  <a:ea typeface="Lato"/>
                  <a:cs typeface="Lato"/>
                  <a:sym typeface="Lato"/>
                </a:rPr>
                <a:t>¿Es simple o engorroso?</a:t>
              </a:r>
              <a:br>
                <a:rPr lang="es-AR" sz="1352">
                  <a:latin typeface="Lato"/>
                  <a:ea typeface="Lato"/>
                  <a:cs typeface="Lato"/>
                  <a:sym typeface="Lato"/>
                </a:rPr>
              </a:br>
              <a:r>
                <a:rPr lang="es-AR" sz="1352">
                  <a:latin typeface="Lato"/>
                  <a:ea typeface="Lato"/>
                  <a:cs typeface="Lato"/>
                  <a:sym typeface="Lato"/>
                </a:rPr>
                <a:t>¿Me dan alternativas claras?</a:t>
              </a:r>
              <a:endParaRPr sz="1352">
                <a:latin typeface="Lato"/>
                <a:ea typeface="Lato"/>
                <a:cs typeface="Lato"/>
                <a:sym typeface="Lato"/>
              </a:endParaRPr>
            </a:p>
          </p:txBody>
        </p:sp>
      </p:grpSp>
      <p:grpSp>
        <p:nvGrpSpPr>
          <p:cNvPr id="382" name="Google Shape;382;p43"/>
          <p:cNvGrpSpPr/>
          <p:nvPr/>
        </p:nvGrpSpPr>
        <p:grpSpPr>
          <a:xfrm>
            <a:off x="7001070" y="1340845"/>
            <a:ext cx="4470291" cy="4176316"/>
            <a:chOff x="5123977" y="1258050"/>
            <a:chExt cx="2726286" cy="2547000"/>
          </a:xfrm>
        </p:grpSpPr>
        <p:sp>
          <p:nvSpPr>
            <p:cNvPr id="383" name="Google Shape;383;p43"/>
            <p:cNvSpPr/>
            <p:nvPr/>
          </p:nvSpPr>
          <p:spPr>
            <a:xfrm rot="2700000">
              <a:off x="6116614" y="1011412"/>
              <a:ext cx="561726" cy="3040276"/>
            </a:xfrm>
            <a:prstGeom prst="roundRect">
              <a:avLst>
                <a:gd fmla="val 50000" name="adj"/>
              </a:avLst>
            </a:prstGeom>
            <a:solidFill>
              <a:srgbClr val="307AF3"/>
            </a:solidFill>
            <a:ln>
              <a:noFill/>
            </a:ln>
          </p:spPr>
          <p:txBody>
            <a:bodyPr anchorCtr="0" anchor="ctr" bIns="149900" lIns="149900" spcFirstLastPara="1" rIns="149900" wrap="square" tIns="149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21"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384" name="Google Shape;384;p43"/>
            <p:cNvSpPr/>
            <p:nvPr/>
          </p:nvSpPr>
          <p:spPr>
            <a:xfrm>
              <a:off x="5340992" y="3205393"/>
              <a:ext cx="374100" cy="374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374848" rotWithShape="0" algn="tl" dir="5400000" dist="83300">
                <a:srgbClr val="000000">
                  <a:alpha val="54900"/>
                </a:srgbClr>
              </a:outerShdw>
            </a:effectLst>
          </p:spPr>
          <p:txBody>
            <a:bodyPr anchorCtr="0" anchor="ctr" bIns="149900" lIns="149900" spcFirstLastPara="1" rIns="149900" wrap="square" tIns="1499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s-AR" sz="1967">
                  <a:solidFill>
                    <a:srgbClr val="307AF3"/>
                  </a:solidFill>
                  <a:latin typeface="Lato"/>
                  <a:ea typeface="Lato"/>
                  <a:cs typeface="Lato"/>
                  <a:sym typeface="Lato"/>
                </a:rPr>
                <a:t>3</a:t>
              </a:r>
              <a:endParaRPr b="1" sz="1967">
                <a:solidFill>
                  <a:srgbClr val="307AF3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385" name="Google Shape;385;p43"/>
            <p:cNvSpPr txBox="1"/>
            <p:nvPr/>
          </p:nvSpPr>
          <p:spPr>
            <a:xfrm rot="-2700000">
              <a:off x="5323969" y="2238203"/>
              <a:ext cx="2341513" cy="3932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49900" lIns="149900" spcFirstLastPara="1" rIns="149900" wrap="square" tIns="149900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s-AR" sz="1967">
                  <a:solidFill>
                    <a:srgbClr val="FFFFFF"/>
                  </a:solidFill>
                  <a:latin typeface="Lato"/>
                  <a:ea typeface="Lato"/>
                  <a:cs typeface="Lato"/>
                  <a:sym typeface="Lato"/>
                </a:rPr>
                <a:t>Después de la compra</a:t>
              </a:r>
              <a:endParaRPr b="1" sz="1352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386" name="Google Shape;386;p43"/>
            <p:cNvSpPr txBox="1"/>
            <p:nvPr/>
          </p:nvSpPr>
          <p:spPr>
            <a:xfrm rot="-2700000">
              <a:off x="5789949" y="2550697"/>
              <a:ext cx="2203628" cy="5074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49900" lIns="149900" spcFirstLastPara="1" rIns="149900" wrap="square" tIns="149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2583"/>
                </a:spcAft>
                <a:buNone/>
              </a:pPr>
              <a:r>
                <a:rPr lang="es-AR" sz="1352">
                  <a:latin typeface="Lato"/>
                  <a:ea typeface="Lato"/>
                  <a:cs typeface="Lato"/>
                  <a:sym typeface="Lato"/>
                </a:rPr>
                <a:t>¿Llega cuando dijeron?</a:t>
              </a:r>
              <a:br>
                <a:rPr lang="es-AR" sz="1352">
                  <a:latin typeface="Lato"/>
                  <a:ea typeface="Lato"/>
                  <a:cs typeface="Lato"/>
                  <a:sym typeface="Lato"/>
                </a:rPr>
              </a:br>
              <a:r>
                <a:rPr lang="es-AR" sz="1352">
                  <a:latin typeface="Lato"/>
                  <a:ea typeface="Lato"/>
                  <a:cs typeface="Lato"/>
                  <a:sym typeface="Lato"/>
                </a:rPr>
                <a:t>¿Puedo cambiar o reclamar sin trabas?</a:t>
              </a:r>
              <a:endParaRPr sz="1352">
                <a:latin typeface="Lato"/>
                <a:ea typeface="Lato"/>
                <a:cs typeface="Lato"/>
                <a:sym typeface="Lato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" name="Google Shape;163;p26"/>
          <p:cNvGrpSpPr/>
          <p:nvPr/>
        </p:nvGrpSpPr>
        <p:grpSpPr>
          <a:xfrm>
            <a:off x="0" y="0"/>
            <a:ext cx="12192000" cy="5845476"/>
            <a:chOff x="0" y="0"/>
            <a:chExt cx="12192000" cy="5845476"/>
          </a:xfrm>
        </p:grpSpPr>
        <p:sp>
          <p:nvSpPr>
            <p:cNvPr id="164" name="Google Shape;164;p26"/>
            <p:cNvSpPr/>
            <p:nvPr/>
          </p:nvSpPr>
          <p:spPr>
            <a:xfrm>
              <a:off x="0" y="0"/>
              <a:ext cx="12192000" cy="5672100"/>
            </a:xfrm>
            <a:prstGeom prst="rect">
              <a:avLst/>
            </a:prstGeom>
            <a:solidFill>
              <a:srgbClr val="413A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" name="Google Shape;165;p26"/>
            <p:cNvSpPr/>
            <p:nvPr/>
          </p:nvSpPr>
          <p:spPr>
            <a:xfrm>
              <a:off x="0" y="5570976"/>
              <a:ext cx="12192000" cy="2745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6" name="Google Shape;166;p26"/>
          <p:cNvSpPr txBox="1"/>
          <p:nvPr/>
        </p:nvSpPr>
        <p:spPr>
          <a:xfrm>
            <a:off x="1025388" y="1107038"/>
            <a:ext cx="63708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56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rPr>
              <a:t>Facundo Tula</a:t>
            </a:r>
            <a:endParaRPr sz="5600">
              <a:solidFill>
                <a:schemeClr val="lt1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167" name="Google Shape;167;p26"/>
          <p:cNvSpPr txBox="1"/>
          <p:nvPr/>
        </p:nvSpPr>
        <p:spPr>
          <a:xfrm>
            <a:off x="1025400" y="2217150"/>
            <a:ext cx="5216700" cy="22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23850" lvl="0" marL="457200" rtl="0" algn="l">
              <a:spcBef>
                <a:spcPts val="1200"/>
              </a:spcBef>
              <a:spcAft>
                <a:spcPts val="0"/>
              </a:spcAft>
              <a:buClr>
                <a:srgbClr val="D9D9D9"/>
              </a:buClr>
              <a:buSzPts val="1500"/>
              <a:buFont typeface="Lato Light"/>
              <a:buChar char="➔"/>
            </a:pPr>
            <a:r>
              <a:rPr lang="es-AR" sz="17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Consultor en Estrategia Digital, eCommerce, Redes Sociales y Producción de Contenidos. </a:t>
            </a:r>
            <a:endParaRPr sz="17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-323850" lvl="0" marL="457200" rtl="0" algn="l">
              <a:spcBef>
                <a:spcPts val="1200"/>
              </a:spcBef>
              <a:spcAft>
                <a:spcPts val="0"/>
              </a:spcAft>
              <a:buClr>
                <a:srgbClr val="D9D9D9"/>
              </a:buClr>
              <a:buSzPts val="1500"/>
              <a:buFont typeface="Lato Light"/>
              <a:buChar char="➔"/>
            </a:pPr>
            <a:r>
              <a:rPr lang="es-AR" sz="17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Fundador de Diacrítica Consultores, agencia de estrategia digital. </a:t>
            </a:r>
            <a:endParaRPr sz="17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-323850" lvl="0" marL="457200" rtl="0" algn="l">
              <a:spcBef>
                <a:spcPts val="1200"/>
              </a:spcBef>
              <a:spcAft>
                <a:spcPts val="0"/>
              </a:spcAft>
              <a:buClr>
                <a:srgbClr val="D9D9D9"/>
              </a:buClr>
              <a:buSzPts val="1500"/>
              <a:buFont typeface="Lato Light"/>
              <a:buChar char="➔"/>
            </a:pPr>
            <a:r>
              <a:rPr lang="es-AR" sz="17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Capacitador y speaker en marketing digital. </a:t>
            </a:r>
            <a:endParaRPr sz="17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-323850" lvl="0" marL="457200" rtl="0" algn="l">
              <a:spcBef>
                <a:spcPts val="1200"/>
              </a:spcBef>
              <a:spcAft>
                <a:spcPts val="1200"/>
              </a:spcAft>
              <a:buClr>
                <a:srgbClr val="D9D9D9"/>
              </a:buClr>
              <a:buSzPts val="1500"/>
              <a:buFont typeface="Lato Light"/>
              <a:buChar char="➔"/>
            </a:pPr>
            <a:r>
              <a:rPr lang="es-AR" sz="17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Docente de la UBA, UADE y UP.</a:t>
            </a:r>
            <a:endParaRPr sz="17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pic>
        <p:nvPicPr>
          <p:cNvPr id="168" name="Google Shape;168;p26" title="pefil-facundo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10775" y="1275100"/>
            <a:ext cx="2990400" cy="2990400"/>
          </a:xfrm>
          <a:prstGeom prst="ellipse">
            <a:avLst/>
          </a:prstGeom>
          <a:noFill/>
          <a:ln cap="flat" cmpd="sng" w="762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44"/>
          <p:cNvSpPr txBox="1"/>
          <p:nvPr/>
        </p:nvSpPr>
        <p:spPr>
          <a:xfrm>
            <a:off x="1848750" y="2183525"/>
            <a:ext cx="84945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AR" sz="6000">
                <a:latin typeface="Lato"/>
                <a:ea typeface="Lato"/>
                <a:cs typeface="Lato"/>
                <a:sym typeface="Lato"/>
              </a:rPr>
              <a:t>UX trabaja dos puntos…</a:t>
            </a:r>
            <a:endParaRPr b="1" sz="60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92" name="Google Shape;392;p44"/>
          <p:cNvSpPr txBox="1"/>
          <p:nvPr/>
        </p:nvSpPr>
        <p:spPr>
          <a:xfrm>
            <a:off x="1233800" y="3567775"/>
            <a:ext cx="97242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2500">
                <a:solidFill>
                  <a:schemeClr val="lt1"/>
                </a:solidFill>
                <a:highlight>
                  <a:srgbClr val="3C78D8"/>
                </a:highlight>
                <a:latin typeface="Lato Light"/>
                <a:ea typeface="Lato Light"/>
                <a:cs typeface="Lato Light"/>
                <a:sym typeface="Lato Light"/>
              </a:rPr>
              <a:t>reducir fricciones</a:t>
            </a:r>
            <a:r>
              <a:rPr lang="es-AR" sz="25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 para quitar obstáculos y simplificarle pasos al usuario, y </a:t>
            </a:r>
            <a:r>
              <a:rPr lang="es-AR" sz="2500">
                <a:solidFill>
                  <a:schemeClr val="lt1"/>
                </a:solidFill>
                <a:highlight>
                  <a:srgbClr val="674EA7"/>
                </a:highlight>
                <a:latin typeface="Lato Light"/>
                <a:ea typeface="Lato Light"/>
                <a:cs typeface="Lato Light"/>
                <a:sym typeface="Lato Light"/>
              </a:rPr>
              <a:t>crear </a:t>
            </a:r>
            <a:r>
              <a:rPr lang="es-AR" sz="2500">
                <a:solidFill>
                  <a:schemeClr val="lt1"/>
                </a:solidFill>
                <a:highlight>
                  <a:srgbClr val="674EA7"/>
                </a:highlight>
                <a:latin typeface="Lato Light"/>
                <a:ea typeface="Lato Light"/>
                <a:cs typeface="Lato Light"/>
                <a:sym typeface="Lato Light"/>
              </a:rPr>
              <a:t>satisfacción</a:t>
            </a:r>
            <a:r>
              <a:rPr lang="es-AR" sz="25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 sumando </a:t>
            </a:r>
            <a:r>
              <a:rPr lang="es-AR" sz="25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detalles positivos.</a:t>
            </a:r>
            <a:endParaRPr sz="25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45"/>
          <p:cNvSpPr txBox="1"/>
          <p:nvPr/>
        </p:nvSpPr>
        <p:spPr>
          <a:xfrm>
            <a:off x="466200" y="972675"/>
            <a:ext cx="6869700" cy="10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AR" sz="5500">
                <a:latin typeface="Lato"/>
                <a:ea typeface="Lato"/>
                <a:cs typeface="Lato"/>
                <a:sym typeface="Lato"/>
              </a:rPr>
              <a:t>Customer Journey</a:t>
            </a:r>
            <a:endParaRPr b="1" sz="55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98" name="Google Shape;398;p45"/>
          <p:cNvSpPr txBox="1"/>
          <p:nvPr/>
        </p:nvSpPr>
        <p:spPr>
          <a:xfrm>
            <a:off x="484575" y="2080875"/>
            <a:ext cx="4125900" cy="26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2000">
                <a:latin typeface="Lato Light"/>
                <a:ea typeface="Lato Light"/>
                <a:cs typeface="Lato Light"/>
                <a:sym typeface="Lato Light"/>
              </a:rPr>
              <a:t>Es el viaje que el consumidor…</a:t>
            </a:r>
            <a:endParaRPr sz="2000"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2000">
                <a:latin typeface="Lato Light"/>
                <a:ea typeface="Lato Light"/>
                <a:cs typeface="Lato Light"/>
                <a:sym typeface="Lato Light"/>
              </a:rPr>
              <a:t>hace a lo largo de su vida con la empresa a través de diferentes etapas del embudo, desde que se detecta su necesidad hasta volverse cliente.</a:t>
            </a:r>
            <a:endParaRPr sz="2000"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Lato Light"/>
              <a:ea typeface="Lato Light"/>
              <a:cs typeface="Lato Light"/>
              <a:sym typeface="Lato Light"/>
            </a:endParaRPr>
          </a:p>
        </p:txBody>
      </p:sp>
      <p:pic>
        <p:nvPicPr>
          <p:cNvPr id="399" name="Google Shape;399;p45"/>
          <p:cNvPicPr preferRelativeResize="0"/>
          <p:nvPr/>
        </p:nvPicPr>
        <p:blipFill rotWithShape="1">
          <a:blip r:embed="rId3">
            <a:alphaModFix/>
          </a:blip>
          <a:srcRect b="14930" l="8457" r="8457" t="14676"/>
          <a:stretch/>
        </p:blipFill>
        <p:spPr>
          <a:xfrm>
            <a:off x="5609576" y="2157075"/>
            <a:ext cx="6228700" cy="3958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4" name="Google Shape;404;p46"/>
          <p:cNvGraphicFramePr/>
          <p:nvPr/>
        </p:nvGraphicFramePr>
        <p:xfrm>
          <a:off x="1228050" y="11631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{0E85067F-2360-4ECC-B256-D1769BE66EFB}</a:tableStyleId>
              </a:tblPr>
              <a:tblGrid>
                <a:gridCol w="1622650"/>
                <a:gridCol w="1622650"/>
                <a:gridCol w="1622650"/>
                <a:gridCol w="1622650"/>
                <a:gridCol w="1622650"/>
                <a:gridCol w="1622650"/>
              </a:tblGrid>
              <a:tr h="4399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500">
                        <a:solidFill>
                          <a:srgbClr val="FFFFF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>
                    <a:solidFill>
                      <a:srgbClr val="77307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AR" sz="1500">
                          <a:solidFill>
                            <a:srgbClr val="FFFFF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Descubrimiento</a:t>
                      </a:r>
                      <a:endParaRPr b="1" sz="1500">
                        <a:solidFill>
                          <a:srgbClr val="FFFFF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>
                    <a:solidFill>
                      <a:srgbClr val="77307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AR" sz="1500">
                          <a:solidFill>
                            <a:srgbClr val="FFFFF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Consideración</a:t>
                      </a:r>
                      <a:endParaRPr b="1" sz="1500">
                        <a:solidFill>
                          <a:srgbClr val="FFFFF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>
                    <a:solidFill>
                      <a:srgbClr val="77307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AR" sz="1500">
                          <a:solidFill>
                            <a:srgbClr val="FFFFF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Conversión</a:t>
                      </a:r>
                      <a:endParaRPr b="1" sz="1500">
                        <a:solidFill>
                          <a:srgbClr val="FFFFF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>
                    <a:solidFill>
                      <a:srgbClr val="77307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AR" sz="1500">
                          <a:solidFill>
                            <a:srgbClr val="FFFFF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Retención</a:t>
                      </a:r>
                      <a:endParaRPr b="1" sz="1500">
                        <a:solidFill>
                          <a:srgbClr val="FFFFF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>
                    <a:solidFill>
                      <a:srgbClr val="77307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AR" sz="1500">
                          <a:solidFill>
                            <a:srgbClr val="FFFFF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Lealtad</a:t>
                      </a:r>
                      <a:endParaRPr b="1" sz="1500">
                        <a:solidFill>
                          <a:srgbClr val="FFFFF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>
                    <a:solidFill>
                      <a:srgbClr val="773076"/>
                    </a:solidFill>
                  </a:tcPr>
                </a:tc>
              </a:tr>
              <a:tr h="7775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AR" sz="1500">
                          <a:latin typeface="Lato"/>
                          <a:ea typeface="Lato"/>
                          <a:cs typeface="Lato"/>
                          <a:sym typeface="Lato"/>
                        </a:rPr>
                        <a:t>Acciones</a:t>
                      </a:r>
                      <a:endParaRPr b="1" sz="15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AR" sz="1300">
                          <a:latin typeface="Lato"/>
                          <a:ea typeface="Lato"/>
                          <a:cs typeface="Lato"/>
                          <a:sym typeface="Lato"/>
                        </a:rPr>
                        <a:t>Búsqueda de producto</a:t>
                      </a:r>
                      <a:endParaRPr sz="13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AR" sz="1300">
                          <a:latin typeface="Lato"/>
                          <a:ea typeface="Lato"/>
                          <a:cs typeface="Lato"/>
                          <a:sym typeface="Lato"/>
                        </a:rPr>
                        <a:t>Buscó info de productos y carrito </a:t>
                      </a:r>
                      <a:r>
                        <a:rPr lang="es-AR" sz="1000">
                          <a:latin typeface="Lato"/>
                          <a:ea typeface="Lato"/>
                          <a:cs typeface="Lato"/>
                          <a:sym typeface="Lato"/>
                        </a:rPr>
                        <a:t>(abandonado)</a:t>
                      </a:r>
                      <a:endParaRPr sz="10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AR" sz="1300">
                          <a:latin typeface="Lato"/>
                          <a:ea typeface="Lato"/>
                          <a:cs typeface="Lato"/>
                          <a:sym typeface="Lato"/>
                        </a:rPr>
                        <a:t>Recupero de carrito y finalizó compra</a:t>
                      </a:r>
                      <a:endParaRPr sz="13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AR" sz="1300">
                          <a:latin typeface="Lato"/>
                          <a:ea typeface="Lato"/>
                          <a:cs typeface="Lato"/>
                          <a:sym typeface="Lato"/>
                        </a:rPr>
                        <a:t>Interacción con contenido</a:t>
                      </a:r>
                      <a:endParaRPr sz="13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AR" sz="1300">
                          <a:latin typeface="Lato"/>
                          <a:ea typeface="Lato"/>
                          <a:cs typeface="Lato"/>
                          <a:sym typeface="Lato"/>
                        </a:rPr>
                        <a:t>Recompra y etiqueta en redes</a:t>
                      </a:r>
                      <a:endParaRPr sz="13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/>
                </a:tc>
              </a:tr>
              <a:tr h="7918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AR" sz="1500">
                          <a:latin typeface="Lato"/>
                          <a:ea typeface="Lato"/>
                          <a:cs typeface="Lato"/>
                          <a:sym typeface="Lato"/>
                        </a:rPr>
                        <a:t>Touchpoint</a:t>
                      </a:r>
                      <a:br>
                        <a:rPr b="1" lang="es-AR" sz="1500">
                          <a:latin typeface="Lato"/>
                          <a:ea typeface="Lato"/>
                          <a:cs typeface="Lato"/>
                          <a:sym typeface="Lato"/>
                        </a:rPr>
                      </a:br>
                      <a:r>
                        <a:rPr b="1" lang="es-AR" sz="1100">
                          <a:latin typeface="Lato"/>
                          <a:ea typeface="Lato"/>
                          <a:cs typeface="Lato"/>
                          <a:sym typeface="Lato"/>
                        </a:rPr>
                        <a:t>(punto de contacto)</a:t>
                      </a:r>
                      <a:endParaRPr b="1" sz="11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AR" sz="1300">
                          <a:latin typeface="Lato"/>
                          <a:ea typeface="Lato"/>
                          <a:cs typeface="Lato"/>
                          <a:sym typeface="Lato"/>
                        </a:rPr>
                        <a:t>Buscadores</a:t>
                      </a:r>
                      <a:endParaRPr sz="13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AR" sz="1300">
                          <a:latin typeface="Lato"/>
                          <a:ea typeface="Lato"/>
                          <a:cs typeface="Lato"/>
                          <a:sym typeface="Lato"/>
                        </a:rPr>
                        <a:t>Redes sociales</a:t>
                      </a:r>
                      <a:endParaRPr sz="13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AR" sz="1300">
                          <a:latin typeface="Lato"/>
                          <a:ea typeface="Lato"/>
                          <a:cs typeface="Lato"/>
                          <a:sym typeface="Lato"/>
                        </a:rPr>
                        <a:t>Tienda online</a:t>
                      </a:r>
                      <a:endParaRPr sz="13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AR" sz="1300">
                          <a:latin typeface="Lato"/>
                          <a:ea typeface="Lato"/>
                          <a:cs typeface="Lato"/>
                          <a:sym typeface="Lato"/>
                        </a:rPr>
                        <a:t>Mail</a:t>
                      </a:r>
                      <a:endParaRPr sz="13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AR" sz="1300">
                          <a:latin typeface="Lato"/>
                          <a:ea typeface="Lato"/>
                          <a:cs typeface="Lato"/>
                          <a:sym typeface="Lato"/>
                        </a:rPr>
                        <a:t>Tienda online</a:t>
                      </a:r>
                      <a:endParaRPr sz="13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AR" sz="1300">
                          <a:latin typeface="Lato"/>
                          <a:ea typeface="Lato"/>
                          <a:cs typeface="Lato"/>
                          <a:sym typeface="Lato"/>
                        </a:rPr>
                        <a:t>Redes sociales</a:t>
                      </a:r>
                      <a:endParaRPr sz="13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AR" sz="1300">
                          <a:latin typeface="Lato"/>
                          <a:ea typeface="Lato"/>
                          <a:cs typeface="Lato"/>
                          <a:sym typeface="Lato"/>
                        </a:rPr>
                        <a:t>Mail</a:t>
                      </a:r>
                      <a:endParaRPr sz="13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AR" sz="1300">
                          <a:latin typeface="Lato"/>
                          <a:ea typeface="Lato"/>
                          <a:cs typeface="Lato"/>
                          <a:sym typeface="Lato"/>
                        </a:rPr>
                        <a:t>Redes sociales</a:t>
                      </a:r>
                      <a:endParaRPr sz="13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AR" sz="1300">
                          <a:latin typeface="Lato"/>
                          <a:ea typeface="Lato"/>
                          <a:cs typeface="Lato"/>
                          <a:sym typeface="Lato"/>
                        </a:rPr>
                        <a:t>Tienda online</a:t>
                      </a:r>
                      <a:endParaRPr sz="13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/>
                </a:tc>
              </a:tr>
              <a:tr h="8974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AR" sz="1500">
                          <a:latin typeface="Lato"/>
                          <a:ea typeface="Lato"/>
                          <a:cs typeface="Lato"/>
                          <a:sym typeface="Lato"/>
                        </a:rPr>
                        <a:t>Experiencia de cliente (CX)</a:t>
                      </a:r>
                      <a:endParaRPr b="1" sz="15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>
                        <a:solidFill>
                          <a:srgbClr val="000000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>
                        <a:solidFill>
                          <a:srgbClr val="000000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>
                        <a:solidFill>
                          <a:srgbClr val="000000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>
                        <a:solidFill>
                          <a:srgbClr val="000000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>
                        <a:solidFill>
                          <a:srgbClr val="000000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>
                        <a:solidFill>
                          <a:srgbClr val="000000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>
                        <a:solidFill>
                          <a:srgbClr val="000000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>
                        <a:solidFill>
                          <a:srgbClr val="000000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>
                        <a:solidFill>
                          <a:srgbClr val="000000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>
                        <a:solidFill>
                          <a:srgbClr val="000000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>
                        <a:solidFill>
                          <a:srgbClr val="000000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>
                        <a:solidFill>
                          <a:srgbClr val="000000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>
                        <a:solidFill>
                          <a:srgbClr val="000000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>
                        <a:solidFill>
                          <a:srgbClr val="000000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>
                        <a:solidFill>
                          <a:srgbClr val="000000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/>
                </a:tc>
              </a:tr>
              <a:tr h="7918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AR" sz="1500">
                          <a:latin typeface="Lato"/>
                          <a:ea typeface="Lato"/>
                          <a:cs typeface="Lato"/>
                          <a:sym typeface="Lato"/>
                        </a:rPr>
                        <a:t>Dolores / Fricciones</a:t>
                      </a:r>
                      <a:endParaRPr b="1" sz="15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AR" sz="1300">
                          <a:latin typeface="Lato"/>
                          <a:ea typeface="Lato"/>
                          <a:cs typeface="Lato"/>
                          <a:sym typeface="Lato"/>
                        </a:rPr>
                        <a:t>Falta de links a la tienda desde redes</a:t>
                      </a:r>
                      <a:endParaRPr sz="13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AR" sz="1300">
                          <a:latin typeface="Lato"/>
                          <a:ea typeface="Lato"/>
                          <a:cs typeface="Lato"/>
                          <a:sym typeface="Lato"/>
                        </a:rPr>
                        <a:t>Estaba en el teléfono y prefiere usar la PC</a:t>
                      </a:r>
                      <a:endParaRPr sz="13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AR" sz="1300">
                          <a:latin typeface="Lato"/>
                          <a:ea typeface="Lato"/>
                          <a:cs typeface="Lato"/>
                          <a:sym typeface="Lato"/>
                        </a:rPr>
                        <a:t>Muchos pasos en el checkout</a:t>
                      </a:r>
                      <a:endParaRPr sz="13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AR" sz="1300">
                          <a:latin typeface="Lato"/>
                          <a:ea typeface="Lato"/>
                          <a:cs typeface="Lato"/>
                          <a:sym typeface="Lato"/>
                        </a:rPr>
                        <a:t>No siempre la marca publica cosas de interés</a:t>
                      </a:r>
                      <a:endParaRPr sz="13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AR" sz="1300">
                          <a:latin typeface="Lato"/>
                          <a:ea typeface="Lato"/>
                          <a:cs typeface="Lato"/>
                          <a:sym typeface="Lato"/>
                        </a:rPr>
                        <a:t>Las promociones son un factor clave para la persona</a:t>
                      </a:r>
                      <a:endParaRPr sz="13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/>
                </a:tc>
              </a:tr>
              <a:tr h="9854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AR" sz="1500">
                          <a:latin typeface="Lato"/>
                          <a:ea typeface="Lato"/>
                          <a:cs typeface="Lato"/>
                          <a:sym typeface="Lato"/>
                        </a:rPr>
                        <a:t>Soluciones</a:t>
                      </a:r>
                      <a:endParaRPr b="1" sz="15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AR" sz="1300">
                          <a:latin typeface="Lato"/>
                          <a:ea typeface="Lato"/>
                          <a:cs typeface="Lato"/>
                          <a:sym typeface="Lato"/>
                        </a:rPr>
                        <a:t>Agregar stories regularmente y link en la bio</a:t>
                      </a:r>
                      <a:endParaRPr sz="13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AR" sz="1300">
                          <a:latin typeface="Lato"/>
                          <a:ea typeface="Lato"/>
                          <a:cs typeface="Lato"/>
                          <a:sym typeface="Lato"/>
                        </a:rPr>
                        <a:t>Permitir seguir o terminar compra desde mobile (interoperabilidad)</a:t>
                      </a:r>
                      <a:endParaRPr sz="13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AR" sz="1300">
                          <a:latin typeface="Lato"/>
                          <a:ea typeface="Lato"/>
                          <a:cs typeface="Lato"/>
                          <a:sym typeface="Lato"/>
                        </a:rPr>
                        <a:t>Simplificar campos y pedir menos datos</a:t>
                      </a:r>
                      <a:endParaRPr sz="13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AR" sz="1300">
                          <a:latin typeface="Lato"/>
                          <a:ea typeface="Lato"/>
                          <a:cs typeface="Lato"/>
                          <a:sym typeface="Lato"/>
                        </a:rPr>
                        <a:t>Revisar la estrategia de contenidos</a:t>
                      </a:r>
                      <a:endParaRPr sz="13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AR" sz="1300">
                          <a:latin typeface="Lato"/>
                          <a:ea typeface="Lato"/>
                          <a:cs typeface="Lato"/>
                          <a:sym typeface="Lato"/>
                        </a:rPr>
                        <a:t>Enviar promos personalizadas por mail</a:t>
                      </a:r>
                      <a:endParaRPr sz="13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cxnSp>
        <p:nvCxnSpPr>
          <p:cNvPr id="405" name="Google Shape;405;p46"/>
          <p:cNvCxnSpPr/>
          <p:nvPr/>
        </p:nvCxnSpPr>
        <p:spPr>
          <a:xfrm>
            <a:off x="2882232" y="3656833"/>
            <a:ext cx="8072700" cy="0"/>
          </a:xfrm>
          <a:prstGeom prst="straightConnector1">
            <a:avLst/>
          </a:prstGeom>
          <a:noFill/>
          <a:ln cap="flat" cmpd="sng" w="22000">
            <a:solidFill>
              <a:srgbClr val="595959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406" name="Google Shape;406;p46"/>
          <p:cNvSpPr/>
          <p:nvPr/>
        </p:nvSpPr>
        <p:spPr>
          <a:xfrm>
            <a:off x="3525913" y="3280550"/>
            <a:ext cx="6614914" cy="547770"/>
          </a:xfrm>
          <a:custGeom>
            <a:rect b="b" l="l" r="r" t="t"/>
            <a:pathLst>
              <a:path extrusionOk="0" h="14725" w="228969">
                <a:moveTo>
                  <a:pt x="0" y="10804"/>
                </a:moveTo>
                <a:cubicBezTo>
                  <a:pt x="10666" y="10093"/>
                  <a:pt x="43929" y="5906"/>
                  <a:pt x="63997" y="6538"/>
                </a:cubicBezTo>
                <a:cubicBezTo>
                  <a:pt x="84065" y="7170"/>
                  <a:pt x="101922" y="15624"/>
                  <a:pt x="120410" y="14597"/>
                </a:cubicBezTo>
                <a:cubicBezTo>
                  <a:pt x="138898" y="13570"/>
                  <a:pt x="156833" y="1876"/>
                  <a:pt x="174926" y="375"/>
                </a:cubicBezTo>
                <a:cubicBezTo>
                  <a:pt x="193019" y="-1126"/>
                  <a:pt x="219962" y="4721"/>
                  <a:pt x="228969" y="5590"/>
                </a:cubicBezTo>
              </a:path>
            </a:pathLst>
          </a:custGeom>
          <a:noFill/>
          <a:ln cap="flat" cmpd="sng" w="33050">
            <a:solidFill>
              <a:srgbClr val="773076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47"/>
          <p:cNvSpPr txBox="1"/>
          <p:nvPr/>
        </p:nvSpPr>
        <p:spPr>
          <a:xfrm>
            <a:off x="1848750" y="2183525"/>
            <a:ext cx="84945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AR" sz="6000">
                <a:latin typeface="Lato"/>
                <a:ea typeface="Lato"/>
                <a:cs typeface="Lato"/>
                <a:sym typeface="Lato"/>
              </a:rPr>
              <a:t>Testeá como cliente 🧐</a:t>
            </a:r>
            <a:endParaRPr b="1" sz="60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12" name="Google Shape;412;p47"/>
          <p:cNvSpPr txBox="1"/>
          <p:nvPr/>
        </p:nvSpPr>
        <p:spPr>
          <a:xfrm>
            <a:off x="1233800" y="3567775"/>
            <a:ext cx="97242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2500">
                <a:solidFill>
                  <a:schemeClr val="lt1"/>
                </a:solidFill>
                <a:highlight>
                  <a:srgbClr val="A64D79"/>
                </a:highlight>
                <a:latin typeface="Lato Light"/>
                <a:ea typeface="Lato Light"/>
                <a:cs typeface="Lato Light"/>
                <a:sym typeface="Lato Light"/>
              </a:rPr>
              <a:t>Simular una compra</a:t>
            </a:r>
            <a:r>
              <a:rPr lang="es-AR" sz="25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 como si fueras un cliente, </a:t>
            </a:r>
            <a:br>
              <a:rPr lang="es-AR" sz="25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</a:br>
            <a:r>
              <a:rPr lang="es-AR" sz="25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siempre es una buena manera de encontrar fricciones.</a:t>
            </a:r>
            <a:endParaRPr sz="25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7" name="Google Shape;417;p48"/>
          <p:cNvGrpSpPr/>
          <p:nvPr/>
        </p:nvGrpSpPr>
        <p:grpSpPr>
          <a:xfrm>
            <a:off x="0" y="0"/>
            <a:ext cx="12192000" cy="5845476"/>
            <a:chOff x="0" y="0"/>
            <a:chExt cx="12192000" cy="5845476"/>
          </a:xfrm>
        </p:grpSpPr>
        <p:sp>
          <p:nvSpPr>
            <p:cNvPr id="418" name="Google Shape;418;p48"/>
            <p:cNvSpPr/>
            <p:nvPr/>
          </p:nvSpPr>
          <p:spPr>
            <a:xfrm>
              <a:off x="0" y="0"/>
              <a:ext cx="12192000" cy="5672100"/>
            </a:xfrm>
            <a:prstGeom prst="rect">
              <a:avLst/>
            </a:prstGeom>
            <a:solidFill>
              <a:srgbClr val="EB660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" name="Google Shape;419;p48"/>
            <p:cNvSpPr/>
            <p:nvPr/>
          </p:nvSpPr>
          <p:spPr>
            <a:xfrm>
              <a:off x="0" y="5570976"/>
              <a:ext cx="12192000" cy="2745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20" name="Google Shape;420;p48"/>
          <p:cNvSpPr txBox="1"/>
          <p:nvPr/>
        </p:nvSpPr>
        <p:spPr>
          <a:xfrm>
            <a:off x="623875" y="1473388"/>
            <a:ext cx="6370800" cy="20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60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rPr>
              <a:t>Tácticas de fidelización</a:t>
            </a:r>
            <a:endParaRPr sz="6000">
              <a:solidFill>
                <a:schemeClr val="lt1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421" name="Google Shape;421;p48"/>
          <p:cNvSpPr txBox="1"/>
          <p:nvPr/>
        </p:nvSpPr>
        <p:spPr>
          <a:xfrm>
            <a:off x="623875" y="3497888"/>
            <a:ext cx="63708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25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¿Cómo estimular la recompra?</a:t>
            </a:r>
            <a:endParaRPr sz="25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49"/>
          <p:cNvSpPr txBox="1"/>
          <p:nvPr/>
        </p:nvSpPr>
        <p:spPr>
          <a:xfrm>
            <a:off x="1556250" y="2183525"/>
            <a:ext cx="90795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AR" sz="6000">
                <a:latin typeface="Lato"/>
                <a:ea typeface="Lato"/>
                <a:cs typeface="Lato"/>
                <a:sym typeface="Lato"/>
              </a:rPr>
              <a:t>Veamos algunas ideas 💡</a:t>
            </a:r>
            <a:endParaRPr b="1" sz="60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27" name="Google Shape;427;p49"/>
          <p:cNvSpPr txBox="1"/>
          <p:nvPr/>
        </p:nvSpPr>
        <p:spPr>
          <a:xfrm>
            <a:off x="1233800" y="3567775"/>
            <a:ext cx="97242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2500">
                <a:solidFill>
                  <a:schemeClr val="lt1"/>
                </a:solidFill>
                <a:highlight>
                  <a:srgbClr val="8E7CC3"/>
                </a:highlight>
                <a:latin typeface="Lato Light"/>
                <a:ea typeface="Lato Light"/>
                <a:cs typeface="Lato Light"/>
                <a:sym typeface="Lato Light"/>
              </a:rPr>
              <a:t>para aplicar</a:t>
            </a:r>
            <a:r>
              <a:rPr lang="es-AR" sz="25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 a través de email, mensajes (SMS, Whatsapp), el</a:t>
            </a:r>
            <a:br>
              <a:rPr lang="es-AR" sz="25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</a:br>
            <a:r>
              <a:rPr lang="es-AR" sz="25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envío del producto o incluso el contenido en redes sociales.</a:t>
            </a:r>
            <a:endParaRPr sz="25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50"/>
          <p:cNvSpPr txBox="1"/>
          <p:nvPr/>
        </p:nvSpPr>
        <p:spPr>
          <a:xfrm>
            <a:off x="623875" y="1208575"/>
            <a:ext cx="7623300" cy="438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AR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1️⃣</a:t>
            </a:r>
            <a:r>
              <a:rPr b="1" lang="es-AR"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Comunicación postventa inteligente</a:t>
            </a:r>
            <a:endParaRPr b="1" sz="24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61950" lvl="0" marL="9144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Lato Light"/>
              <a:buChar char="●"/>
            </a:pPr>
            <a:r>
              <a:rPr lang="es-AR" sz="21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No alcanza con un “gracias por tu compra”.</a:t>
            </a:r>
            <a:endParaRPr sz="21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-36195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Lato Light"/>
              <a:buChar char="●"/>
            </a:pPr>
            <a:r>
              <a:rPr lang="es-AR" sz="21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👉 </a:t>
            </a:r>
            <a:r>
              <a:rPr i="1" lang="es-AR" sz="21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Ejemplo</a:t>
            </a:r>
            <a:r>
              <a:rPr lang="es-AR" sz="21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: tips de uso, tutoriales o recetas.</a:t>
            </a:r>
            <a:endParaRPr sz="21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-36195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Lato Light"/>
              <a:buChar char="●"/>
            </a:pPr>
            <a:r>
              <a:rPr lang="es-AR" sz="21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Personalizar mails o mensajes: usar el nombre y mencionar el producto.</a:t>
            </a:r>
            <a:endParaRPr sz="21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AR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2️⃣</a:t>
            </a:r>
            <a:r>
              <a:rPr b="1" lang="es-AR"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Contenido postventa que mantiene vivo el vínculo</a:t>
            </a:r>
            <a:endParaRPr b="1" sz="24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61950" lvl="0" marL="9144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Lato Light"/>
              <a:buChar char="●"/>
            </a:pPr>
            <a:r>
              <a:rPr lang="es-AR" sz="21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Podemos aprovecharlo para la papelería en el envío, pero también en redes sociales de forma regular.</a:t>
            </a:r>
            <a:endParaRPr sz="21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-361950" lvl="1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Lato Light"/>
              <a:buChar char="○"/>
            </a:pPr>
            <a:r>
              <a:rPr i="1" lang="es-AR" sz="21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Cafetería </a:t>
            </a:r>
            <a:r>
              <a:rPr lang="es-AR" sz="21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→ playlist para acompañar el café.</a:t>
            </a:r>
            <a:endParaRPr sz="21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-361950" lvl="1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Lato Light"/>
              <a:buChar char="○"/>
            </a:pPr>
            <a:r>
              <a:rPr i="1" lang="es-AR" sz="21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Ropa </a:t>
            </a:r>
            <a:r>
              <a:rPr lang="es-AR" sz="21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→ guía para combinar la prenda.</a:t>
            </a:r>
            <a:endParaRPr sz="21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-361950" lvl="1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Lato Light"/>
              <a:buChar char="○"/>
            </a:pPr>
            <a:r>
              <a:rPr i="1" lang="es-AR" sz="21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Tecnología </a:t>
            </a:r>
            <a:r>
              <a:rPr lang="es-AR" sz="21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→ “3 hacks que no conocías”.</a:t>
            </a:r>
            <a:endParaRPr sz="21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1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51"/>
          <p:cNvSpPr txBox="1"/>
          <p:nvPr/>
        </p:nvSpPr>
        <p:spPr>
          <a:xfrm>
            <a:off x="623875" y="1056175"/>
            <a:ext cx="8353200" cy="438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s-AR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3️⃣</a:t>
            </a:r>
            <a:r>
              <a:rPr b="1" lang="es-AR"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Reactivación de clientes inactivos</a:t>
            </a:r>
            <a:endParaRPr b="1" sz="24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61950" lvl="0" marL="9144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Lato Light"/>
              <a:buChar char="●"/>
            </a:pPr>
            <a:r>
              <a:rPr lang="es-AR" sz="21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Detectar inactividad (30/60/90 días).</a:t>
            </a:r>
            <a:endParaRPr sz="21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-36195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Lato Light"/>
              <a:buChar char="●"/>
            </a:pPr>
            <a:r>
              <a:rPr lang="es-AR" sz="21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Segmentar audiencias y mensajes: “</a:t>
            </a:r>
            <a:r>
              <a:rPr i="1" lang="es-AR" sz="21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Hace tiempo que no te vemos</a:t>
            </a:r>
            <a:r>
              <a:rPr lang="es-AR" sz="21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”.</a:t>
            </a:r>
            <a:endParaRPr sz="21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-36195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Lato Light"/>
              <a:buChar char="●"/>
            </a:pPr>
            <a:r>
              <a:rPr lang="es-AR" sz="21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Ofertas suaves para impulsar la acción: proponer un producto nuevo o recomendado.</a:t>
            </a:r>
            <a:endParaRPr sz="21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s-AR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4️⃣</a:t>
            </a:r>
            <a:r>
              <a:rPr b="1" lang="es-AR"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Recuperar carritos abandonados</a:t>
            </a:r>
            <a:endParaRPr b="1" sz="24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61950" lvl="0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Lato Light"/>
              <a:buChar char="●"/>
            </a:pPr>
            <a:r>
              <a:rPr lang="es-AR" sz="21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Recordatorio por email o WhatsApp.</a:t>
            </a:r>
            <a:endParaRPr sz="21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-36195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Lato Light"/>
              <a:buChar char="●"/>
            </a:pPr>
            <a:r>
              <a:rPr lang="es-AR" sz="21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Posibles mensajes:</a:t>
            </a:r>
            <a:endParaRPr sz="21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-361950" lvl="1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Lato Light"/>
              <a:buChar char="○"/>
            </a:pPr>
            <a:r>
              <a:rPr i="1" lang="es-AR" sz="21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Urgencia </a:t>
            </a:r>
            <a:r>
              <a:rPr lang="es-AR" sz="21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→ “</a:t>
            </a:r>
            <a:r>
              <a:rPr i="1" lang="es-AR" sz="21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Quedan pocas unidades</a:t>
            </a:r>
            <a:r>
              <a:rPr lang="es-AR" sz="21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”.</a:t>
            </a:r>
            <a:endParaRPr sz="21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-361950" lvl="1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Lato Light"/>
              <a:buChar char="○"/>
            </a:pPr>
            <a:r>
              <a:rPr i="1" lang="es-AR" sz="21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Confianza </a:t>
            </a:r>
            <a:r>
              <a:rPr lang="es-AR" sz="21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→ “</a:t>
            </a:r>
            <a:r>
              <a:rPr i="1" lang="es-AR" sz="21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Tu carrito sigue reservado</a:t>
            </a:r>
            <a:r>
              <a:rPr lang="es-AR" sz="21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”.</a:t>
            </a:r>
            <a:endParaRPr sz="21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-361950" lvl="1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Lato Light"/>
              <a:buChar char="○"/>
            </a:pPr>
            <a:r>
              <a:rPr i="1" lang="es-AR" sz="21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Incentivo </a:t>
            </a:r>
            <a:r>
              <a:rPr lang="es-AR" sz="21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→ “</a:t>
            </a:r>
            <a:r>
              <a:rPr i="1" lang="es-AR" sz="21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Hoy con envío gratis</a:t>
            </a:r>
            <a:r>
              <a:rPr lang="es-AR" sz="21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”.</a:t>
            </a:r>
            <a:endParaRPr sz="21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52"/>
          <p:cNvSpPr txBox="1"/>
          <p:nvPr/>
        </p:nvSpPr>
        <p:spPr>
          <a:xfrm>
            <a:off x="623875" y="1056175"/>
            <a:ext cx="8353200" cy="438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s-AR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5️⃣ </a:t>
            </a:r>
            <a:r>
              <a:rPr b="1" lang="es-AR"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Programas de recompra</a:t>
            </a:r>
            <a:endParaRPr b="1" sz="24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61950" lvl="0" marL="9144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Lato Light"/>
              <a:buChar char="●"/>
            </a:pPr>
            <a:r>
              <a:rPr lang="es-AR" sz="21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Más allá de juntar puntos: acceso a una comunidad, prioridad en lanzamientos, beneficios exclusivos.</a:t>
            </a:r>
            <a:endParaRPr sz="21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s-AR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6️⃣ </a:t>
            </a:r>
            <a:r>
              <a:rPr b="1" lang="es-AR"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Pedir feedback y actuar en consecuencia</a:t>
            </a:r>
            <a:endParaRPr b="1" sz="24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61950" lvl="0" marL="9144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Lato Light"/>
              <a:buChar char="●"/>
            </a:pPr>
            <a:r>
              <a:rPr lang="es-AR" sz="21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No es solo encuesta. Hay que mostrar que lo que dicen genera cambios. 👉 Ejemplo: “</a:t>
            </a:r>
            <a:r>
              <a:rPr i="1" lang="es-AR" sz="21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Gracias a sus sugerencias mejoramos nuestro sistema de envíos</a:t>
            </a:r>
            <a:r>
              <a:rPr lang="es-AR" sz="21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”. Y post en redes con esos cambios.</a:t>
            </a:r>
            <a:endParaRPr sz="21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AR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7️⃣</a:t>
            </a:r>
            <a:r>
              <a:rPr b="1" lang="es-AR"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Reenganche emocional</a:t>
            </a:r>
            <a:endParaRPr b="1" sz="24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61950" lvl="0" marL="9144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Lato Light"/>
              <a:buChar char="●"/>
            </a:pPr>
            <a:r>
              <a:rPr lang="es-AR" sz="21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Mensajes cálidos: “</a:t>
            </a:r>
            <a:r>
              <a:rPr i="1" lang="es-AR" sz="21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Te extrañamos</a:t>
            </a:r>
            <a:r>
              <a:rPr lang="es-AR" sz="21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”. Sumar humor o cercanía para romper la frialdad.</a:t>
            </a:r>
            <a:endParaRPr sz="21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-36195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Lato Light"/>
              <a:buChar char="●"/>
            </a:pPr>
            <a:r>
              <a:rPr lang="es-AR" sz="21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Detalles inesperados: cupón de cumpleaños, nota personalizada.</a:t>
            </a:r>
            <a:endParaRPr sz="21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7" name="Google Shape;447;p53"/>
          <p:cNvGrpSpPr/>
          <p:nvPr/>
        </p:nvGrpSpPr>
        <p:grpSpPr>
          <a:xfrm>
            <a:off x="0" y="0"/>
            <a:ext cx="12192000" cy="5845476"/>
            <a:chOff x="0" y="0"/>
            <a:chExt cx="12192000" cy="5845476"/>
          </a:xfrm>
        </p:grpSpPr>
        <p:sp>
          <p:nvSpPr>
            <p:cNvPr id="448" name="Google Shape;448;p53"/>
            <p:cNvSpPr/>
            <p:nvPr/>
          </p:nvSpPr>
          <p:spPr>
            <a:xfrm>
              <a:off x="0" y="0"/>
              <a:ext cx="12192000" cy="5672100"/>
            </a:xfrm>
            <a:prstGeom prst="rect">
              <a:avLst/>
            </a:prstGeom>
            <a:solidFill>
              <a:srgbClr val="EB660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" name="Google Shape;449;p53"/>
            <p:cNvSpPr/>
            <p:nvPr/>
          </p:nvSpPr>
          <p:spPr>
            <a:xfrm>
              <a:off x="0" y="5570976"/>
              <a:ext cx="12192000" cy="2745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0" name="Google Shape;450;p53"/>
          <p:cNvSpPr txBox="1"/>
          <p:nvPr/>
        </p:nvSpPr>
        <p:spPr>
          <a:xfrm>
            <a:off x="623875" y="1473400"/>
            <a:ext cx="8063700" cy="20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60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rPr>
              <a:t>Bonus: algunas herramientas</a:t>
            </a:r>
            <a:endParaRPr sz="6000">
              <a:solidFill>
                <a:schemeClr val="lt1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451" name="Google Shape;451;p53"/>
          <p:cNvSpPr txBox="1"/>
          <p:nvPr/>
        </p:nvSpPr>
        <p:spPr>
          <a:xfrm>
            <a:off x="623875" y="3497900"/>
            <a:ext cx="70338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25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Empezá a trabajar en el proceso de retención</a:t>
            </a:r>
            <a:r>
              <a:rPr lang="es-AR" sz="25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.</a:t>
            </a:r>
            <a:endParaRPr sz="25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7"/>
          <p:cNvSpPr txBox="1"/>
          <p:nvPr/>
        </p:nvSpPr>
        <p:spPr>
          <a:xfrm>
            <a:off x="623875" y="1208575"/>
            <a:ext cx="7409700" cy="438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s-AR" sz="2900">
                <a:solidFill>
                  <a:schemeClr val="lt1"/>
                </a:solidFill>
                <a:highlight>
                  <a:srgbClr val="413A6B"/>
                </a:highlight>
                <a:latin typeface="Lato"/>
                <a:ea typeface="Lato"/>
                <a:cs typeface="Lato"/>
                <a:sym typeface="Lato"/>
              </a:rPr>
              <a:t>Temas de hoy</a:t>
            </a:r>
            <a:endParaRPr b="1" sz="2900">
              <a:solidFill>
                <a:schemeClr val="lt1"/>
              </a:solidFill>
              <a:highlight>
                <a:srgbClr val="413A6B"/>
              </a:highlight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29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41275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Lato Light"/>
              <a:buChar char="●"/>
            </a:pPr>
            <a:r>
              <a:rPr lang="es-AR" sz="29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Que te </a:t>
            </a:r>
            <a:r>
              <a:rPr b="1" lang="es-AR" sz="29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compren vs recompren</a:t>
            </a:r>
            <a:endParaRPr b="1" sz="29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41275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Lato Light"/>
              <a:buChar char="●"/>
            </a:pPr>
            <a:r>
              <a:rPr b="1" lang="es-AR" sz="29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Embudo </a:t>
            </a:r>
            <a:r>
              <a:rPr lang="es-AR" sz="29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de conversión: retener y fidelizar</a:t>
            </a:r>
            <a:endParaRPr sz="29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-41275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Lato Light"/>
              <a:buChar char="●"/>
            </a:pPr>
            <a:r>
              <a:rPr lang="es-AR" sz="29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Conceptos básicos de </a:t>
            </a:r>
            <a:r>
              <a:rPr b="1" lang="es-AR" sz="29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UX</a:t>
            </a:r>
            <a:endParaRPr b="1" sz="29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41275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Lato Light"/>
              <a:buChar char="●"/>
            </a:pPr>
            <a:r>
              <a:rPr lang="es-AR" sz="29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¿Cómo </a:t>
            </a:r>
            <a:r>
              <a:rPr b="1" lang="es-AR" sz="29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detectar fricciones </a:t>
            </a:r>
            <a:r>
              <a:rPr lang="es-AR" sz="29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en la venta?</a:t>
            </a:r>
            <a:endParaRPr sz="29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-412750" lvl="0" marL="457200" rtl="0" algn="l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2900"/>
              <a:buFont typeface="Lato Light"/>
              <a:buChar char="●"/>
            </a:pPr>
            <a:r>
              <a:rPr lang="es-AR" sz="29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Tácticas para </a:t>
            </a:r>
            <a:r>
              <a:rPr b="1" lang="es-AR" sz="29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recuperar clientes</a:t>
            </a:r>
            <a:endParaRPr b="1" sz="29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6" name="Google Shape;456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72400" y="1816275"/>
            <a:ext cx="6414299" cy="3225449"/>
          </a:xfrm>
          <a:prstGeom prst="rect">
            <a:avLst/>
          </a:prstGeom>
          <a:noFill/>
          <a:ln>
            <a:noFill/>
          </a:ln>
        </p:spPr>
      </p:pic>
      <p:sp>
        <p:nvSpPr>
          <p:cNvPr id="457" name="Google Shape;457;p54"/>
          <p:cNvSpPr txBox="1"/>
          <p:nvPr/>
        </p:nvSpPr>
        <p:spPr>
          <a:xfrm>
            <a:off x="466200" y="1091959"/>
            <a:ext cx="5205900" cy="16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AR" sz="5200">
                <a:latin typeface="Lato"/>
                <a:ea typeface="Lato"/>
                <a:cs typeface="Lato"/>
                <a:sym typeface="Lato"/>
              </a:rPr>
              <a:t>Template: </a:t>
            </a:r>
            <a:endParaRPr b="1" sz="52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AR" sz="4500">
                <a:latin typeface="Lato"/>
                <a:ea typeface="Lato"/>
                <a:cs typeface="Lato"/>
                <a:sym typeface="Lato"/>
              </a:rPr>
              <a:t>Customer Journey</a:t>
            </a:r>
            <a:endParaRPr b="1" sz="45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58" name="Google Shape;458;p54"/>
          <p:cNvSpPr txBox="1"/>
          <p:nvPr/>
        </p:nvSpPr>
        <p:spPr>
          <a:xfrm>
            <a:off x="484575" y="2716425"/>
            <a:ext cx="4125900" cy="310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900">
                <a:latin typeface="Lato Light"/>
                <a:ea typeface="Lato Light"/>
                <a:cs typeface="Lato Light"/>
                <a:sym typeface="Lato Light"/>
              </a:rPr>
              <a:t>Diseñado para guiar paso a paso a alguien que nunca hizo uno. </a:t>
            </a:r>
            <a:endParaRPr sz="1900"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900">
                <a:latin typeface="Lato Light"/>
                <a:ea typeface="Lato Light"/>
                <a:cs typeface="Lato Light"/>
                <a:sym typeface="Lato Light"/>
              </a:rPr>
              <a:t>La idea es que puedas pensar la experiencia de tu cliente en cada etapa, identificando expectativas, dudas, emociones, fricciones y oportunidades.</a:t>
            </a:r>
            <a:endParaRPr sz="1900"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900">
                <a:latin typeface="Lato Light"/>
                <a:ea typeface="Lato Light"/>
                <a:cs typeface="Lato Light"/>
                <a:sym typeface="Lato Light"/>
              </a:rPr>
              <a:t>🔗 </a:t>
            </a:r>
            <a:r>
              <a:rPr b="1" lang="es-AR" sz="1900" u="sng"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  <a:hlinkClick r:id="rId4"/>
              </a:rPr>
              <a:t>Acceder al template</a:t>
            </a:r>
            <a:r>
              <a:rPr b="1" lang="es-AR" sz="1900">
                <a:latin typeface="Lato"/>
                <a:ea typeface="Lato"/>
                <a:cs typeface="Lato"/>
                <a:sym typeface="Lato"/>
              </a:rPr>
              <a:t>.</a:t>
            </a:r>
            <a:endParaRPr b="1" sz="19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3" name="Google Shape;463;p55" title="File:Google Docs logo (2014-2020).svg - Wikimedia Common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90901" y="4098177"/>
            <a:ext cx="565723" cy="782326"/>
          </a:xfrm>
          <a:prstGeom prst="rect">
            <a:avLst/>
          </a:prstGeom>
          <a:noFill/>
          <a:ln>
            <a:noFill/>
          </a:ln>
        </p:spPr>
      </p:pic>
      <p:sp>
        <p:nvSpPr>
          <p:cNvPr id="464" name="Google Shape;464;p55"/>
          <p:cNvSpPr txBox="1"/>
          <p:nvPr/>
        </p:nvSpPr>
        <p:spPr>
          <a:xfrm>
            <a:off x="466201" y="1437439"/>
            <a:ext cx="5205900" cy="178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AR" sz="5200">
                <a:latin typeface="Lato"/>
                <a:ea typeface="Lato"/>
                <a:cs typeface="Lato"/>
                <a:sym typeface="Lato"/>
              </a:rPr>
              <a:t>Extra: Ideas y herramientas</a:t>
            </a:r>
            <a:endParaRPr b="1" sz="52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65" name="Google Shape;465;p55"/>
          <p:cNvSpPr txBox="1"/>
          <p:nvPr/>
        </p:nvSpPr>
        <p:spPr>
          <a:xfrm>
            <a:off x="484575" y="3411418"/>
            <a:ext cx="4125900" cy="16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900">
                <a:latin typeface="Lato Light"/>
                <a:ea typeface="Lato Light"/>
                <a:cs typeface="Lato Light"/>
                <a:sym typeface="Lato Light"/>
              </a:rPr>
              <a:t>El objetivo es que no te quedes solo con la teoría, sino que tengas un kit concreto para empezar a mejorar la experiencia de tus clientes desde mañana mismo.</a:t>
            </a:r>
            <a:endParaRPr sz="1900"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466" name="Google Shape;466;p55"/>
          <p:cNvSpPr txBox="1"/>
          <p:nvPr/>
        </p:nvSpPr>
        <p:spPr>
          <a:xfrm>
            <a:off x="7181500" y="1714405"/>
            <a:ext cx="4509000" cy="375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619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92F33"/>
              </a:buClr>
              <a:buSzPts val="2100"/>
              <a:buFont typeface="Lato"/>
              <a:buChar char="➔"/>
            </a:pPr>
            <a:r>
              <a:rPr b="1" lang="es-AR" sz="2100" u="sng"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  <a:hlinkClick r:id="rId4"/>
              </a:rPr>
              <a:t>Ideas de tácticas</a:t>
            </a:r>
            <a:r>
              <a:rPr b="1" lang="es-AR" sz="2100">
                <a:solidFill>
                  <a:srgbClr val="292F33"/>
                </a:solidFill>
                <a:latin typeface="Lato"/>
                <a:ea typeface="Lato"/>
                <a:cs typeface="Lato"/>
                <a:sym typeface="Lato"/>
              </a:rPr>
              <a:t> para </a:t>
            </a:r>
            <a:br>
              <a:rPr b="1" lang="es-AR" sz="2100">
                <a:solidFill>
                  <a:srgbClr val="292F33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b="1" lang="es-AR" sz="2100">
                <a:solidFill>
                  <a:srgbClr val="292F33"/>
                </a:solidFill>
                <a:latin typeface="Lato"/>
                <a:ea typeface="Lato"/>
                <a:cs typeface="Lato"/>
                <a:sym typeface="Lato"/>
              </a:rPr>
              <a:t>mejorar la retención.</a:t>
            </a:r>
            <a:endParaRPr b="1" sz="2100">
              <a:solidFill>
                <a:srgbClr val="292F33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solidFill>
                <a:srgbClr val="292F33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solidFill>
                <a:srgbClr val="292F33"/>
              </a:solidFill>
              <a:latin typeface="Lato"/>
              <a:ea typeface="Lato"/>
              <a:cs typeface="Lato"/>
              <a:sym typeface="Lato"/>
            </a:endParaRPr>
          </a:p>
          <a:p>
            <a:pPr indent="-361950" lvl="0" marL="457200" rtl="0" algn="l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292F33"/>
              </a:buClr>
              <a:buSzPts val="2100"/>
              <a:buFont typeface="Lato"/>
              <a:buChar char="➔"/>
            </a:pPr>
            <a:r>
              <a:rPr b="1" lang="es-AR" sz="2100" u="sng"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  <a:hlinkClick r:id="rId5"/>
              </a:rPr>
              <a:t>Herramientas</a:t>
            </a:r>
            <a:r>
              <a:rPr b="1" lang="es-AR" sz="2100">
                <a:solidFill>
                  <a:srgbClr val="292F33"/>
                </a:solidFill>
                <a:latin typeface="Lato"/>
                <a:ea typeface="Lato"/>
                <a:cs typeface="Lato"/>
                <a:sym typeface="Lato"/>
              </a:rPr>
              <a:t> para trabajar</a:t>
            </a:r>
            <a:endParaRPr b="1" sz="2100">
              <a:solidFill>
                <a:srgbClr val="292F33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467" name="Google Shape;467;p55" title="File:Google Docs logo (2014-2020).svg - Wikimedia Common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90901" y="2004615"/>
            <a:ext cx="565723" cy="782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2" name="Google Shape;472;p56"/>
          <p:cNvPicPr preferRelativeResize="0"/>
          <p:nvPr/>
        </p:nvPicPr>
        <p:blipFill rotWithShape="1">
          <a:blip r:embed="rId3">
            <a:alphaModFix/>
          </a:blip>
          <a:srcRect b="0" l="0" r="773" t="0"/>
          <a:stretch/>
        </p:blipFill>
        <p:spPr>
          <a:xfrm>
            <a:off x="1857300" y="1118179"/>
            <a:ext cx="8477400" cy="46767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473" name="Google Shape;473;p56">
            <a:hlinkClick r:id="rId4"/>
          </p:cNvPr>
          <p:cNvSpPr/>
          <p:nvPr/>
        </p:nvSpPr>
        <p:spPr>
          <a:xfrm>
            <a:off x="4657350" y="5543360"/>
            <a:ext cx="2877300" cy="533100"/>
          </a:xfrm>
          <a:prstGeom prst="roundRect">
            <a:avLst>
              <a:gd fmla="val 16667" name="adj"/>
            </a:avLst>
          </a:prstGeom>
          <a:solidFill>
            <a:srgbClr val="413A6B"/>
          </a:solidFill>
          <a:ln cap="flat" cmpd="sng" w="9525">
            <a:solidFill>
              <a:srgbClr val="413A6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AR">
                <a:solidFill>
                  <a:srgbClr val="FFFFFF"/>
                </a:solidFill>
                <a:latin typeface="Lato Black"/>
                <a:ea typeface="Lato Black"/>
                <a:cs typeface="Lato Black"/>
                <a:sym typeface="Lato Black"/>
              </a:rPr>
              <a:t>ENTRAR AL ASISTENTE</a:t>
            </a:r>
            <a:endParaRPr>
              <a:solidFill>
                <a:srgbClr val="FFFFFF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8" name="Google Shape;478;p57"/>
          <p:cNvGrpSpPr/>
          <p:nvPr/>
        </p:nvGrpSpPr>
        <p:grpSpPr>
          <a:xfrm>
            <a:off x="0" y="0"/>
            <a:ext cx="12192000" cy="5845476"/>
            <a:chOff x="0" y="0"/>
            <a:chExt cx="12192000" cy="5845476"/>
          </a:xfrm>
        </p:grpSpPr>
        <p:sp>
          <p:nvSpPr>
            <p:cNvPr id="479" name="Google Shape;479;p57"/>
            <p:cNvSpPr/>
            <p:nvPr/>
          </p:nvSpPr>
          <p:spPr>
            <a:xfrm>
              <a:off x="0" y="0"/>
              <a:ext cx="12192000" cy="5672100"/>
            </a:xfrm>
            <a:prstGeom prst="rect">
              <a:avLst/>
            </a:prstGeom>
            <a:solidFill>
              <a:srgbClr val="413A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0" name="Google Shape;480;p57"/>
            <p:cNvSpPr/>
            <p:nvPr/>
          </p:nvSpPr>
          <p:spPr>
            <a:xfrm>
              <a:off x="0" y="5570976"/>
              <a:ext cx="12192000" cy="2745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81" name="Google Shape;481;p57"/>
          <p:cNvSpPr txBox="1"/>
          <p:nvPr/>
        </p:nvSpPr>
        <p:spPr>
          <a:xfrm>
            <a:off x="623875" y="1702000"/>
            <a:ext cx="80637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96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rPr>
              <a:t>¿Preguntas?</a:t>
            </a:r>
            <a:endParaRPr sz="9600">
              <a:solidFill>
                <a:schemeClr val="lt1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482" name="Google Shape;482;p57"/>
          <p:cNvSpPr txBox="1"/>
          <p:nvPr/>
        </p:nvSpPr>
        <p:spPr>
          <a:xfrm>
            <a:off x="623875" y="3421700"/>
            <a:ext cx="70338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25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Pueden abrir los mics directamente </a:t>
            </a:r>
            <a:r>
              <a:rPr lang="es-AR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😉</a:t>
            </a:r>
            <a:endParaRPr sz="25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8" name="Google Shape;178;p28"/>
          <p:cNvGrpSpPr/>
          <p:nvPr/>
        </p:nvGrpSpPr>
        <p:grpSpPr>
          <a:xfrm>
            <a:off x="0" y="0"/>
            <a:ext cx="12192000" cy="5845476"/>
            <a:chOff x="0" y="0"/>
            <a:chExt cx="12192000" cy="5845476"/>
          </a:xfrm>
        </p:grpSpPr>
        <p:sp>
          <p:nvSpPr>
            <p:cNvPr id="179" name="Google Shape;179;p28"/>
            <p:cNvSpPr/>
            <p:nvPr/>
          </p:nvSpPr>
          <p:spPr>
            <a:xfrm>
              <a:off x="0" y="0"/>
              <a:ext cx="12192000" cy="5672100"/>
            </a:xfrm>
            <a:prstGeom prst="rect">
              <a:avLst/>
            </a:prstGeom>
            <a:solidFill>
              <a:srgbClr val="EB660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" name="Google Shape;180;p28"/>
            <p:cNvSpPr/>
            <p:nvPr/>
          </p:nvSpPr>
          <p:spPr>
            <a:xfrm>
              <a:off x="0" y="5570976"/>
              <a:ext cx="12192000" cy="2745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81" name="Google Shape;181;p28"/>
          <p:cNvSpPr txBox="1"/>
          <p:nvPr/>
        </p:nvSpPr>
        <p:spPr>
          <a:xfrm>
            <a:off x="623875" y="1473388"/>
            <a:ext cx="6370800" cy="20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60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rPr>
              <a:t>Compra vs Recompra</a:t>
            </a:r>
            <a:endParaRPr sz="6000">
              <a:solidFill>
                <a:schemeClr val="lt1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182" name="Google Shape;182;p28"/>
          <p:cNvSpPr txBox="1"/>
          <p:nvPr/>
        </p:nvSpPr>
        <p:spPr>
          <a:xfrm>
            <a:off x="623875" y="3497888"/>
            <a:ext cx="63708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25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El valor del marketing después de la venta</a:t>
            </a:r>
            <a:endParaRPr sz="25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9"/>
          <p:cNvSpPr txBox="1"/>
          <p:nvPr/>
        </p:nvSpPr>
        <p:spPr>
          <a:xfrm>
            <a:off x="1848750" y="2183525"/>
            <a:ext cx="84945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AR" sz="6000">
                <a:latin typeface="Lato"/>
                <a:ea typeface="Lato"/>
                <a:cs typeface="Lato"/>
                <a:sym typeface="Lato"/>
              </a:rPr>
              <a:t>El costo de adquirir 💸</a:t>
            </a:r>
            <a:endParaRPr b="1" sz="60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88" name="Google Shape;188;p29"/>
          <p:cNvSpPr txBox="1"/>
          <p:nvPr/>
        </p:nvSpPr>
        <p:spPr>
          <a:xfrm>
            <a:off x="1848750" y="3567775"/>
            <a:ext cx="84945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2500">
                <a:latin typeface="Lato Light"/>
                <a:ea typeface="Lato Light"/>
                <a:cs typeface="Lato Light"/>
                <a:sym typeface="Lato Light"/>
              </a:rPr>
              <a:t>cliente nuevo es </a:t>
            </a:r>
            <a:r>
              <a:rPr lang="es-AR" sz="2500">
                <a:solidFill>
                  <a:schemeClr val="lt1"/>
                </a:solidFill>
                <a:highlight>
                  <a:srgbClr val="3C78D8"/>
                </a:highlight>
                <a:latin typeface="Lato Light"/>
                <a:ea typeface="Lato Light"/>
                <a:cs typeface="Lato Light"/>
                <a:sym typeface="Lato Light"/>
              </a:rPr>
              <a:t>5 a 7 veces</a:t>
            </a:r>
            <a:r>
              <a:rPr lang="es-AR" sz="2500">
                <a:latin typeface="Lato Light"/>
                <a:ea typeface="Lato Light"/>
                <a:cs typeface="Lato Light"/>
                <a:sym typeface="Lato Light"/>
              </a:rPr>
              <a:t> mayor </a:t>
            </a:r>
            <a:br>
              <a:rPr lang="es-AR" sz="2500">
                <a:latin typeface="Lato Light"/>
                <a:ea typeface="Lato Light"/>
                <a:cs typeface="Lato Light"/>
                <a:sym typeface="Lato Light"/>
              </a:rPr>
            </a:br>
            <a:r>
              <a:rPr lang="es-AR" sz="2500">
                <a:latin typeface="Lato Light"/>
                <a:ea typeface="Lato Light"/>
                <a:cs typeface="Lato Light"/>
                <a:sym typeface="Lato Light"/>
              </a:rPr>
              <a:t>que retener uno existente.</a:t>
            </a:r>
            <a:endParaRPr sz="2500">
              <a:latin typeface="Lato Light"/>
              <a:ea typeface="Lato Light"/>
              <a:cs typeface="Lato Light"/>
              <a:sym typeface="Lato Ligh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3" name="Google Shape;193;p30"/>
          <p:cNvGrpSpPr/>
          <p:nvPr/>
        </p:nvGrpSpPr>
        <p:grpSpPr>
          <a:xfrm>
            <a:off x="3694463" y="1165001"/>
            <a:ext cx="4802671" cy="2808369"/>
            <a:chOff x="3982184" y="2235893"/>
            <a:chExt cx="4227331" cy="2471938"/>
          </a:xfrm>
        </p:grpSpPr>
        <p:sp>
          <p:nvSpPr>
            <p:cNvPr id="194" name="Google Shape;194;p30"/>
            <p:cNvSpPr/>
            <p:nvPr/>
          </p:nvSpPr>
          <p:spPr>
            <a:xfrm>
              <a:off x="5737577" y="2235893"/>
              <a:ext cx="2471938" cy="2471938"/>
            </a:xfrm>
            <a:prstGeom prst="ellipse">
              <a:avLst/>
            </a:prstGeom>
            <a:solidFill>
              <a:srgbClr val="9325A5"/>
            </a:solidFill>
            <a:ln cap="flat" cmpd="sng" w="43275">
              <a:solidFill>
                <a:srgbClr val="D786E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38475" lIns="138475" spcFirstLastPara="1" rIns="138475" wrap="square" tIns="1384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76">
                <a:latin typeface="Lato Black"/>
                <a:ea typeface="Lato Black"/>
                <a:cs typeface="Lato Black"/>
                <a:sym typeface="Lato Black"/>
              </a:endParaRPr>
            </a:p>
          </p:txBody>
        </p:sp>
        <p:sp>
          <p:nvSpPr>
            <p:cNvPr id="195" name="Google Shape;195;p30"/>
            <p:cNvSpPr txBox="1"/>
            <p:nvPr/>
          </p:nvSpPr>
          <p:spPr>
            <a:xfrm>
              <a:off x="6680301" y="3150824"/>
              <a:ext cx="1433700" cy="695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38475" lIns="138475" spcFirstLastPara="1" rIns="138475" wrap="square" tIns="138475">
              <a:noAutofit/>
            </a:bodyPr>
            <a:lstStyle/>
            <a:p>
              <a:pPr indent="0" lvl="0" marL="0" rtl="0" algn="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AR" sz="2230">
                  <a:solidFill>
                    <a:srgbClr val="FFFFFF"/>
                  </a:solidFill>
                  <a:latin typeface="Lato Black"/>
                  <a:ea typeface="Lato Black"/>
                  <a:cs typeface="Lato Black"/>
                  <a:sym typeface="Lato Black"/>
                </a:rPr>
                <a:t>Recompra</a:t>
              </a:r>
              <a:r>
                <a:rPr lang="es-AR" sz="2230">
                  <a:solidFill>
                    <a:srgbClr val="FFFFFF"/>
                  </a:solidFill>
                  <a:latin typeface="Lato Black"/>
                  <a:ea typeface="Lato Black"/>
                  <a:cs typeface="Lato Black"/>
                  <a:sym typeface="Lato Black"/>
                </a:rPr>
                <a:t> </a:t>
              </a:r>
              <a:endParaRPr sz="2230">
                <a:solidFill>
                  <a:srgbClr val="FFFFFF"/>
                </a:solidFill>
                <a:latin typeface="Lato Black"/>
                <a:ea typeface="Lato Black"/>
                <a:cs typeface="Lato Black"/>
                <a:sym typeface="Lato Black"/>
              </a:endParaRPr>
            </a:p>
          </p:txBody>
        </p:sp>
        <p:sp>
          <p:nvSpPr>
            <p:cNvPr id="196" name="Google Shape;196;p30"/>
            <p:cNvSpPr/>
            <p:nvPr/>
          </p:nvSpPr>
          <p:spPr>
            <a:xfrm>
              <a:off x="3982184" y="2235893"/>
              <a:ext cx="2471938" cy="2471938"/>
            </a:xfrm>
            <a:prstGeom prst="ellipse">
              <a:avLst/>
            </a:prstGeom>
            <a:solidFill>
              <a:srgbClr val="771E86"/>
            </a:solidFill>
            <a:ln cap="flat" cmpd="sng" w="43275">
              <a:solidFill>
                <a:srgbClr val="D786E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38475" lIns="138475" spcFirstLastPara="1" rIns="138475" wrap="square" tIns="1384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76">
                <a:latin typeface="Lato Black"/>
                <a:ea typeface="Lato Black"/>
                <a:cs typeface="Lato Black"/>
                <a:sym typeface="Lato Black"/>
              </a:endParaRPr>
            </a:p>
          </p:txBody>
        </p:sp>
        <p:sp>
          <p:nvSpPr>
            <p:cNvPr id="197" name="Google Shape;197;p30"/>
            <p:cNvSpPr txBox="1"/>
            <p:nvPr/>
          </p:nvSpPr>
          <p:spPr>
            <a:xfrm>
              <a:off x="4178813" y="3150824"/>
              <a:ext cx="1433700" cy="695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38475" lIns="138475" spcFirstLastPara="1" rIns="138475" wrap="square" tIns="13847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AR" sz="2230">
                  <a:solidFill>
                    <a:srgbClr val="FFFFFF"/>
                  </a:solidFill>
                  <a:latin typeface="Lato Black"/>
                  <a:ea typeface="Lato Black"/>
                  <a:cs typeface="Lato Black"/>
                  <a:sym typeface="Lato Black"/>
                </a:rPr>
                <a:t>Venta única</a:t>
              </a:r>
              <a:endParaRPr sz="2230">
                <a:solidFill>
                  <a:srgbClr val="FFFFFF"/>
                </a:solidFill>
                <a:latin typeface="Lato Black"/>
                <a:ea typeface="Lato Black"/>
                <a:cs typeface="Lato Black"/>
                <a:sym typeface="Lato Black"/>
              </a:endParaRPr>
            </a:p>
          </p:txBody>
        </p:sp>
      </p:grpSp>
      <p:sp>
        <p:nvSpPr>
          <p:cNvPr id="198" name="Google Shape;198;p30"/>
          <p:cNvSpPr txBox="1"/>
          <p:nvPr/>
        </p:nvSpPr>
        <p:spPr>
          <a:xfrm>
            <a:off x="907050" y="1767833"/>
            <a:ext cx="2067900" cy="1603200"/>
          </a:xfrm>
          <a:prstGeom prst="rect">
            <a:avLst/>
          </a:prstGeom>
          <a:noFill/>
          <a:ln>
            <a:noFill/>
          </a:ln>
        </p:spPr>
        <p:txBody>
          <a:bodyPr anchorCtr="0" anchor="t" bIns="85025" lIns="85025" spcFirstLastPara="1" rIns="85025" wrap="square" tIns="850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2324">
                <a:latin typeface="Lato Light"/>
                <a:ea typeface="Lato Light"/>
                <a:cs typeface="Lato Light"/>
                <a:sym typeface="Lato Light"/>
              </a:rPr>
              <a:t>Ingresos inmediatos, pero negocio frágil.</a:t>
            </a:r>
            <a:endParaRPr sz="2324"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99" name="Google Shape;199;p30"/>
          <p:cNvSpPr txBox="1"/>
          <p:nvPr/>
        </p:nvSpPr>
        <p:spPr>
          <a:xfrm>
            <a:off x="9217046" y="1946650"/>
            <a:ext cx="2067900" cy="1245300"/>
          </a:xfrm>
          <a:prstGeom prst="rect">
            <a:avLst/>
          </a:prstGeom>
          <a:noFill/>
          <a:ln>
            <a:noFill/>
          </a:ln>
        </p:spPr>
        <p:txBody>
          <a:bodyPr anchorCtr="0" anchor="t" bIns="85025" lIns="85025" spcFirstLastPara="1" rIns="85025" wrap="square" tIns="850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2324">
                <a:latin typeface="Lato Light"/>
                <a:ea typeface="Lato Light"/>
                <a:cs typeface="Lato Light"/>
                <a:sym typeface="Lato Light"/>
              </a:rPr>
              <a:t>Ingresos sostenibles y predecibles.</a:t>
            </a:r>
            <a:endParaRPr sz="2324">
              <a:latin typeface="Lato Light"/>
              <a:ea typeface="Lato Light"/>
              <a:cs typeface="Lato Light"/>
              <a:sym typeface="Lato Light"/>
            </a:endParaRPr>
          </a:p>
        </p:txBody>
      </p:sp>
      <p:cxnSp>
        <p:nvCxnSpPr>
          <p:cNvPr id="200" name="Google Shape;200;p30"/>
          <p:cNvCxnSpPr>
            <a:stCxn id="196" idx="2"/>
            <a:endCxn id="198" idx="3"/>
          </p:cNvCxnSpPr>
          <p:nvPr/>
        </p:nvCxnSpPr>
        <p:spPr>
          <a:xfrm flipH="1">
            <a:off x="2975063" y="2569186"/>
            <a:ext cx="719400" cy="300"/>
          </a:xfrm>
          <a:prstGeom prst="straightConnector1">
            <a:avLst/>
          </a:prstGeom>
          <a:noFill/>
          <a:ln cap="flat" cmpd="sng" w="35425">
            <a:solidFill>
              <a:srgbClr val="434343"/>
            </a:solidFill>
            <a:prstDash val="solid"/>
            <a:round/>
            <a:headEnd len="med" w="med" type="oval"/>
            <a:tailEnd len="med" w="med" type="stealth"/>
          </a:ln>
        </p:spPr>
      </p:cxnSp>
      <p:cxnSp>
        <p:nvCxnSpPr>
          <p:cNvPr id="201" name="Google Shape;201;p30"/>
          <p:cNvCxnSpPr>
            <a:stCxn id="194" idx="6"/>
            <a:endCxn id="199" idx="1"/>
          </p:cNvCxnSpPr>
          <p:nvPr/>
        </p:nvCxnSpPr>
        <p:spPr>
          <a:xfrm>
            <a:off x="8497134" y="2569186"/>
            <a:ext cx="720000" cy="0"/>
          </a:xfrm>
          <a:prstGeom prst="straightConnector1">
            <a:avLst/>
          </a:prstGeom>
          <a:noFill/>
          <a:ln cap="flat" cmpd="sng" w="35425">
            <a:solidFill>
              <a:srgbClr val="434343"/>
            </a:solidFill>
            <a:prstDash val="solid"/>
            <a:round/>
            <a:headEnd len="med" w="med" type="oval"/>
            <a:tailEnd len="med" w="med" type="stealth"/>
          </a:ln>
        </p:spPr>
      </p:cxnSp>
      <p:grpSp>
        <p:nvGrpSpPr>
          <p:cNvPr id="202" name="Google Shape;202;p30"/>
          <p:cNvGrpSpPr/>
          <p:nvPr/>
        </p:nvGrpSpPr>
        <p:grpSpPr>
          <a:xfrm>
            <a:off x="4556280" y="4253573"/>
            <a:ext cx="3079656" cy="1800852"/>
            <a:chOff x="3982184" y="2235893"/>
            <a:chExt cx="4227393" cy="2472000"/>
          </a:xfrm>
        </p:grpSpPr>
        <p:sp>
          <p:nvSpPr>
            <p:cNvPr id="203" name="Google Shape;203;p30"/>
            <p:cNvSpPr/>
            <p:nvPr/>
          </p:nvSpPr>
          <p:spPr>
            <a:xfrm>
              <a:off x="5737577" y="2235893"/>
              <a:ext cx="2472000" cy="2472000"/>
            </a:xfrm>
            <a:prstGeom prst="ellipse">
              <a:avLst/>
            </a:prstGeom>
            <a:solidFill>
              <a:srgbClr val="3D85C6"/>
            </a:solidFill>
            <a:ln cap="flat" cmpd="sng" w="27750">
              <a:solidFill>
                <a:srgbClr val="9FC5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88800" lIns="88800" spcFirstLastPara="1" rIns="88800" wrap="square" tIns="888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39">
                <a:latin typeface="Lato Black"/>
                <a:ea typeface="Lato Black"/>
                <a:cs typeface="Lato Black"/>
                <a:sym typeface="Lato Black"/>
              </a:endParaRPr>
            </a:p>
          </p:txBody>
        </p:sp>
        <p:sp>
          <p:nvSpPr>
            <p:cNvPr id="204" name="Google Shape;204;p30"/>
            <p:cNvSpPr txBox="1"/>
            <p:nvPr/>
          </p:nvSpPr>
          <p:spPr>
            <a:xfrm>
              <a:off x="6680301" y="3150824"/>
              <a:ext cx="1433700" cy="695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8800" lIns="88800" spcFirstLastPara="1" rIns="88800" wrap="square" tIns="88800">
              <a:noAutofit/>
            </a:bodyPr>
            <a:lstStyle/>
            <a:p>
              <a:pPr indent="0" lvl="0" marL="0" rtl="0" algn="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AR" sz="1430">
                  <a:solidFill>
                    <a:srgbClr val="FFFFFF"/>
                  </a:solidFill>
                  <a:latin typeface="Lato Black"/>
                  <a:ea typeface="Lato Black"/>
                  <a:cs typeface="Lato Black"/>
                  <a:sym typeface="Lato Black"/>
                </a:rPr>
                <a:t>CLTV</a:t>
              </a:r>
              <a:endParaRPr sz="1430">
                <a:solidFill>
                  <a:srgbClr val="FFFFFF"/>
                </a:solidFill>
                <a:latin typeface="Lato Black"/>
                <a:ea typeface="Lato Black"/>
                <a:cs typeface="Lato Black"/>
                <a:sym typeface="Lato Black"/>
              </a:endParaRPr>
            </a:p>
          </p:txBody>
        </p:sp>
        <p:sp>
          <p:nvSpPr>
            <p:cNvPr id="205" name="Google Shape;205;p30"/>
            <p:cNvSpPr/>
            <p:nvPr/>
          </p:nvSpPr>
          <p:spPr>
            <a:xfrm>
              <a:off x="3982184" y="2235893"/>
              <a:ext cx="2472000" cy="2472000"/>
            </a:xfrm>
            <a:prstGeom prst="ellipse">
              <a:avLst/>
            </a:prstGeom>
            <a:solidFill>
              <a:srgbClr val="0B5394"/>
            </a:solidFill>
            <a:ln cap="flat" cmpd="sng" w="27750">
              <a:solidFill>
                <a:srgbClr val="9FC5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88800" lIns="88800" spcFirstLastPara="1" rIns="88800" wrap="square" tIns="888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39">
                <a:latin typeface="Lato Black"/>
                <a:ea typeface="Lato Black"/>
                <a:cs typeface="Lato Black"/>
                <a:sym typeface="Lato Black"/>
              </a:endParaRPr>
            </a:p>
          </p:txBody>
        </p:sp>
        <p:sp>
          <p:nvSpPr>
            <p:cNvPr id="206" name="Google Shape;206;p30"/>
            <p:cNvSpPr txBox="1"/>
            <p:nvPr/>
          </p:nvSpPr>
          <p:spPr>
            <a:xfrm>
              <a:off x="4178813" y="3150824"/>
              <a:ext cx="1433700" cy="695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8800" lIns="88800" spcFirstLastPara="1" rIns="88800" wrap="square" tIns="88800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AR" sz="1430">
                  <a:solidFill>
                    <a:srgbClr val="FFFFFF"/>
                  </a:solidFill>
                  <a:latin typeface="Lato Black"/>
                  <a:ea typeface="Lato Black"/>
                  <a:cs typeface="Lato Black"/>
                  <a:sym typeface="Lato Black"/>
                </a:rPr>
                <a:t>CAC</a:t>
              </a:r>
              <a:endParaRPr sz="1430">
                <a:solidFill>
                  <a:srgbClr val="FFFFFF"/>
                </a:solidFill>
                <a:latin typeface="Lato Black"/>
                <a:ea typeface="Lato Black"/>
                <a:cs typeface="Lato Black"/>
                <a:sym typeface="Lato Black"/>
              </a:endParaRPr>
            </a:p>
          </p:txBody>
        </p:sp>
      </p:grpSp>
      <p:sp>
        <p:nvSpPr>
          <p:cNvPr id="207" name="Google Shape;207;p30"/>
          <p:cNvSpPr txBox="1"/>
          <p:nvPr/>
        </p:nvSpPr>
        <p:spPr>
          <a:xfrm>
            <a:off x="2387848" y="4640015"/>
            <a:ext cx="1326000" cy="102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4525" lIns="54525" spcFirstLastPara="1" rIns="54525" wrap="square" tIns="545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490">
                <a:latin typeface="Lato Light"/>
                <a:ea typeface="Lato Light"/>
                <a:cs typeface="Lato Light"/>
                <a:sym typeface="Lato Light"/>
              </a:rPr>
              <a:t>Costo de Adquisición</a:t>
            </a:r>
            <a:br>
              <a:rPr lang="es-AR" sz="1490">
                <a:latin typeface="Lato Light"/>
                <a:ea typeface="Lato Light"/>
                <a:cs typeface="Lato Light"/>
                <a:sym typeface="Lato Light"/>
              </a:rPr>
            </a:br>
            <a:r>
              <a:rPr lang="es-AR" sz="1490">
                <a:latin typeface="Lato Light"/>
                <a:ea typeface="Lato Light"/>
                <a:cs typeface="Lato Light"/>
                <a:sym typeface="Lato Light"/>
              </a:rPr>
              <a:t>de Cliente</a:t>
            </a:r>
            <a:endParaRPr sz="1490"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08" name="Google Shape;208;p30"/>
          <p:cNvSpPr txBox="1"/>
          <p:nvPr/>
        </p:nvSpPr>
        <p:spPr>
          <a:xfrm>
            <a:off x="8478161" y="4754671"/>
            <a:ext cx="1326000" cy="79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4525" lIns="54525" spcFirstLastPara="1" rIns="54525" wrap="square" tIns="545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490">
                <a:latin typeface="Lato Light"/>
                <a:ea typeface="Lato Light"/>
                <a:cs typeface="Lato Light"/>
                <a:sym typeface="Lato Light"/>
              </a:rPr>
              <a:t>Costo de Vida del Cliente</a:t>
            </a:r>
            <a:endParaRPr sz="1490">
              <a:latin typeface="Lato Light"/>
              <a:ea typeface="Lato Light"/>
              <a:cs typeface="Lato Light"/>
              <a:sym typeface="Lato Light"/>
            </a:endParaRPr>
          </a:p>
        </p:txBody>
      </p:sp>
      <p:cxnSp>
        <p:nvCxnSpPr>
          <p:cNvPr id="209" name="Google Shape;209;p30"/>
          <p:cNvCxnSpPr>
            <a:stCxn id="205" idx="2"/>
            <a:endCxn id="207" idx="3"/>
          </p:cNvCxnSpPr>
          <p:nvPr/>
        </p:nvCxnSpPr>
        <p:spPr>
          <a:xfrm rot="10800000">
            <a:off x="3713880" y="5153999"/>
            <a:ext cx="842400" cy="0"/>
          </a:xfrm>
          <a:prstGeom prst="straightConnector1">
            <a:avLst/>
          </a:prstGeom>
          <a:noFill/>
          <a:ln cap="flat" cmpd="sng" w="22700">
            <a:solidFill>
              <a:srgbClr val="434343"/>
            </a:solidFill>
            <a:prstDash val="solid"/>
            <a:round/>
            <a:headEnd len="med" w="med" type="oval"/>
            <a:tailEnd len="med" w="med" type="stealth"/>
          </a:ln>
        </p:spPr>
      </p:cxnSp>
      <p:cxnSp>
        <p:nvCxnSpPr>
          <p:cNvPr id="210" name="Google Shape;210;p30"/>
          <p:cNvCxnSpPr>
            <a:stCxn id="203" idx="6"/>
            <a:endCxn id="208" idx="1"/>
          </p:cNvCxnSpPr>
          <p:nvPr/>
        </p:nvCxnSpPr>
        <p:spPr>
          <a:xfrm>
            <a:off x="7635936" y="5153999"/>
            <a:ext cx="842100" cy="0"/>
          </a:xfrm>
          <a:prstGeom prst="straightConnector1">
            <a:avLst/>
          </a:prstGeom>
          <a:noFill/>
          <a:ln cap="flat" cmpd="sng" w="22700">
            <a:solidFill>
              <a:srgbClr val="434343"/>
            </a:solidFill>
            <a:prstDash val="solid"/>
            <a:round/>
            <a:headEnd len="med" w="med" type="oval"/>
            <a:tailEnd len="med" w="med" type="stealth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5" name="Google Shape;215;p31"/>
          <p:cNvCxnSpPr/>
          <p:nvPr/>
        </p:nvCxnSpPr>
        <p:spPr>
          <a:xfrm>
            <a:off x="1130800" y="3764173"/>
            <a:ext cx="10231800" cy="0"/>
          </a:xfrm>
          <a:prstGeom prst="straightConnector1">
            <a:avLst/>
          </a:prstGeom>
          <a:noFill/>
          <a:ln cap="flat" cmpd="sng" w="19050">
            <a:solidFill>
              <a:srgbClr val="434343"/>
            </a:solidFill>
            <a:prstDash val="solid"/>
            <a:round/>
            <a:headEnd len="med" w="med" type="stealth"/>
            <a:tailEnd len="med" w="med" type="stealth"/>
          </a:ln>
        </p:spPr>
      </p:cxnSp>
      <p:cxnSp>
        <p:nvCxnSpPr>
          <p:cNvPr id="216" name="Google Shape;216;p31"/>
          <p:cNvCxnSpPr/>
          <p:nvPr/>
        </p:nvCxnSpPr>
        <p:spPr>
          <a:xfrm>
            <a:off x="4443875" y="2155406"/>
            <a:ext cx="0" cy="2059200"/>
          </a:xfrm>
          <a:prstGeom prst="straightConnector1">
            <a:avLst/>
          </a:prstGeom>
          <a:noFill/>
          <a:ln cap="flat" cmpd="sng" w="38100">
            <a:solidFill>
              <a:srgbClr val="434343"/>
            </a:solidFill>
            <a:prstDash val="lgDash"/>
            <a:round/>
            <a:headEnd len="med" w="med" type="none"/>
            <a:tailEnd len="med" w="med" type="none"/>
          </a:ln>
        </p:spPr>
      </p:cxnSp>
      <p:cxnSp>
        <p:nvCxnSpPr>
          <p:cNvPr id="217" name="Google Shape;217;p31"/>
          <p:cNvCxnSpPr/>
          <p:nvPr/>
        </p:nvCxnSpPr>
        <p:spPr>
          <a:xfrm>
            <a:off x="1356750" y="3368923"/>
            <a:ext cx="2958300" cy="0"/>
          </a:xfrm>
          <a:prstGeom prst="straightConnector1">
            <a:avLst/>
          </a:prstGeom>
          <a:noFill/>
          <a:ln cap="flat" cmpd="sng" w="38100">
            <a:solidFill>
              <a:srgbClr val="3D85C6"/>
            </a:solidFill>
            <a:prstDash val="solid"/>
            <a:round/>
            <a:headEnd len="med" w="med" type="oval"/>
            <a:tailEnd len="med" w="med" type="stealth"/>
          </a:ln>
        </p:spPr>
      </p:cxnSp>
      <p:sp>
        <p:nvSpPr>
          <p:cNvPr id="218" name="Google Shape;218;p31"/>
          <p:cNvSpPr/>
          <p:nvPr/>
        </p:nvSpPr>
        <p:spPr>
          <a:xfrm>
            <a:off x="4728850" y="2697673"/>
            <a:ext cx="2028000" cy="1066500"/>
          </a:xfrm>
          <a:prstGeom prst="uturnArrow">
            <a:avLst>
              <a:gd fmla="val 6894" name="adj1"/>
              <a:gd fmla="val 17675" name="adj2"/>
              <a:gd fmla="val 24428" name="adj3"/>
              <a:gd fmla="val 57468" name="adj4"/>
              <a:gd fmla="val 81896" name="adj5"/>
            </a:avLst>
          </a:prstGeom>
          <a:solidFill>
            <a:srgbClr val="A64D79"/>
          </a:solidFill>
          <a:ln cap="flat" cmpd="sng" w="9525">
            <a:solidFill>
              <a:srgbClr val="A64D7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p31"/>
          <p:cNvSpPr/>
          <p:nvPr/>
        </p:nvSpPr>
        <p:spPr>
          <a:xfrm>
            <a:off x="6858875" y="2697673"/>
            <a:ext cx="2028000" cy="1066500"/>
          </a:xfrm>
          <a:prstGeom prst="uturnArrow">
            <a:avLst>
              <a:gd fmla="val 6894" name="adj1"/>
              <a:gd fmla="val 17675" name="adj2"/>
              <a:gd fmla="val 24428" name="adj3"/>
              <a:gd fmla="val 57468" name="adj4"/>
              <a:gd fmla="val 81896" name="adj5"/>
            </a:avLst>
          </a:prstGeom>
          <a:solidFill>
            <a:srgbClr val="A64D79"/>
          </a:solidFill>
          <a:ln cap="flat" cmpd="sng" w="9525">
            <a:solidFill>
              <a:srgbClr val="A64D7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31"/>
          <p:cNvSpPr/>
          <p:nvPr/>
        </p:nvSpPr>
        <p:spPr>
          <a:xfrm>
            <a:off x="8988899" y="2697673"/>
            <a:ext cx="2028000" cy="1066500"/>
          </a:xfrm>
          <a:prstGeom prst="uturnArrow">
            <a:avLst>
              <a:gd fmla="val 6894" name="adj1"/>
              <a:gd fmla="val 17675" name="adj2"/>
              <a:gd fmla="val 24428" name="adj3"/>
              <a:gd fmla="val 57468" name="adj4"/>
              <a:gd fmla="val 81896" name="adj5"/>
            </a:avLst>
          </a:prstGeom>
          <a:solidFill>
            <a:srgbClr val="A64D79"/>
          </a:solidFill>
          <a:ln cap="flat" cmpd="sng" w="9525">
            <a:solidFill>
              <a:srgbClr val="A64D7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31"/>
          <p:cNvSpPr txBox="1"/>
          <p:nvPr/>
        </p:nvSpPr>
        <p:spPr>
          <a:xfrm>
            <a:off x="3728075" y="4244973"/>
            <a:ext cx="1431600" cy="529500"/>
          </a:xfrm>
          <a:prstGeom prst="rect">
            <a:avLst/>
          </a:prstGeom>
          <a:noFill/>
          <a:ln>
            <a:noFill/>
          </a:ln>
        </p:spPr>
        <p:txBody>
          <a:bodyPr anchorCtr="0" anchor="t" bIns="85025" lIns="85025" spcFirstLastPara="1" rIns="85025" wrap="square" tIns="850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AR" sz="2324">
                <a:latin typeface="Lato"/>
                <a:ea typeface="Lato"/>
                <a:cs typeface="Lato"/>
                <a:sym typeface="Lato"/>
              </a:rPr>
              <a:t>Venta</a:t>
            </a:r>
            <a:endParaRPr b="1" sz="2324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22" name="Google Shape;222;p31"/>
          <p:cNvSpPr txBox="1"/>
          <p:nvPr/>
        </p:nvSpPr>
        <p:spPr>
          <a:xfrm>
            <a:off x="6203633" y="3460859"/>
            <a:ext cx="710400" cy="387300"/>
          </a:xfrm>
          <a:prstGeom prst="rect">
            <a:avLst/>
          </a:prstGeom>
          <a:noFill/>
          <a:ln>
            <a:noFill/>
          </a:ln>
        </p:spPr>
        <p:txBody>
          <a:bodyPr anchorCtr="0" anchor="t" bIns="85025" lIns="85025" spcFirstLastPara="1" rIns="85025" wrap="square" tIns="850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AR">
                <a:latin typeface="Lato"/>
                <a:ea typeface="Lato"/>
                <a:cs typeface="Lato"/>
                <a:sym typeface="Lato"/>
              </a:rPr>
              <a:t>Venta</a:t>
            </a:r>
            <a:endParaRPr b="1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23" name="Google Shape;223;p31"/>
          <p:cNvSpPr txBox="1"/>
          <p:nvPr/>
        </p:nvSpPr>
        <p:spPr>
          <a:xfrm>
            <a:off x="8342852" y="3460859"/>
            <a:ext cx="710400" cy="387300"/>
          </a:xfrm>
          <a:prstGeom prst="rect">
            <a:avLst/>
          </a:prstGeom>
          <a:noFill/>
          <a:ln>
            <a:noFill/>
          </a:ln>
        </p:spPr>
        <p:txBody>
          <a:bodyPr anchorCtr="0" anchor="t" bIns="85025" lIns="85025" spcFirstLastPara="1" rIns="85025" wrap="square" tIns="850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AR">
                <a:latin typeface="Lato"/>
                <a:ea typeface="Lato"/>
                <a:cs typeface="Lato"/>
                <a:sym typeface="Lato"/>
              </a:rPr>
              <a:t>Venta</a:t>
            </a:r>
            <a:endParaRPr b="1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24" name="Google Shape;224;p31"/>
          <p:cNvSpPr txBox="1"/>
          <p:nvPr/>
        </p:nvSpPr>
        <p:spPr>
          <a:xfrm>
            <a:off x="10472884" y="3460859"/>
            <a:ext cx="710400" cy="387300"/>
          </a:xfrm>
          <a:prstGeom prst="rect">
            <a:avLst/>
          </a:prstGeom>
          <a:noFill/>
          <a:ln>
            <a:noFill/>
          </a:ln>
        </p:spPr>
        <p:txBody>
          <a:bodyPr anchorCtr="0" anchor="t" bIns="85025" lIns="85025" spcFirstLastPara="1" rIns="85025" wrap="square" tIns="850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AR">
                <a:latin typeface="Lato"/>
                <a:ea typeface="Lato"/>
                <a:cs typeface="Lato"/>
                <a:sym typeface="Lato"/>
              </a:rPr>
              <a:t>Venta</a:t>
            </a:r>
            <a:endParaRPr b="1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25" name="Google Shape;225;p31"/>
          <p:cNvSpPr txBox="1"/>
          <p:nvPr/>
        </p:nvSpPr>
        <p:spPr>
          <a:xfrm>
            <a:off x="2216400" y="2697673"/>
            <a:ext cx="1239000" cy="529500"/>
          </a:xfrm>
          <a:prstGeom prst="rect">
            <a:avLst/>
          </a:prstGeom>
          <a:solidFill>
            <a:srgbClr val="3D85C6"/>
          </a:solidFill>
          <a:ln cap="flat" cmpd="sng" w="19050">
            <a:solidFill>
              <a:srgbClr val="0B539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85025" lIns="85025" spcFirstLastPara="1" rIns="85025" wrap="square" tIns="850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AR" sz="2324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CAC</a:t>
            </a:r>
            <a:endParaRPr b="1" sz="2324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26" name="Google Shape;226;p31"/>
          <p:cNvSpPr txBox="1"/>
          <p:nvPr/>
        </p:nvSpPr>
        <p:spPr>
          <a:xfrm>
            <a:off x="7544375" y="4854062"/>
            <a:ext cx="1239000" cy="529500"/>
          </a:xfrm>
          <a:prstGeom prst="rect">
            <a:avLst/>
          </a:prstGeom>
          <a:solidFill>
            <a:srgbClr val="A64D79"/>
          </a:solidFill>
          <a:ln cap="flat" cmpd="sng" w="19050">
            <a:solidFill>
              <a:srgbClr val="741B4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85025" lIns="85025" spcFirstLastPara="1" rIns="85025" wrap="square" tIns="850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AR" sz="2324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CLTV</a:t>
            </a:r>
            <a:endParaRPr b="1" sz="2324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227" name="Google Shape;227;p31"/>
          <p:cNvCxnSpPr>
            <a:stCxn id="221" idx="3"/>
            <a:endCxn id="226" idx="1"/>
          </p:cNvCxnSpPr>
          <p:nvPr/>
        </p:nvCxnSpPr>
        <p:spPr>
          <a:xfrm>
            <a:off x="5159675" y="4509723"/>
            <a:ext cx="2384700" cy="609000"/>
          </a:xfrm>
          <a:prstGeom prst="straightConnector1">
            <a:avLst/>
          </a:prstGeom>
          <a:noFill/>
          <a:ln cap="flat" cmpd="sng" w="19050">
            <a:solidFill>
              <a:srgbClr val="999999"/>
            </a:solidFill>
            <a:prstDash val="dot"/>
            <a:round/>
            <a:headEnd len="med" w="med" type="none"/>
            <a:tailEnd len="med" w="med" type="stealth"/>
          </a:ln>
        </p:spPr>
      </p:cxnSp>
      <p:cxnSp>
        <p:nvCxnSpPr>
          <p:cNvPr id="228" name="Google Shape;228;p31"/>
          <p:cNvCxnSpPr>
            <a:stCxn id="222" idx="2"/>
            <a:endCxn id="226" idx="0"/>
          </p:cNvCxnSpPr>
          <p:nvPr/>
        </p:nvCxnSpPr>
        <p:spPr>
          <a:xfrm>
            <a:off x="6558833" y="3848159"/>
            <a:ext cx="1605000" cy="1005900"/>
          </a:xfrm>
          <a:prstGeom prst="straightConnector1">
            <a:avLst/>
          </a:prstGeom>
          <a:noFill/>
          <a:ln cap="flat" cmpd="sng" w="19050">
            <a:solidFill>
              <a:srgbClr val="999999"/>
            </a:solidFill>
            <a:prstDash val="dot"/>
            <a:round/>
            <a:headEnd len="med" w="med" type="none"/>
            <a:tailEnd len="med" w="med" type="stealth"/>
          </a:ln>
        </p:spPr>
      </p:cxnSp>
      <p:cxnSp>
        <p:nvCxnSpPr>
          <p:cNvPr id="229" name="Google Shape;229;p31"/>
          <p:cNvCxnSpPr>
            <a:stCxn id="223" idx="2"/>
            <a:endCxn id="226" idx="0"/>
          </p:cNvCxnSpPr>
          <p:nvPr/>
        </p:nvCxnSpPr>
        <p:spPr>
          <a:xfrm flipH="1">
            <a:off x="8163752" y="3848159"/>
            <a:ext cx="534300" cy="1005900"/>
          </a:xfrm>
          <a:prstGeom prst="straightConnector1">
            <a:avLst/>
          </a:prstGeom>
          <a:noFill/>
          <a:ln cap="flat" cmpd="sng" w="19050">
            <a:solidFill>
              <a:srgbClr val="999999"/>
            </a:solidFill>
            <a:prstDash val="dot"/>
            <a:round/>
            <a:headEnd len="med" w="med" type="none"/>
            <a:tailEnd len="med" w="med" type="stealth"/>
          </a:ln>
        </p:spPr>
      </p:cxnSp>
      <p:cxnSp>
        <p:nvCxnSpPr>
          <p:cNvPr id="230" name="Google Shape;230;p31"/>
          <p:cNvCxnSpPr>
            <a:stCxn id="224" idx="2"/>
            <a:endCxn id="226" idx="0"/>
          </p:cNvCxnSpPr>
          <p:nvPr/>
        </p:nvCxnSpPr>
        <p:spPr>
          <a:xfrm flipH="1">
            <a:off x="8163784" y="3848159"/>
            <a:ext cx="2664300" cy="1005900"/>
          </a:xfrm>
          <a:prstGeom prst="straightConnector1">
            <a:avLst/>
          </a:prstGeom>
          <a:noFill/>
          <a:ln cap="flat" cmpd="sng" w="19050">
            <a:solidFill>
              <a:srgbClr val="999999"/>
            </a:solidFill>
            <a:prstDash val="dot"/>
            <a:round/>
            <a:headEnd len="med" w="med" type="none"/>
            <a:tailEnd len="med" w="med" type="stealth"/>
          </a:ln>
        </p:spPr>
      </p:cxnSp>
      <p:sp>
        <p:nvSpPr>
          <p:cNvPr id="231" name="Google Shape;231;p31"/>
          <p:cNvSpPr txBox="1"/>
          <p:nvPr/>
        </p:nvSpPr>
        <p:spPr>
          <a:xfrm>
            <a:off x="724650" y="1474442"/>
            <a:ext cx="1329000" cy="356400"/>
          </a:xfrm>
          <a:prstGeom prst="rect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85025" lIns="85025" spcFirstLastPara="1" rIns="85025" wrap="square" tIns="850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AR" sz="1200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Desonocimiento</a:t>
            </a:r>
            <a:endParaRPr b="1" sz="1200">
              <a:solidFill>
                <a:srgbClr val="666666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32" name="Google Shape;232;p31"/>
          <p:cNvSpPr txBox="1"/>
          <p:nvPr/>
        </p:nvSpPr>
        <p:spPr>
          <a:xfrm>
            <a:off x="10556561" y="1474442"/>
            <a:ext cx="910800" cy="356400"/>
          </a:xfrm>
          <a:prstGeom prst="rect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85025" lIns="85025" spcFirstLastPara="1" rIns="85025" wrap="square" tIns="850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AR" sz="1200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Fidelidad</a:t>
            </a:r>
            <a:endParaRPr b="1" sz="1200">
              <a:solidFill>
                <a:srgbClr val="666666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33" name="Google Shape;233;p31"/>
          <p:cNvSpPr txBox="1"/>
          <p:nvPr/>
        </p:nvSpPr>
        <p:spPr>
          <a:xfrm>
            <a:off x="3938363" y="1474442"/>
            <a:ext cx="1011000" cy="356400"/>
          </a:xfrm>
          <a:prstGeom prst="rect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85025" lIns="85025" spcFirstLastPara="1" rIns="85025" wrap="square" tIns="850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AR" sz="1200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Conversión</a:t>
            </a:r>
            <a:endParaRPr b="1" sz="1200">
              <a:solidFill>
                <a:srgbClr val="666666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234" name="Google Shape;234;p31"/>
          <p:cNvCxnSpPr>
            <a:stCxn id="231" idx="3"/>
            <a:endCxn id="233" idx="1"/>
          </p:cNvCxnSpPr>
          <p:nvPr/>
        </p:nvCxnSpPr>
        <p:spPr>
          <a:xfrm>
            <a:off x="2053650" y="1652642"/>
            <a:ext cx="18846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dot"/>
            <a:round/>
            <a:headEnd len="med" w="med" type="none"/>
            <a:tailEnd len="med" w="med" type="stealth"/>
          </a:ln>
        </p:spPr>
      </p:cxnSp>
      <p:cxnSp>
        <p:nvCxnSpPr>
          <p:cNvPr id="235" name="Google Shape;235;p31"/>
          <p:cNvCxnSpPr>
            <a:stCxn id="233" idx="3"/>
            <a:endCxn id="232" idx="1"/>
          </p:cNvCxnSpPr>
          <p:nvPr/>
        </p:nvCxnSpPr>
        <p:spPr>
          <a:xfrm>
            <a:off x="4949363" y="1652642"/>
            <a:ext cx="56073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dot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2"/>
          <p:cNvSpPr txBox="1"/>
          <p:nvPr/>
        </p:nvSpPr>
        <p:spPr>
          <a:xfrm>
            <a:off x="1848750" y="2183525"/>
            <a:ext cx="84945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AR" sz="6000">
                <a:latin typeface="Lato"/>
                <a:ea typeface="Lato"/>
                <a:cs typeface="Lato"/>
                <a:sym typeface="Lato"/>
              </a:rPr>
              <a:t>Un cliente que… 🤔</a:t>
            </a:r>
            <a:endParaRPr b="1" sz="60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41" name="Google Shape;241;p32"/>
          <p:cNvSpPr txBox="1"/>
          <p:nvPr/>
        </p:nvSpPr>
        <p:spPr>
          <a:xfrm>
            <a:off x="1848750" y="3567775"/>
            <a:ext cx="84945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2500">
                <a:solidFill>
                  <a:schemeClr val="lt1"/>
                </a:solidFill>
                <a:highlight>
                  <a:srgbClr val="3D85C6"/>
                </a:highlight>
                <a:latin typeface="Lato Light"/>
                <a:ea typeface="Lato Light"/>
                <a:cs typeface="Lato Light"/>
                <a:sym typeface="Lato Light"/>
              </a:rPr>
              <a:t>vuelve y recomienda</a:t>
            </a:r>
            <a:r>
              <a:rPr lang="es-AR" sz="2500">
                <a:latin typeface="Lato Light"/>
                <a:ea typeface="Lato Light"/>
                <a:cs typeface="Lato Light"/>
                <a:sym typeface="Lato Light"/>
              </a:rPr>
              <a:t> la marca a otros,</a:t>
            </a:r>
            <a:br>
              <a:rPr lang="es-AR" sz="2500">
                <a:latin typeface="Lato Light"/>
                <a:ea typeface="Lato Light"/>
                <a:cs typeface="Lato Light"/>
                <a:sym typeface="Lato Light"/>
              </a:rPr>
            </a:br>
            <a:r>
              <a:rPr lang="es-AR" sz="2500">
                <a:latin typeface="Lato Light"/>
                <a:ea typeface="Lato Light"/>
                <a:cs typeface="Lato Light"/>
                <a:sym typeface="Lato Light"/>
              </a:rPr>
              <a:t>multiplica la rentabilidad.</a:t>
            </a:r>
            <a:endParaRPr sz="2500">
              <a:latin typeface="Lato Light"/>
              <a:ea typeface="Lato Light"/>
              <a:cs typeface="Lato Light"/>
              <a:sym typeface="Lato Ligh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6" name="Google Shape;246;p33"/>
          <p:cNvGrpSpPr/>
          <p:nvPr/>
        </p:nvGrpSpPr>
        <p:grpSpPr>
          <a:xfrm>
            <a:off x="0" y="0"/>
            <a:ext cx="12192000" cy="5845476"/>
            <a:chOff x="0" y="0"/>
            <a:chExt cx="12192000" cy="5845476"/>
          </a:xfrm>
        </p:grpSpPr>
        <p:sp>
          <p:nvSpPr>
            <p:cNvPr id="247" name="Google Shape;247;p33"/>
            <p:cNvSpPr/>
            <p:nvPr/>
          </p:nvSpPr>
          <p:spPr>
            <a:xfrm>
              <a:off x="0" y="0"/>
              <a:ext cx="12192000" cy="5672100"/>
            </a:xfrm>
            <a:prstGeom prst="rect">
              <a:avLst/>
            </a:prstGeom>
            <a:solidFill>
              <a:srgbClr val="EB660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" name="Google Shape;248;p33"/>
            <p:cNvSpPr/>
            <p:nvPr/>
          </p:nvSpPr>
          <p:spPr>
            <a:xfrm>
              <a:off x="0" y="5570976"/>
              <a:ext cx="12192000" cy="2745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49" name="Google Shape;249;p33"/>
          <p:cNvSpPr txBox="1"/>
          <p:nvPr/>
        </p:nvSpPr>
        <p:spPr>
          <a:xfrm>
            <a:off x="623875" y="1473388"/>
            <a:ext cx="6370800" cy="20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60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rPr>
              <a:t>El embudo</a:t>
            </a:r>
            <a:endParaRPr sz="6000">
              <a:solidFill>
                <a:schemeClr val="lt1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60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rPr>
              <a:t>de conversión</a:t>
            </a:r>
            <a:endParaRPr sz="6000">
              <a:solidFill>
                <a:schemeClr val="lt1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250" name="Google Shape;250;p33"/>
          <p:cNvSpPr txBox="1"/>
          <p:nvPr/>
        </p:nvSpPr>
        <p:spPr>
          <a:xfrm>
            <a:off x="623875" y="3497888"/>
            <a:ext cx="63708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25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Del desconocimiento hasta la recompra</a:t>
            </a:r>
            <a:endParaRPr sz="25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