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4" r:id="rId25"/>
    <p:sldId id="295" r:id="rId26"/>
    <p:sldId id="296" r:id="rId27"/>
    <p:sldId id="291" r:id="rId28"/>
    <p:sldId id="261" r:id="rId29"/>
    <p:sldId id="292" r:id="rId30"/>
    <p:sldId id="260" r:id="rId31"/>
    <p:sldId id="267" r:id="rId32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485" autoAdjust="0"/>
  </p:normalViewPr>
  <p:slideViewPr>
    <p:cSldViewPr snapToGrid="0">
      <p:cViewPr varScale="1">
        <p:scale>
          <a:sx n="64" d="100"/>
          <a:sy n="64" d="100"/>
        </p:scale>
        <p:origin x="9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B87E59-7383-491D-85B9-895072C633EA}" type="datetimeFigureOut">
              <a:rPr lang="es-AR" smtClean="0"/>
              <a:t>18/8/2025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3D22E9-7F3D-4B96-A60B-8F53B4D0A1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84933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AR" altLang="es-AR" smtClean="0"/>
              <a:t>1% de inspiración y 99% de transpiración</a:t>
            </a:r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ECA3F99-3D1D-442C-9B83-BC81262D4533}" type="slidenum">
              <a:rPr lang="es-AR" altLang="es-AR" smtClean="0"/>
              <a:pPr/>
              <a:t>4</a:t>
            </a:fld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1419399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AR" altLang="es-AR" smtClean="0"/>
              <a:t>Pensar en los supuestos de “búsqueda de oportunidades”, no ponernos trabas, “no vale decir no”</a:t>
            </a:r>
          </a:p>
        </p:txBody>
      </p:sp>
      <p:sp>
        <p:nvSpPr>
          <p:cNvPr id="1024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6A92CF7-2D39-4149-9880-B5396BE14834}" type="slidenum">
              <a:rPr lang="es-AR" altLang="es-AR" smtClean="0"/>
              <a:pPr/>
              <a:t>5</a:t>
            </a:fld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1193264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ES" altLang="es-AR" b="1" dirty="0" smtClean="0"/>
              <a:t>Generalmente quien quiere comenzar a emprender tiene una IDEA, que surge de lo que sabe o quiere hacer.</a:t>
            </a:r>
            <a:r>
              <a:rPr lang="es-ES" altLang="es-AR" dirty="0" smtClean="0"/>
              <a:t/>
            </a:r>
            <a:br>
              <a:rPr lang="es-ES" altLang="es-AR" dirty="0" smtClean="0"/>
            </a:br>
            <a:r>
              <a:rPr lang="es-ES" altLang="es-AR" b="1" dirty="0" smtClean="0"/>
              <a:t>No ve con claridad el negocio porque no analiza si se trata de una: OPRTUNIDAD DE NEGOCIO</a:t>
            </a:r>
          </a:p>
          <a:p>
            <a:r>
              <a:rPr lang="es-ES" altLang="es-AR" b="1" dirty="0" smtClean="0"/>
              <a:t>Las IDEAS - OPORTUNIDADES muchas veces “aparecen” cuando se profundiza el análisis del entorno que nos rodea. En esta etapa hay que estar dispuesto a cambiar rápidamente de ideas y ser flexibles.</a:t>
            </a:r>
          </a:p>
          <a:p>
            <a:r>
              <a:rPr lang="es-ES" altLang="es-AR" dirty="0" smtClean="0"/>
              <a:t>Encontrar La Gran Idea de negocios (LGI) puede ser sencillo: si miramos a nuestro alrededor, pensamos en el futuro, examinamos nuestras necesidades, nuestros hobbies, hablamos con gente creativa, de esta manera pueden surgir un sin número de ideas de negocios. </a:t>
            </a:r>
          </a:p>
          <a:p>
            <a:r>
              <a:rPr lang="es-ES" altLang="es-AR" dirty="0" smtClean="0"/>
              <a:t/>
            </a:r>
            <a:br>
              <a:rPr lang="es-ES" altLang="es-AR" dirty="0" smtClean="0"/>
            </a:br>
            <a:endParaRPr lang="es-ES" altLang="es-AR" dirty="0" smtClean="0"/>
          </a:p>
          <a:p>
            <a:r>
              <a:rPr lang="es-ES" altLang="es-AR" dirty="0" smtClean="0"/>
              <a:t/>
            </a:r>
            <a:br>
              <a:rPr lang="es-ES" altLang="es-AR" dirty="0" smtClean="0"/>
            </a:br>
            <a:endParaRPr lang="es-ES" altLang="es-AR" dirty="0" smtClean="0"/>
          </a:p>
          <a:p>
            <a:r>
              <a:rPr lang="es-ES" altLang="es-AR" dirty="0" smtClean="0"/>
              <a:t/>
            </a:r>
            <a:br>
              <a:rPr lang="es-ES" altLang="es-AR" dirty="0" smtClean="0"/>
            </a:br>
            <a:endParaRPr lang="es-ES" altLang="es-AR" dirty="0" smtClean="0"/>
          </a:p>
          <a:p>
            <a:r>
              <a:rPr lang="es-ES" altLang="es-AR" dirty="0" smtClean="0"/>
              <a:t/>
            </a:r>
            <a:br>
              <a:rPr lang="es-ES" altLang="es-AR" dirty="0" smtClean="0"/>
            </a:br>
            <a:endParaRPr lang="es-AR" altLang="es-AR" dirty="0" smtClean="0"/>
          </a:p>
        </p:txBody>
      </p:sp>
      <p:sp>
        <p:nvSpPr>
          <p:cNvPr id="174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603EA30-5033-48C9-B5FA-CB3C608F2B64}" type="slidenum">
              <a:rPr lang="es-AR" altLang="es-AR" smtClean="0"/>
              <a:pPr/>
              <a:t>11</a:t>
            </a:fld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2554337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D22E9-7F3D-4B96-A60B-8F53B4D0A176}" type="slidenum">
              <a:rPr lang="es-AR" smtClean="0"/>
              <a:t>14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35429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AR" altLang="es-AR" smtClean="0"/>
              <a:t>Disparador !!! Preguntarle a ellos!!! Que intervengan…..</a:t>
            </a:r>
          </a:p>
          <a:p>
            <a:endParaRPr lang="es-AR" altLang="es-AR" smtClean="0"/>
          </a:p>
        </p:txBody>
      </p:sp>
      <p:sp>
        <p:nvSpPr>
          <p:cNvPr id="2355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442D1F5-EDBC-42C5-8B63-E4EA8D23640F}" type="slidenum">
              <a:rPr lang="es-AR" altLang="es-AR" smtClean="0"/>
              <a:pPr/>
              <a:t>24</a:t>
            </a:fld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1991091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AR" altLang="es-AR" smtClean="0"/>
              <a:t>La generación y/o aprovechamiento de oportunidades depende de la capacidad de las personas de descubrir, por medio de pensamientos creativos soluciones que todavía no han sido planteadas (Locke 2006)</a:t>
            </a:r>
          </a:p>
        </p:txBody>
      </p:sp>
      <p:sp>
        <p:nvSpPr>
          <p:cNvPr id="2560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0AA75BC-A5AA-4DC2-99B7-6AF688CA4846}" type="slidenum">
              <a:rPr lang="es-AR" altLang="es-AR" smtClean="0"/>
              <a:pPr/>
              <a:t>25</a:t>
            </a:fld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3920975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en-US" b="1" dirty="0" err="1" smtClean="0">
                <a:cs typeface="Calibri" panose="020F0502020204030204" pitchFamily="34" charset="0"/>
              </a:rPr>
              <a:t>Pregunta</a:t>
            </a:r>
            <a:r>
              <a:rPr lang="en-US" b="1" dirty="0" smtClean="0"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cs typeface="Calibri" panose="020F0502020204030204" pitchFamily="34" charset="0"/>
              </a:rPr>
              <a:t>retórica</a:t>
            </a:r>
            <a:r>
              <a:rPr lang="en-US" b="1" dirty="0" smtClean="0">
                <a:cs typeface="Calibri" panose="020F0502020204030204" pitchFamily="34" charset="0"/>
              </a:rPr>
              <a:t>, </a:t>
            </a:r>
            <a:r>
              <a:rPr lang="en-US" b="1" dirty="0" err="1" smtClean="0">
                <a:cs typeface="Calibri" panose="020F0502020204030204" pitchFamily="34" charset="0"/>
              </a:rPr>
              <a:t>esperar</a:t>
            </a:r>
            <a:r>
              <a:rPr lang="en-US" b="1" dirty="0" smtClean="0">
                <a:cs typeface="Calibri" panose="020F0502020204030204" pitchFamily="34" charset="0"/>
              </a:rPr>
              <a:t> e </a:t>
            </a:r>
            <a:r>
              <a:rPr lang="en-US" b="1" dirty="0" err="1" smtClean="0">
                <a:cs typeface="Calibri" panose="020F0502020204030204" pitchFamily="34" charset="0"/>
              </a:rPr>
              <a:t>incentivar</a:t>
            </a:r>
            <a:r>
              <a:rPr lang="en-US" b="1" dirty="0" smtClean="0"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cs typeface="Calibri" panose="020F0502020204030204" pitchFamily="34" charset="0"/>
              </a:rPr>
              <a:t>alguna</a:t>
            </a:r>
            <a:r>
              <a:rPr lang="en-US" b="1" dirty="0" smtClean="0"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cs typeface="Calibri" panose="020F0502020204030204" pitchFamily="34" charset="0"/>
              </a:rPr>
              <a:t>respuesta</a:t>
            </a:r>
            <a:endParaRPr lang="en-US" b="1" dirty="0" smtClean="0"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n-US" b="1" dirty="0" err="1" smtClean="0">
                <a:cs typeface="Calibri" panose="020F0502020204030204" pitchFamily="34" charset="0"/>
              </a:rPr>
              <a:t>Crea</a:t>
            </a:r>
            <a:r>
              <a:rPr lang="en-US" b="1" dirty="0" smtClean="0">
                <a:cs typeface="Calibri" panose="020F0502020204030204" pitchFamily="34" charset="0"/>
              </a:rPr>
              <a:t> un </a:t>
            </a:r>
            <a:r>
              <a:rPr lang="en-US" b="1" dirty="0" err="1" smtClean="0">
                <a:cs typeface="Calibri" panose="020F0502020204030204" pitchFamily="34" charset="0"/>
              </a:rPr>
              <a:t>producto</a:t>
            </a:r>
            <a:r>
              <a:rPr lang="en-US" b="1" dirty="0" smtClean="0">
                <a:cs typeface="Calibri" panose="020F0502020204030204" pitchFamily="34" charset="0"/>
              </a:rPr>
              <a:t> o </a:t>
            </a:r>
            <a:r>
              <a:rPr lang="en-US" b="1" dirty="0" err="1" smtClean="0">
                <a:cs typeface="Calibri" panose="020F0502020204030204" pitchFamily="34" charset="0"/>
              </a:rPr>
              <a:t>servicio</a:t>
            </a:r>
            <a:r>
              <a:rPr lang="en-US" b="1" dirty="0" smtClean="0"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cs typeface="Calibri" panose="020F0502020204030204" pitchFamily="34" charset="0"/>
              </a:rPr>
              <a:t>valioso</a:t>
            </a:r>
            <a:r>
              <a:rPr lang="en-US" b="1" dirty="0" smtClean="0">
                <a:cs typeface="Calibri" panose="020F0502020204030204" pitchFamily="34" charset="0"/>
              </a:rPr>
              <a:t>:  </a:t>
            </a:r>
            <a:r>
              <a:rPr lang="es-ES" dirty="0" smtClean="0">
                <a:cs typeface="Calibri" panose="020F0502020204030204" pitchFamily="34" charset="0"/>
              </a:rPr>
              <a:t>Descubre lo que la gente necesita o quiere.</a:t>
            </a:r>
            <a:endParaRPr lang="en-US" b="1" dirty="0" smtClean="0"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n-US" b="1" dirty="0" smtClean="0">
                <a:cs typeface="Calibri" panose="020F0502020204030204" pitchFamily="34" charset="0"/>
              </a:rPr>
              <a:t>El marketing:   </a:t>
            </a:r>
            <a:r>
              <a:rPr lang="en-US" dirty="0" smtClean="0">
                <a:cs typeface="Calibri" panose="020F0502020204030204" pitchFamily="34" charset="0"/>
              </a:rPr>
              <a:t>Genera </a:t>
            </a:r>
            <a:r>
              <a:rPr lang="en-US" dirty="0" err="1" smtClean="0">
                <a:cs typeface="Calibri" panose="020F0502020204030204" pitchFamily="34" charset="0"/>
              </a:rPr>
              <a:t>interés</a:t>
            </a:r>
            <a:r>
              <a:rPr lang="en-US" dirty="0" smtClean="0">
                <a:cs typeface="Calibri" panose="020F0502020204030204" pitchFamily="34" charset="0"/>
              </a:rPr>
              <a:t> y </a:t>
            </a:r>
            <a:r>
              <a:rPr lang="en-US" dirty="0" err="1" smtClean="0">
                <a:cs typeface="Calibri" panose="020F0502020204030204" pitchFamily="34" charset="0"/>
              </a:rPr>
              <a:t>demanda</a:t>
            </a:r>
            <a:r>
              <a:rPr lang="en-US" dirty="0" smtClean="0">
                <a:cs typeface="Calibri" panose="020F0502020204030204" pitchFamily="34" charset="0"/>
              </a:rPr>
              <a:t>.</a:t>
            </a:r>
            <a:endParaRPr lang="en-US" b="1" dirty="0" smtClean="0"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n-US" b="1" dirty="0" smtClean="0">
                <a:cs typeface="Calibri" panose="020F0502020204030204" pitchFamily="34" charset="0"/>
              </a:rPr>
              <a:t>Las </a:t>
            </a:r>
            <a:r>
              <a:rPr lang="en-US" b="1" dirty="0" err="1" smtClean="0">
                <a:cs typeface="Calibri" panose="020F0502020204030204" pitchFamily="34" charset="0"/>
              </a:rPr>
              <a:t>ventas</a:t>
            </a:r>
            <a:r>
              <a:rPr lang="en-US" b="1" dirty="0" smtClean="0">
                <a:cs typeface="Calibri" panose="020F0502020204030204" pitchFamily="34" charset="0"/>
              </a:rPr>
              <a:t>:  </a:t>
            </a:r>
            <a:r>
              <a:rPr lang="es-ES" dirty="0" smtClean="0">
                <a:cs typeface="Calibri" panose="020F0502020204030204" pitchFamily="34" charset="0"/>
              </a:rPr>
              <a:t>Convertir potenciales clientes en clientes seguros</a:t>
            </a:r>
            <a:endParaRPr lang="en-US" b="1" dirty="0" smtClean="0"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n-US" b="1" dirty="0" err="1" smtClean="0">
                <a:cs typeface="Calibri" panose="020F0502020204030204" pitchFamily="34" charset="0"/>
              </a:rPr>
              <a:t>Cumplir</a:t>
            </a:r>
            <a:r>
              <a:rPr lang="en-US" b="1" dirty="0" smtClean="0">
                <a:cs typeface="Calibri" panose="020F0502020204030204" pitchFamily="34" charset="0"/>
              </a:rPr>
              <a:t> con la </a:t>
            </a:r>
            <a:r>
              <a:rPr lang="en-US" b="1" dirty="0" err="1" smtClean="0">
                <a:cs typeface="Calibri" panose="020F0502020204030204" pitchFamily="34" charset="0"/>
              </a:rPr>
              <a:t>oferta</a:t>
            </a:r>
            <a:r>
              <a:rPr lang="en-US" b="1" dirty="0" smtClean="0">
                <a:cs typeface="Calibri" panose="020F0502020204030204" pitchFamily="34" charset="0"/>
              </a:rPr>
              <a:t>:   </a:t>
            </a:r>
            <a:r>
              <a:rPr lang="es-ES" dirty="0" smtClean="0">
                <a:cs typeface="Calibri" panose="020F0502020204030204" pitchFamily="34" charset="0"/>
              </a:rPr>
              <a:t>Entregar a los clientes lo que has prometido y satisfácelos.</a:t>
            </a:r>
            <a:endParaRPr lang="en-US" b="1" dirty="0" smtClean="0"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n-US" b="1" kern="100" spc="20" dirty="0" smtClean="0">
                <a:cs typeface="Calibri" panose="020F0502020204030204" pitchFamily="34" charset="0"/>
              </a:rPr>
              <a:t>Las </a:t>
            </a:r>
            <a:r>
              <a:rPr lang="en-US" b="1" kern="100" spc="20" dirty="0" err="1" smtClean="0">
                <a:cs typeface="Calibri" panose="020F0502020204030204" pitchFamily="34" charset="0"/>
              </a:rPr>
              <a:t>cuentas</a:t>
            </a:r>
            <a:r>
              <a:rPr lang="en-US" b="1" kern="100" spc="20" dirty="0" smtClean="0">
                <a:cs typeface="Calibri" panose="020F0502020204030204" pitchFamily="34" charset="0"/>
              </a:rPr>
              <a:t>:  </a:t>
            </a:r>
            <a:r>
              <a:rPr lang="es-ES" kern="100" spc="20" dirty="0" smtClean="0">
                <a:cs typeface="Calibri" panose="020F0502020204030204" pitchFamily="34" charset="0"/>
              </a:rPr>
              <a:t>Asegúrate de ingresar el dinero suficiente para seguir funcionando.</a:t>
            </a:r>
            <a:endParaRPr lang="es-AR" kern="100" spc="20" dirty="0" smtClean="0">
              <a:cs typeface="Calibri" panose="020F0502020204030204" pitchFamily="34" charset="0"/>
            </a:endParaRPr>
          </a:p>
          <a:p>
            <a:pPr>
              <a:defRPr/>
            </a:pPr>
            <a:endParaRPr lang="es-AR" dirty="0"/>
          </a:p>
        </p:txBody>
      </p:sp>
      <p:sp>
        <p:nvSpPr>
          <p:cNvPr id="2765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17473A6-D18E-45A2-A945-382407899DDE}" type="slidenum">
              <a:rPr lang="es-AR" altLang="es-AR" smtClean="0"/>
              <a:pPr/>
              <a:t>26</a:t>
            </a:fld>
            <a:endParaRPr lang="es-AR" altLang="es-AR" smtClean="0"/>
          </a:p>
        </p:txBody>
      </p:sp>
    </p:spTree>
    <p:extLst>
      <p:ext uri="{BB962C8B-B14F-4D97-AF65-F5344CB8AC3E}">
        <p14:creationId xmlns:p14="http://schemas.microsoft.com/office/powerpoint/2010/main" val="2450180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E260553-50F1-CB2F-2712-11AE0159E1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E809CBB1-8E0A-14F8-97DB-F8B8540B3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249F407-0D27-58D4-D1B9-7209B5B74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DFEE0-9DAA-4331-BE30-24DA581F9121}" type="datetimeFigureOut">
              <a:rPr lang="es-AR" smtClean="0"/>
              <a:t>18/8/2025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DB9904A-C454-897F-789D-68372FDF8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6D0AF8A-8FB0-B032-BA4E-131A4053D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A23B-6EF4-4374-950B-F143C55CFFD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66564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B39EAAA-9DB8-E14A-A893-B02A517AB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24CEB812-C982-6CF2-003C-9B79BB8DDF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239AC3C-04E3-4137-46BF-58CE63761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DFEE0-9DAA-4331-BE30-24DA581F9121}" type="datetimeFigureOut">
              <a:rPr lang="es-AR" smtClean="0"/>
              <a:t>18/8/2025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B9A60D2-9CAC-23AC-77A8-4B200CCD2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9D8CB4A-188B-62A0-8AF0-536041C7F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A23B-6EF4-4374-950B-F143C55CFFD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38231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C3B62E8C-8019-7FEE-E80F-36232C06DB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B3CDAA40-777A-9A19-E704-823D3FB5F8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6927411-31BE-69C1-1666-A080FC85F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DFEE0-9DAA-4331-BE30-24DA581F9121}" type="datetimeFigureOut">
              <a:rPr lang="es-AR" smtClean="0"/>
              <a:t>18/8/2025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5DF801D-4025-A2B6-628D-F54378363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1AEE0F2-2B1D-BA70-F63F-51F78CAE2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A23B-6EF4-4374-950B-F143C55CFFD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4388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6E78653-47A6-C28B-AC94-3094608CC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7DCF8A4-7904-4B97-93CB-04E5EDC9D2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7729574-4E3E-4ED2-9048-20B7760A9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DFEE0-9DAA-4331-BE30-24DA581F9121}" type="datetimeFigureOut">
              <a:rPr lang="es-AR" smtClean="0"/>
              <a:t>18/8/2025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9C60EE0-E767-F287-F720-7554B480C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9427512-96E6-A740-E50C-CD0E7B8FE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A23B-6EF4-4374-950B-F143C55CFFD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01495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E4ACD01-57E0-6870-725F-C1C3AB2FE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4D47991-0C1A-1C80-18F4-A568BC436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0835D04-CDAE-8EF5-E972-521CC6A4E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DFEE0-9DAA-4331-BE30-24DA581F9121}" type="datetimeFigureOut">
              <a:rPr lang="es-AR" smtClean="0"/>
              <a:t>18/8/2025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5AC15F2-5842-F69F-9E1C-65AF97F00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173BE40-CE38-495B-7E18-4D7269F47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A23B-6EF4-4374-950B-F143C55CFFD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59891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32D15FE-5A97-FED2-14B5-5DC9A64CC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8B19933-2AD6-21E0-1F63-5D71492ABC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12132E14-2665-45E3-96DF-E848D7D89D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0C2F0B55-6DF8-2192-AC18-1CF48EA7F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DFEE0-9DAA-4331-BE30-24DA581F9121}" type="datetimeFigureOut">
              <a:rPr lang="es-AR" smtClean="0"/>
              <a:t>18/8/2025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1DB724FC-1E1E-83BB-87F9-0DEC8FCEB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BE22C52-8C69-C50C-C794-60932B016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A23B-6EF4-4374-950B-F143C55CFFD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68913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8A65F92-05CB-EB42-14A3-29F84E8D4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D084298A-D4A6-0849-BC63-0A6292061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56AE5F5A-108F-1456-B9A1-13BB330314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756D3693-9BF0-0553-204B-ECC08DB036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34B33336-0711-4D41-9AE0-A37A77DB83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C5195894-6C54-92AE-EE3F-8B8662497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DFEE0-9DAA-4331-BE30-24DA581F9121}" type="datetimeFigureOut">
              <a:rPr lang="es-AR" smtClean="0"/>
              <a:t>18/8/2025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F5A23C84-8E0D-8742-9D40-C67C44AD9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9D286365-29D0-6F08-4C3A-F6ED0B1ED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A23B-6EF4-4374-950B-F143C55CFFD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56135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DB66E34-9960-D7C1-E72A-66514501A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22114795-D0D8-C770-8174-367AE0D64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DFEE0-9DAA-4331-BE30-24DA581F9121}" type="datetimeFigureOut">
              <a:rPr lang="es-AR" smtClean="0"/>
              <a:t>18/8/2025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F9AB17DB-2268-E85D-5BEC-B4EF1C5C2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2E1C524E-04D1-9DB9-F46F-F336B369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A23B-6EF4-4374-950B-F143C55CFFD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49369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1B1BB896-D4A1-07BF-0D9D-1F10485DB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DFEE0-9DAA-4331-BE30-24DA581F9121}" type="datetimeFigureOut">
              <a:rPr lang="es-AR" smtClean="0"/>
              <a:t>18/8/2025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27CE53AB-A49C-7DA6-46FD-D0338ED81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3E930392-440D-D870-5964-ED446766C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A23B-6EF4-4374-950B-F143C55CFFD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48367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1ABB4DF-B494-83B8-5EDA-D92E36788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2CF8367-10BC-7D0F-5E3D-88E377863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3D707EB9-B4E8-3F27-9394-49E1B64713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123B06D1-76D8-B2C3-26C5-E1EBDD40A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DFEE0-9DAA-4331-BE30-24DA581F9121}" type="datetimeFigureOut">
              <a:rPr lang="es-AR" smtClean="0"/>
              <a:t>18/8/2025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AF1215B0-0682-11A1-468E-2E9565F41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FF3CDE9F-E313-1FEB-0B90-7A6F3992F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A23B-6EF4-4374-950B-F143C55CFFD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6434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0E49B3C-054C-98FC-B694-A805707DF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A7A150E1-6134-0B44-AB9A-00072A9C00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981E5FA2-AD43-B46C-B652-F3CC9408B4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F73CD15-9A80-2EAC-855F-E90B49360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DFEE0-9DAA-4331-BE30-24DA581F9121}" type="datetimeFigureOut">
              <a:rPr lang="es-AR" smtClean="0"/>
              <a:t>18/8/2025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C83E2632-AF70-E1E8-AE9F-9733C5B16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9DED7D82-145C-324D-A424-DEA5183C1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A23B-6EF4-4374-950B-F143C55CFFD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53272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901B82B8-F0D8-84AE-6039-5C7A36066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83AA1D0C-B346-723C-D3B3-DAE7D2806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3F5D72F-F4C5-754B-7967-835FF1AE43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4DFEE0-9DAA-4331-BE30-24DA581F9121}" type="datetimeFigureOut">
              <a:rPr lang="es-AR" smtClean="0"/>
              <a:t>18/8/2025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D2626F2-2440-D836-3168-3B4DB3704B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2F96028-9565-FEB3-8615-62E1393012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83A23B-6EF4-4374-950B-F143C55CFFD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44023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757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ángulo 2"/>
          <p:cNvSpPr>
            <a:spLocks noChangeArrowheads="1"/>
          </p:cNvSpPr>
          <p:nvPr/>
        </p:nvSpPr>
        <p:spPr bwMode="auto">
          <a:xfrm>
            <a:off x="3854633" y="1599727"/>
            <a:ext cx="4457700" cy="36933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AR" sz="1800" dirty="0"/>
              <a:t>Aspectos culturales y  sistema educativo</a:t>
            </a:r>
          </a:p>
        </p:txBody>
      </p:sp>
      <p:sp>
        <p:nvSpPr>
          <p:cNvPr id="15367" name="Rectángulo 9"/>
          <p:cNvSpPr>
            <a:spLocks noChangeArrowheads="1"/>
          </p:cNvSpPr>
          <p:nvPr/>
        </p:nvSpPr>
        <p:spPr bwMode="auto">
          <a:xfrm>
            <a:off x="4314892" y="5901857"/>
            <a:ext cx="64563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AR" sz="1800" dirty="0"/>
              <a:t/>
            </a:r>
            <a:br>
              <a:rPr lang="es-ES" altLang="es-AR" sz="1800" dirty="0"/>
            </a:br>
            <a:r>
              <a:rPr lang="es-ES" altLang="es-AR" sz="18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Desarrollo Inicial</a:t>
            </a:r>
            <a:endParaRPr lang="es-ES" altLang="es-AR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AR" sz="1800" dirty="0"/>
              <a:t/>
            </a:r>
            <a:br>
              <a:rPr lang="es-ES" altLang="es-AR" sz="1800" dirty="0"/>
            </a:br>
            <a:endParaRPr lang="es-AR" altLang="es-AR" sz="1800" dirty="0"/>
          </a:p>
        </p:txBody>
      </p:sp>
      <p:pic>
        <p:nvPicPr>
          <p:cNvPr id="15368" name="Picture 13" descr="https://lh4.googleusercontent.com/dCPcq1vV0iMISB3CdlYQDfbaK-mQns_UrkkepYjxIZLFdeJmE0y2dvx4wj86UNeQp1ArgAjVuFEHd9EcGlns4hUA6mmtYvERZ-2olAX2GNImjvN8SWh0vGJ_UvfGX3jfw6mHLa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044" y="2422526"/>
            <a:ext cx="5790878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614489" y="827087"/>
            <a:ext cx="85153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400" dirty="0">
                <a:solidFill>
                  <a:srgbClr val="3E3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El proceso emprendedor - </a:t>
            </a:r>
            <a:r>
              <a:rPr lang="es-ES" sz="2400" dirty="0" smtClean="0">
                <a:solidFill>
                  <a:srgbClr val="3E3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Visión integradora</a:t>
            </a:r>
            <a:endParaRPr lang="es-E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573821" y="4961474"/>
            <a:ext cx="5019323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s-ES" altLang="es-AR" dirty="0" smtClean="0">
                <a:latin typeface="Arial" panose="020B0604020202020204" pitchFamily="34" charset="0"/>
                <a:cs typeface="Arial" panose="020B0604020202020204" pitchFamily="34" charset="0"/>
              </a:rPr>
              <a:t>Mercado de factores y condiciones regulatorias</a:t>
            </a:r>
            <a:endParaRPr lang="es-ES" altLang="es-A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ipse 3"/>
          <p:cNvSpPr/>
          <p:nvPr/>
        </p:nvSpPr>
        <p:spPr>
          <a:xfrm>
            <a:off x="457243" y="963828"/>
            <a:ext cx="2458995" cy="20548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Condiciones Socio-Económicas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8978922" y="1099014"/>
            <a:ext cx="2730800" cy="1961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Capital </a:t>
            </a:r>
          </a:p>
          <a:p>
            <a:pPr algn="ctr"/>
            <a:r>
              <a:rPr lang="es-A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Social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Elipse 14"/>
          <p:cNvSpPr/>
          <p:nvPr/>
        </p:nvSpPr>
        <p:spPr>
          <a:xfrm>
            <a:off x="457243" y="3480362"/>
            <a:ext cx="2730800" cy="216667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Stock de Competencias Emprendedoras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Elipse 15"/>
          <p:cNvSpPr/>
          <p:nvPr/>
        </p:nvSpPr>
        <p:spPr>
          <a:xfrm>
            <a:off x="8978922" y="3442006"/>
            <a:ext cx="2730800" cy="216667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Estructura</a:t>
            </a:r>
          </a:p>
          <a:p>
            <a:pPr algn="ctr"/>
            <a:r>
              <a:rPr lang="es-A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  <a:p>
            <a:pPr algn="ctr"/>
            <a:r>
              <a:rPr lang="es-A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Dinámica </a:t>
            </a:r>
          </a:p>
          <a:p>
            <a:pPr algn="ctr"/>
            <a:r>
              <a:rPr lang="es-A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Productiva</a:t>
            </a:r>
          </a:p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9134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Título"/>
          <p:cNvSpPr>
            <a:spLocks noGrp="1"/>
          </p:cNvSpPr>
          <p:nvPr>
            <p:ph type="title"/>
          </p:nvPr>
        </p:nvSpPr>
        <p:spPr>
          <a:xfrm>
            <a:off x="3314700" y="4643438"/>
            <a:ext cx="4572000" cy="965200"/>
          </a:xfrm>
        </p:spPr>
        <p:txBody>
          <a:bodyPr/>
          <a:lstStyle/>
          <a:p>
            <a:endParaRPr lang="es-AR" altLang="es-AR" sz="3600">
              <a:solidFill>
                <a:srgbClr val="0083BC"/>
              </a:solidFill>
            </a:endParaRPr>
          </a:p>
        </p:txBody>
      </p:sp>
      <p:pic>
        <p:nvPicPr>
          <p:cNvPr id="16387" name="Picture 2" descr="https://lh6.googleusercontent.com/T5BflYwKkotQN5KdxVpGPnT1nRDrERgVA8rMyGVLSkeIuUg6Y16tUXAveGBNgeqES4AcDITgCyt_EfRlA3l8ugQj61CBdnxOv-MgRsal3R1UavpDJv5JEd2nj1oxxgFfhWJ61eNvvQ7N9rao1w=s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303" y="864846"/>
            <a:ext cx="8646443" cy="5227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73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ángulo 1"/>
          <p:cNvSpPr>
            <a:spLocks noChangeArrowheads="1"/>
          </p:cNvSpPr>
          <p:nvPr/>
        </p:nvSpPr>
        <p:spPr bwMode="auto">
          <a:xfrm>
            <a:off x="3619500" y="893764"/>
            <a:ext cx="57531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s-AR" sz="2400" b="1">
                <a:solidFill>
                  <a:srgbClr val="4D8FCA"/>
                </a:solidFill>
              </a:rPr>
              <a:t>COMPETENCIAS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ES" altLang="es-AR" sz="1800" b="1">
                <a:solidFill>
                  <a:srgbClr val="4D8FCA"/>
                </a:solidFill>
              </a:rPr>
              <a:t/>
            </a:r>
            <a:br>
              <a:rPr lang="es-ES" altLang="es-AR" sz="1800" b="1">
                <a:solidFill>
                  <a:srgbClr val="4D8FCA"/>
                </a:solidFill>
              </a:rPr>
            </a:br>
            <a:r>
              <a:rPr lang="es-ES" altLang="es-AR" sz="1800" b="1">
                <a:solidFill>
                  <a:srgbClr val="4D8FCA"/>
                </a:solidFill>
              </a:rPr>
              <a:t>Actitudes, habilidades y conocimientos</a:t>
            </a:r>
            <a:endParaRPr lang="es-ES" altLang="es-AR" sz="1800"/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AR" sz="1800"/>
              <a:t/>
            </a:r>
            <a:br>
              <a:rPr lang="es-ES" altLang="es-AR" sz="1800"/>
            </a:br>
            <a:endParaRPr lang="es-AR" altLang="es-AR" sz="1800"/>
          </a:p>
        </p:txBody>
      </p:sp>
      <p:sp>
        <p:nvSpPr>
          <p:cNvPr id="18435" name="Rectángulo 2"/>
          <p:cNvSpPr>
            <a:spLocks noChangeArrowheads="1"/>
          </p:cNvSpPr>
          <p:nvPr/>
        </p:nvSpPr>
        <p:spPr bwMode="auto">
          <a:xfrm>
            <a:off x="2100264" y="1549400"/>
            <a:ext cx="82581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s-ES" altLang="es-AR" sz="1800" b="1" dirty="0">
              <a:solidFill>
                <a:srgbClr val="3F3F3F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s-ES" altLang="es-AR" sz="1800" b="1" dirty="0">
              <a:solidFill>
                <a:srgbClr val="3F3F3F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s-ES" altLang="es-AR" sz="1800" b="1" dirty="0">
                <a:solidFill>
                  <a:srgbClr val="3F3F3F"/>
                </a:solidFill>
              </a:rPr>
              <a:t>En el proceso de emprender, podemos diferenciar conocimientos, actitudes y habilidades</a:t>
            </a:r>
            <a:endParaRPr lang="es-ES" altLang="es-AR" sz="1800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s-ES" altLang="es-AR" sz="1800" dirty="0"/>
              <a:t/>
            </a:r>
            <a:br>
              <a:rPr lang="es-ES" altLang="es-AR" sz="1800" dirty="0"/>
            </a:br>
            <a:endParaRPr lang="es-AR" altLang="es-AR" sz="1800" dirty="0"/>
          </a:p>
        </p:txBody>
      </p:sp>
      <p:sp>
        <p:nvSpPr>
          <p:cNvPr id="2" name="Onda 1"/>
          <p:cNvSpPr/>
          <p:nvPr/>
        </p:nvSpPr>
        <p:spPr>
          <a:xfrm>
            <a:off x="1260389" y="3581262"/>
            <a:ext cx="2829698" cy="2612338"/>
          </a:xfrm>
          <a:prstGeom prst="wav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Habilidades</a:t>
            </a:r>
          </a:p>
          <a:p>
            <a:pPr algn="ctr"/>
            <a:endParaRPr lang="es-AR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AR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SABER HACER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nda 8"/>
          <p:cNvSpPr/>
          <p:nvPr/>
        </p:nvSpPr>
        <p:spPr>
          <a:xfrm>
            <a:off x="4814502" y="2847589"/>
            <a:ext cx="2829698" cy="2612338"/>
          </a:xfrm>
          <a:prstGeom prst="wav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Actitudes</a:t>
            </a:r>
          </a:p>
          <a:p>
            <a:pPr algn="ctr"/>
            <a:endParaRPr lang="es-AR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AR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SER</a:t>
            </a:r>
          </a:p>
        </p:txBody>
      </p:sp>
      <p:sp>
        <p:nvSpPr>
          <p:cNvPr id="10" name="Onda 9"/>
          <p:cNvSpPr/>
          <p:nvPr/>
        </p:nvSpPr>
        <p:spPr>
          <a:xfrm>
            <a:off x="8368615" y="3581262"/>
            <a:ext cx="2829698" cy="2612338"/>
          </a:xfrm>
          <a:prstGeom prst="wav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Conocimientos</a:t>
            </a:r>
          </a:p>
          <a:p>
            <a:pPr algn="ctr"/>
            <a:endParaRPr lang="es-AR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AR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SABER</a:t>
            </a:r>
          </a:p>
        </p:txBody>
      </p:sp>
    </p:spTree>
    <p:extLst>
      <p:ext uri="{BB962C8B-B14F-4D97-AF65-F5344CB8AC3E}">
        <p14:creationId xmlns:p14="http://schemas.microsoft.com/office/powerpoint/2010/main" val="396178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ángulo 3"/>
          <p:cNvSpPr>
            <a:spLocks noChangeArrowheads="1"/>
          </p:cNvSpPr>
          <p:nvPr/>
        </p:nvSpPr>
        <p:spPr bwMode="auto">
          <a:xfrm>
            <a:off x="4904021" y="914485"/>
            <a:ext cx="7040844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250000"/>
              </a:lnSpc>
            </a:pPr>
            <a:r>
              <a:rPr lang="es-ES" altLang="es-AR" sz="1800" dirty="0"/>
              <a:t> </a:t>
            </a:r>
            <a:r>
              <a:rPr lang="es-ES" altLang="es-AR" sz="2000" b="1" i="1" dirty="0"/>
              <a:t>Estudio y análisis de mercado</a:t>
            </a:r>
          </a:p>
          <a:p>
            <a:pPr>
              <a:lnSpc>
                <a:spcPct val="250000"/>
              </a:lnSpc>
            </a:pPr>
            <a:r>
              <a:rPr lang="es-ES" altLang="es-AR" sz="2000" b="1" i="1" dirty="0"/>
              <a:t> Comercialización</a:t>
            </a:r>
          </a:p>
          <a:p>
            <a:pPr>
              <a:lnSpc>
                <a:spcPct val="250000"/>
              </a:lnSpc>
            </a:pPr>
            <a:r>
              <a:rPr lang="es-ES" altLang="es-AR" sz="2000" b="1" i="1" dirty="0"/>
              <a:t> Análisis económico y financiero</a:t>
            </a:r>
          </a:p>
          <a:p>
            <a:pPr>
              <a:lnSpc>
                <a:spcPct val="250000"/>
              </a:lnSpc>
            </a:pPr>
            <a:r>
              <a:rPr lang="es-ES" altLang="es-AR" sz="2000" b="1" i="1" dirty="0"/>
              <a:t> Armado del plan de negocio – modelo de negocios.</a:t>
            </a:r>
          </a:p>
          <a:p>
            <a:pPr>
              <a:lnSpc>
                <a:spcPct val="250000"/>
              </a:lnSpc>
            </a:pPr>
            <a:r>
              <a:rPr lang="es-ES" altLang="es-AR" sz="2000" b="1" i="1" dirty="0"/>
              <a:t> Gestión de empresas nacientes</a:t>
            </a:r>
          </a:p>
          <a:p>
            <a:pPr>
              <a:lnSpc>
                <a:spcPct val="250000"/>
              </a:lnSpc>
            </a:pPr>
            <a:r>
              <a:rPr lang="es-ES" altLang="es-AR" sz="2000" b="1" i="1" dirty="0"/>
              <a:t> Específicos de producción</a:t>
            </a:r>
          </a:p>
        </p:txBody>
      </p:sp>
      <p:pic>
        <p:nvPicPr>
          <p:cNvPr id="19459" name="Picture 2" descr="http://3.bp.blogspot.com/_433jcVLmiME/TK3cZISbRDI/AAAAAAAAAAo/nS_CZRabgpE/s1600/pergamin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6204">
            <a:off x="834749" y="1168384"/>
            <a:ext cx="3572723" cy="4527604"/>
          </a:xfrm>
          <a:prstGeom prst="rect">
            <a:avLst/>
          </a:prstGeom>
          <a:solidFill>
            <a:srgbClr val="FFC000">
              <a:alpha val="24000"/>
            </a:srgbClr>
          </a:solidFill>
          <a:ln>
            <a:noFill/>
          </a:ln>
          <a:extLst/>
        </p:spPr>
      </p:pic>
      <p:sp>
        <p:nvSpPr>
          <p:cNvPr id="18436" name="Rectángulo 1"/>
          <p:cNvSpPr>
            <a:spLocks noChangeArrowheads="1"/>
          </p:cNvSpPr>
          <p:nvPr/>
        </p:nvSpPr>
        <p:spPr bwMode="auto">
          <a:xfrm rot="20884718">
            <a:off x="1695101" y="2675099"/>
            <a:ext cx="1926452" cy="646331"/>
          </a:xfrm>
          <a:prstGeom prst="rect">
            <a:avLst/>
          </a:prstGeom>
          <a:solidFill>
            <a:srgbClr val="00B0F0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s-AR" altLang="es-AR" b="1" dirty="0" smtClean="0"/>
              <a:t>Conocimientos </a:t>
            </a:r>
          </a:p>
          <a:p>
            <a:pPr algn="ctr">
              <a:defRPr/>
            </a:pPr>
            <a:r>
              <a:rPr lang="es-AR" altLang="es-AR" b="1" dirty="0" smtClean="0"/>
              <a:t>EL SABER</a:t>
            </a:r>
            <a:endParaRPr lang="es-AR" altLang="es-AR" dirty="0"/>
          </a:p>
        </p:txBody>
      </p:sp>
    </p:spTree>
    <p:extLst>
      <p:ext uri="{BB962C8B-B14F-4D97-AF65-F5344CB8AC3E}">
        <p14:creationId xmlns:p14="http://schemas.microsoft.com/office/powerpoint/2010/main" val="189787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ángulo 3"/>
          <p:cNvSpPr>
            <a:spLocks noChangeArrowheads="1"/>
          </p:cNvSpPr>
          <p:nvPr/>
        </p:nvSpPr>
        <p:spPr bwMode="auto">
          <a:xfrm>
            <a:off x="980925" y="1364574"/>
            <a:ext cx="5117250" cy="469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altLang="es-AR" sz="1800" b="1" i="1" dirty="0"/>
              <a:t>Proactividad</a:t>
            </a:r>
          </a:p>
          <a:p>
            <a:r>
              <a:rPr lang="es-ES" altLang="es-AR" sz="1800" b="1" i="1" dirty="0"/>
              <a:t> Actuar en función de metas y objetivos</a:t>
            </a:r>
          </a:p>
          <a:p>
            <a:r>
              <a:rPr lang="es-ES" altLang="es-AR" sz="1800" b="1" i="1" dirty="0"/>
              <a:t> Independencia</a:t>
            </a:r>
          </a:p>
          <a:p>
            <a:r>
              <a:rPr lang="es-ES" altLang="es-AR" sz="1800" b="1" i="1" dirty="0"/>
              <a:t> Autoconfianza</a:t>
            </a:r>
          </a:p>
          <a:p>
            <a:r>
              <a:rPr lang="es-ES" altLang="es-AR" sz="1800" b="1" i="1" dirty="0"/>
              <a:t> Responsabilidad</a:t>
            </a:r>
          </a:p>
          <a:p>
            <a:r>
              <a:rPr lang="es-ES" altLang="es-AR" sz="1800" b="1" i="1" dirty="0"/>
              <a:t> Persistencia</a:t>
            </a:r>
          </a:p>
          <a:p>
            <a:r>
              <a:rPr lang="es-ES" altLang="es-AR" sz="1800" b="1" i="1" dirty="0"/>
              <a:t> Compromiso</a:t>
            </a:r>
          </a:p>
          <a:p>
            <a:r>
              <a:rPr lang="es-ES" altLang="es-AR" sz="1800" b="1" i="1" dirty="0"/>
              <a:t> Sacrificio personal</a:t>
            </a:r>
          </a:p>
          <a:p>
            <a:r>
              <a:rPr lang="es-ES" altLang="es-AR" sz="1800" b="1" i="1" dirty="0"/>
              <a:t> Versatilidad</a:t>
            </a:r>
          </a:p>
          <a:p>
            <a:r>
              <a:rPr lang="es-ES" altLang="es-AR" sz="1800" b="1" i="1" dirty="0"/>
              <a:t> Dinamismo</a:t>
            </a:r>
          </a:p>
          <a:p>
            <a:r>
              <a:rPr lang="es-ES" altLang="es-AR" sz="1800" b="1" i="1" dirty="0"/>
              <a:t> Iniciativa</a:t>
            </a:r>
          </a:p>
          <a:p>
            <a:r>
              <a:rPr lang="es-ES" altLang="es-AR" sz="1800" b="1" i="1" dirty="0"/>
              <a:t> Asumir riesgos</a:t>
            </a:r>
          </a:p>
          <a:p>
            <a:r>
              <a:rPr lang="es-ES" altLang="es-AR" sz="1800" b="1" i="1" dirty="0"/>
              <a:t> Ético</a:t>
            </a:r>
          </a:p>
          <a:p>
            <a:r>
              <a:rPr lang="es-ES" altLang="es-AR" sz="1800" b="1" i="1" dirty="0"/>
              <a:t> Resiliencia</a:t>
            </a:r>
          </a:p>
        </p:txBody>
      </p:sp>
      <p:sp>
        <p:nvSpPr>
          <p:cNvPr id="5" name="Onda 4"/>
          <p:cNvSpPr/>
          <p:nvPr/>
        </p:nvSpPr>
        <p:spPr>
          <a:xfrm>
            <a:off x="7189940" y="851770"/>
            <a:ext cx="3037532" cy="1828154"/>
          </a:xfrm>
          <a:prstGeom prst="wav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Actitudes</a:t>
            </a:r>
          </a:p>
          <a:p>
            <a:pPr algn="ctr"/>
            <a:endParaRPr lang="es-AR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AR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SER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105" y="2730029"/>
            <a:ext cx="6412569" cy="332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3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ángulo 3"/>
          <p:cNvSpPr>
            <a:spLocks noChangeArrowheads="1"/>
          </p:cNvSpPr>
          <p:nvPr/>
        </p:nvSpPr>
        <p:spPr bwMode="auto">
          <a:xfrm>
            <a:off x="5648325" y="1393826"/>
            <a:ext cx="4953000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altLang="es-AR" sz="1800" dirty="0"/>
              <a:t>Aprovechar oportunidades</a:t>
            </a:r>
          </a:p>
          <a:p>
            <a:r>
              <a:rPr lang="es-ES" altLang="es-AR" sz="1800" dirty="0"/>
              <a:t> Negociar</a:t>
            </a:r>
          </a:p>
          <a:p>
            <a:r>
              <a:rPr lang="es-ES" altLang="es-AR" sz="1800" dirty="0"/>
              <a:t> Vender</a:t>
            </a:r>
          </a:p>
          <a:p>
            <a:r>
              <a:rPr lang="es-ES" altLang="es-AR" sz="1800" dirty="0"/>
              <a:t> Trabajar en equipo</a:t>
            </a:r>
          </a:p>
          <a:p>
            <a:r>
              <a:rPr lang="es-ES" altLang="es-AR" sz="1800" dirty="0"/>
              <a:t> Trabajar en red</a:t>
            </a:r>
          </a:p>
          <a:p>
            <a:r>
              <a:rPr lang="es-ES" altLang="es-AR" sz="1800" dirty="0"/>
              <a:t> Planificar</a:t>
            </a:r>
          </a:p>
          <a:p>
            <a:r>
              <a:rPr lang="es-ES" altLang="es-AR" sz="1800" dirty="0"/>
              <a:t> Buscar y analizar información</a:t>
            </a:r>
          </a:p>
          <a:p>
            <a:r>
              <a:rPr lang="es-ES" altLang="es-AR" sz="1800" dirty="0"/>
              <a:t> Pensar en forma crítica e </a:t>
            </a:r>
            <a:r>
              <a:rPr lang="es-ES" altLang="es-AR" sz="1800" dirty="0" err="1"/>
              <a:t>innovativa</a:t>
            </a:r>
            <a:endParaRPr lang="es-ES" altLang="es-AR" sz="1800" dirty="0"/>
          </a:p>
          <a:p>
            <a:r>
              <a:rPr lang="es-ES" altLang="es-AR" sz="1800" dirty="0"/>
              <a:t> Creatividad </a:t>
            </a:r>
          </a:p>
          <a:p>
            <a:r>
              <a:rPr lang="es-ES" altLang="es-AR" sz="1800" dirty="0"/>
              <a:t> Solucionar problemas</a:t>
            </a:r>
          </a:p>
          <a:p>
            <a:r>
              <a:rPr lang="es-ES" altLang="es-AR" sz="1800" dirty="0"/>
              <a:t> Tomar decisiones</a:t>
            </a:r>
          </a:p>
          <a:p>
            <a:r>
              <a:rPr lang="es-ES" altLang="es-AR" sz="1800" dirty="0"/>
              <a:t> Persuadir</a:t>
            </a:r>
          </a:p>
          <a:p>
            <a:r>
              <a:rPr lang="es-ES" altLang="es-AR" sz="1800" dirty="0"/>
              <a:t> Comunicarse </a:t>
            </a:r>
          </a:p>
        </p:txBody>
      </p:sp>
      <p:sp>
        <p:nvSpPr>
          <p:cNvPr id="20484" name="Rectángulo 1"/>
          <p:cNvSpPr>
            <a:spLocks noChangeArrowheads="1"/>
          </p:cNvSpPr>
          <p:nvPr/>
        </p:nvSpPr>
        <p:spPr bwMode="auto">
          <a:xfrm>
            <a:off x="1813806" y="4214218"/>
            <a:ext cx="2132012" cy="1538883"/>
          </a:xfrm>
          <a:prstGeom prst="rect">
            <a:avLst/>
          </a:prstGeom>
          <a:solidFill>
            <a:srgbClr val="00B0F0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s-AR" altLang="es-AR" dirty="0"/>
          </a:p>
          <a:p>
            <a:pPr algn="ctr">
              <a:defRPr/>
            </a:pPr>
            <a:r>
              <a:rPr lang="es-AR" altLang="es-AR" sz="2000" b="1" dirty="0"/>
              <a:t>Habilidades</a:t>
            </a:r>
            <a:endParaRPr lang="es-AR" altLang="es-AR" sz="2000" dirty="0"/>
          </a:p>
          <a:p>
            <a:pPr algn="ctr">
              <a:defRPr/>
            </a:pPr>
            <a:r>
              <a:rPr lang="es-AR" altLang="es-AR" sz="2000" b="1" dirty="0"/>
              <a:t>el saber hacer</a:t>
            </a:r>
            <a:endParaRPr lang="es-AR" altLang="es-AR" sz="2000" dirty="0"/>
          </a:p>
          <a:p>
            <a:pPr>
              <a:defRPr/>
            </a:pPr>
            <a:r>
              <a:rPr lang="es-AR" altLang="es-AR" dirty="0"/>
              <a:t/>
            </a:r>
            <a:br>
              <a:rPr lang="es-AR" altLang="es-AR" dirty="0"/>
            </a:br>
            <a:endParaRPr lang="es-AR" altLang="es-AR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562" y="829960"/>
            <a:ext cx="32385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1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ángulo 3"/>
          <p:cNvSpPr>
            <a:spLocks noChangeArrowheads="1"/>
          </p:cNvSpPr>
          <p:nvPr/>
        </p:nvSpPr>
        <p:spPr bwMode="auto">
          <a:xfrm>
            <a:off x="3619500" y="2828926"/>
            <a:ext cx="4953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AR" sz="1800"/>
              <a:t/>
            </a:r>
            <a:br>
              <a:rPr lang="es-AR" altLang="es-AR" sz="1800"/>
            </a:br>
            <a:endParaRPr lang="es-AR" altLang="es-AR" sz="1800"/>
          </a:p>
        </p:txBody>
      </p:sp>
      <p:sp>
        <p:nvSpPr>
          <p:cNvPr id="2" name="Rectángulo 1"/>
          <p:cNvSpPr/>
          <p:nvPr/>
        </p:nvSpPr>
        <p:spPr>
          <a:xfrm>
            <a:off x="3338900" y="901904"/>
            <a:ext cx="551214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AR" sz="3600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¿</a:t>
            </a:r>
            <a:r>
              <a:rPr lang="es-AR" sz="3600" dirty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Que viene primero?</a:t>
            </a:r>
            <a:endParaRPr lang="es-AR" sz="3600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s-ES" sz="3600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Idea </a:t>
            </a:r>
            <a:r>
              <a:rPr lang="es-ES" sz="3600" dirty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negocio o </a:t>
            </a:r>
            <a:r>
              <a:rPr lang="es-ES" sz="3600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Equipo</a:t>
            </a:r>
          </a:p>
          <a:p>
            <a:pPr>
              <a:defRPr/>
            </a:pPr>
            <a:r>
              <a:rPr lang="es-AR" sz="3600" dirty="0"/>
              <a:t/>
            </a:r>
            <a:br>
              <a:rPr lang="es-AR" sz="3600" dirty="0"/>
            </a:br>
            <a:endParaRPr lang="es-AR" sz="3600" dirty="0"/>
          </a:p>
          <a:p>
            <a:pPr algn="ctr">
              <a:defRPr/>
            </a:pPr>
            <a:endParaRPr lang="es-ES" sz="3600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s-ES" sz="3600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s-ES" sz="3200" dirty="0"/>
              <a:t/>
            </a:r>
            <a:br>
              <a:rPr lang="es-ES" sz="3200" dirty="0"/>
            </a:br>
            <a:endParaRPr lang="es-AR" sz="32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369" y="2305823"/>
            <a:ext cx="3813088" cy="381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3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ángulo 3"/>
          <p:cNvSpPr>
            <a:spLocks noChangeArrowheads="1"/>
          </p:cNvSpPr>
          <p:nvPr/>
        </p:nvSpPr>
        <p:spPr bwMode="auto">
          <a:xfrm>
            <a:off x="5240338" y="4678363"/>
            <a:ext cx="4953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AR" sz="1800"/>
              <a:t/>
            </a:r>
            <a:br>
              <a:rPr lang="es-AR" altLang="es-AR" sz="1800"/>
            </a:br>
            <a:endParaRPr lang="es-AR" altLang="es-AR" sz="1800"/>
          </a:p>
        </p:txBody>
      </p:sp>
      <p:sp>
        <p:nvSpPr>
          <p:cNvPr id="37891" name="Rectángulo 1"/>
          <p:cNvSpPr>
            <a:spLocks noChangeArrowheads="1"/>
          </p:cNvSpPr>
          <p:nvPr/>
        </p:nvSpPr>
        <p:spPr bwMode="auto">
          <a:xfrm>
            <a:off x="1854758" y="5199127"/>
            <a:ext cx="805227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s-ES" altLang="es-AR" sz="2400" b="1" dirty="0" smtClean="0">
                <a:solidFill>
                  <a:srgbClr val="4D8FCA"/>
                </a:solidFill>
                <a:latin typeface="+mj-lt"/>
              </a:rPr>
              <a:t>GRUPO: </a:t>
            </a:r>
            <a:r>
              <a:rPr lang="es-ES" altLang="es-AR" sz="2400" b="1" dirty="0" smtClean="0">
                <a:solidFill>
                  <a:srgbClr val="3F3F3F"/>
                </a:solidFill>
                <a:latin typeface="+mj-lt"/>
              </a:rPr>
              <a:t>Conjunto </a:t>
            </a:r>
            <a:r>
              <a:rPr lang="es-ES" altLang="es-AR" sz="2400" b="1" dirty="0">
                <a:solidFill>
                  <a:srgbClr val="3F3F3F"/>
                </a:solidFill>
                <a:latin typeface="+mj-lt"/>
              </a:rPr>
              <a:t>de personas que se reúnen porque comparten “algo” en común</a:t>
            </a:r>
            <a:endParaRPr lang="es-ES" altLang="es-AR" sz="2400" b="1" dirty="0">
              <a:latin typeface="+mj-lt"/>
            </a:endParaRPr>
          </a:p>
          <a:p>
            <a:pPr>
              <a:defRPr/>
            </a:pPr>
            <a:r>
              <a:rPr lang="es-ES" altLang="es-AR" dirty="0"/>
              <a:t/>
            </a:r>
            <a:br>
              <a:rPr lang="es-ES" altLang="es-AR" dirty="0"/>
            </a:br>
            <a:endParaRPr lang="es-AR" altLang="es-AR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040" y="890738"/>
            <a:ext cx="7055708" cy="411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0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ángulo 2"/>
          <p:cNvSpPr>
            <a:spLocks noChangeArrowheads="1"/>
          </p:cNvSpPr>
          <p:nvPr/>
        </p:nvSpPr>
        <p:spPr bwMode="auto">
          <a:xfrm>
            <a:off x="1547813" y="1216026"/>
            <a:ext cx="493236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AR">
                <a:solidFill>
                  <a:srgbClr val="33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s-AR" altLang="es-AR">
                <a:solidFill>
                  <a:srgbClr val="33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s-AR" altLang="es-AR">
              <a:solidFill>
                <a:srgbClr val="3366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23" name="Rectángulo 3"/>
          <p:cNvSpPr>
            <a:spLocks noChangeArrowheads="1"/>
          </p:cNvSpPr>
          <p:nvPr/>
        </p:nvSpPr>
        <p:spPr bwMode="auto">
          <a:xfrm>
            <a:off x="5391151" y="5484813"/>
            <a:ext cx="5343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AR" sz="1800"/>
              <a:t/>
            </a:r>
            <a:br>
              <a:rPr lang="es-AR" altLang="es-AR" sz="1800"/>
            </a:br>
            <a:endParaRPr lang="es-AR" altLang="es-AR" sz="1800"/>
          </a:p>
        </p:txBody>
      </p:sp>
      <p:sp>
        <p:nvSpPr>
          <p:cNvPr id="38916" name="Rectángulo 1"/>
          <p:cNvSpPr>
            <a:spLocks noChangeArrowheads="1"/>
          </p:cNvSpPr>
          <p:nvPr/>
        </p:nvSpPr>
        <p:spPr bwMode="auto">
          <a:xfrm>
            <a:off x="1785651" y="4919008"/>
            <a:ext cx="8949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s-ES" altLang="es-AR" sz="2400" b="1" dirty="0" smtClean="0">
                <a:solidFill>
                  <a:srgbClr val="4D8FCA"/>
                </a:solidFill>
                <a:latin typeface="+mj-lt"/>
              </a:rPr>
              <a:t>EQUIPO: </a:t>
            </a:r>
            <a:r>
              <a:rPr lang="es-ES" altLang="es-AR" sz="2400" b="1" dirty="0" smtClean="0">
                <a:solidFill>
                  <a:srgbClr val="3F3F3F"/>
                </a:solidFill>
                <a:latin typeface="+mj-lt"/>
              </a:rPr>
              <a:t>Un </a:t>
            </a:r>
            <a:r>
              <a:rPr lang="es-ES" altLang="es-AR" sz="2400" b="1" dirty="0">
                <a:solidFill>
                  <a:srgbClr val="3F3F3F"/>
                </a:solidFill>
                <a:latin typeface="+mj-lt"/>
              </a:rPr>
              <a:t>grupo de personas que comparte nombre, misión, historia, metas y expectativas y buscan un plan de acción en común</a:t>
            </a:r>
            <a:endParaRPr lang="es-ES" altLang="es-AR" sz="2400" b="1" dirty="0">
              <a:latin typeface="+mj-lt"/>
            </a:endParaRPr>
          </a:p>
          <a:p>
            <a:pPr>
              <a:defRPr/>
            </a:pPr>
            <a:r>
              <a:rPr lang="es-ES" altLang="es-AR" sz="2400" dirty="0">
                <a:latin typeface="+mj-lt"/>
              </a:rPr>
              <a:t/>
            </a:r>
            <a:br>
              <a:rPr lang="es-ES" altLang="es-AR" sz="2400" dirty="0">
                <a:latin typeface="+mj-lt"/>
              </a:rPr>
            </a:br>
            <a:endParaRPr lang="es-AR" altLang="es-AR" sz="2400" dirty="0">
              <a:latin typeface="+mj-l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651" y="1009565"/>
            <a:ext cx="8949025" cy="390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82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ángulo 3"/>
          <p:cNvSpPr>
            <a:spLocks noChangeArrowheads="1"/>
          </p:cNvSpPr>
          <p:nvPr/>
        </p:nvSpPr>
        <p:spPr bwMode="auto">
          <a:xfrm>
            <a:off x="2428876" y="842963"/>
            <a:ext cx="7127875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  <a:defRPr/>
            </a:pPr>
            <a:r>
              <a:rPr lang="es-ES" altLang="es-AR" sz="1800" b="1" dirty="0"/>
              <a:t>		</a:t>
            </a:r>
            <a:r>
              <a:rPr lang="es-ES" altLang="es-A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 5 “C” del Equipo</a:t>
            </a:r>
          </a:p>
          <a:p>
            <a:pPr>
              <a:buFontTx/>
              <a:buNone/>
              <a:defRPr/>
            </a:pPr>
            <a:endParaRPr lang="es-AR" altLang="es-AR" sz="1800" dirty="0"/>
          </a:p>
        </p:txBody>
      </p:sp>
      <p:sp>
        <p:nvSpPr>
          <p:cNvPr id="31747" name="Rectángulo 1"/>
          <p:cNvSpPr>
            <a:spLocks noChangeArrowheads="1"/>
          </p:cNvSpPr>
          <p:nvPr/>
        </p:nvSpPr>
        <p:spPr bwMode="auto">
          <a:xfrm>
            <a:off x="3100388" y="5087939"/>
            <a:ext cx="67294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AR" altLang="es-AR" sz="1800"/>
          </a:p>
        </p:txBody>
      </p:sp>
      <p:sp>
        <p:nvSpPr>
          <p:cNvPr id="31748" name="Rectángulo 2"/>
          <p:cNvSpPr>
            <a:spLocks noChangeArrowheads="1"/>
          </p:cNvSpPr>
          <p:nvPr/>
        </p:nvSpPr>
        <p:spPr bwMode="auto">
          <a:xfrm>
            <a:off x="3528219" y="5360987"/>
            <a:ext cx="4929187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AR" sz="1800" b="1" dirty="0" err="1">
                <a:solidFill>
                  <a:srgbClr val="E36C09"/>
                </a:solidFill>
                <a:latin typeface="Calibri" panose="020F0502020204030204" pitchFamily="34" charset="0"/>
              </a:rPr>
              <a:t>Complementareidad</a:t>
            </a:r>
            <a:r>
              <a:rPr lang="es-ES" altLang="es-AR" sz="1800" b="1" dirty="0">
                <a:solidFill>
                  <a:srgbClr val="E36C09"/>
                </a:solidFill>
                <a:latin typeface="Calibri" panose="020F0502020204030204" pitchFamily="34" charset="0"/>
              </a:rPr>
              <a:t>:</a:t>
            </a:r>
            <a:r>
              <a:rPr lang="es-ES" altLang="es-AR" sz="1400" b="1" dirty="0">
                <a:solidFill>
                  <a:srgbClr val="E36C09"/>
                </a:solidFill>
                <a:latin typeface="Calibri" panose="020F0502020204030204" pitchFamily="34" charset="0"/>
              </a:rPr>
              <a:t> </a:t>
            </a:r>
            <a:r>
              <a:rPr lang="es-ES" altLang="es-AR" sz="1400" dirty="0"/>
              <a:t>mis fortalezas complementan las debilidades de los demás y mis debilidades son complementadas por los </a:t>
            </a:r>
            <a:r>
              <a:rPr lang="es-ES" altLang="es-AR" sz="1400" dirty="0" smtClean="0"/>
              <a:t>otros</a:t>
            </a:r>
            <a:r>
              <a:rPr lang="es-ES" altLang="es-AR" sz="1400" dirty="0"/>
              <a:t>.</a:t>
            </a:r>
            <a:endParaRPr lang="es-AR" altLang="es-AR" sz="1800" dirty="0"/>
          </a:p>
        </p:txBody>
      </p:sp>
      <p:sp>
        <p:nvSpPr>
          <p:cNvPr id="31749" name="Rectángulo 3"/>
          <p:cNvSpPr>
            <a:spLocks noChangeArrowheads="1"/>
          </p:cNvSpPr>
          <p:nvPr/>
        </p:nvSpPr>
        <p:spPr bwMode="auto">
          <a:xfrm>
            <a:off x="8264525" y="3640932"/>
            <a:ext cx="2909887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AR" sz="1800" b="1" dirty="0">
                <a:solidFill>
                  <a:srgbClr val="E36C09"/>
                </a:solidFill>
                <a:latin typeface="Calibri" panose="020F0502020204030204" pitchFamily="34" charset="0"/>
              </a:rPr>
              <a:t>Compromiso</a:t>
            </a:r>
            <a:r>
              <a:rPr lang="es-ES" altLang="es-AR" sz="1800" dirty="0"/>
              <a:t>:</a:t>
            </a:r>
            <a:r>
              <a:rPr lang="es-ES" altLang="es-AR" sz="1400" dirty="0"/>
              <a:t> cumplimos las responsabilidades asumidas.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AR" sz="1800" dirty="0"/>
              <a:t/>
            </a:r>
            <a:br>
              <a:rPr lang="es-ES" altLang="es-AR" sz="1800" dirty="0"/>
            </a:br>
            <a:r>
              <a:rPr lang="es-AR" altLang="es-AR" sz="1800" dirty="0"/>
              <a:t/>
            </a:r>
            <a:br>
              <a:rPr lang="es-AR" altLang="es-AR" sz="1800" dirty="0"/>
            </a:br>
            <a:endParaRPr lang="es-AR" altLang="es-AR" sz="1800" dirty="0"/>
          </a:p>
        </p:txBody>
      </p:sp>
      <p:sp>
        <p:nvSpPr>
          <p:cNvPr id="31750" name="Rectángulo 4"/>
          <p:cNvSpPr>
            <a:spLocks noChangeArrowheads="1"/>
          </p:cNvSpPr>
          <p:nvPr/>
        </p:nvSpPr>
        <p:spPr bwMode="auto">
          <a:xfrm>
            <a:off x="8264525" y="2058989"/>
            <a:ext cx="27717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s-AR" sz="1800" b="1" dirty="0">
                <a:solidFill>
                  <a:srgbClr val="E36C09"/>
                </a:solidFill>
                <a:latin typeface="Calibri" panose="020F0502020204030204" pitchFamily="34" charset="0"/>
              </a:rPr>
              <a:t>Confianza</a:t>
            </a:r>
            <a:r>
              <a:rPr lang="es-ES" altLang="es-AR" sz="1800" dirty="0">
                <a:solidFill>
                  <a:srgbClr val="000000"/>
                </a:solidFill>
                <a:latin typeface="Calibri" panose="020F0502020204030204" pitchFamily="34" charset="0"/>
              </a:rPr>
              <a:t>: define el vínculo con los demás.</a:t>
            </a:r>
            <a:endParaRPr lang="es-ES" altLang="es-AR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AR" sz="1800" dirty="0"/>
              <a:t/>
            </a:r>
            <a:br>
              <a:rPr lang="es-ES" altLang="es-AR" sz="1800" dirty="0"/>
            </a:br>
            <a:endParaRPr lang="es-AR" altLang="es-AR" sz="1800" dirty="0"/>
          </a:p>
        </p:txBody>
      </p:sp>
      <p:sp>
        <p:nvSpPr>
          <p:cNvPr id="31751" name="Rectángulo 5"/>
          <p:cNvSpPr>
            <a:spLocks noChangeArrowheads="1"/>
          </p:cNvSpPr>
          <p:nvPr/>
        </p:nvSpPr>
        <p:spPr bwMode="auto">
          <a:xfrm>
            <a:off x="927938" y="3625464"/>
            <a:ext cx="227806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AR" sz="1800" b="1" dirty="0">
                <a:solidFill>
                  <a:srgbClr val="E36C09"/>
                </a:solidFill>
                <a:latin typeface="Calibri" panose="020F0502020204030204" pitchFamily="34" charset="0"/>
              </a:rPr>
              <a:t>Comunicación</a:t>
            </a:r>
            <a:r>
              <a:rPr lang="es-ES" altLang="es-AR" sz="1800" dirty="0">
                <a:solidFill>
                  <a:srgbClr val="000000"/>
                </a:solidFill>
                <a:latin typeface="Calibri" panose="020F0502020204030204" pitchFamily="34" charset="0"/>
              </a:rPr>
              <a:t>: hay que hablar y escuchar al otro.</a:t>
            </a:r>
            <a:endParaRPr lang="es-AR" altLang="es-AR" sz="1800" dirty="0"/>
          </a:p>
        </p:txBody>
      </p:sp>
      <p:sp>
        <p:nvSpPr>
          <p:cNvPr id="31752" name="Rectángulo 6"/>
          <p:cNvSpPr>
            <a:spLocks noChangeArrowheads="1"/>
          </p:cNvSpPr>
          <p:nvPr/>
        </p:nvSpPr>
        <p:spPr bwMode="auto">
          <a:xfrm>
            <a:off x="308436" y="2027808"/>
            <a:ext cx="295036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s-AR" sz="1800" b="1" dirty="0">
                <a:solidFill>
                  <a:srgbClr val="E36C09"/>
                </a:solidFill>
                <a:latin typeface="Calibri" panose="020F0502020204030204" pitchFamily="34" charset="0"/>
              </a:rPr>
              <a:t>Coordinación</a:t>
            </a:r>
            <a:r>
              <a:rPr lang="es-ES" altLang="es-AR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r>
              <a:rPr lang="es-ES" altLang="es-AR" sz="1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altLang="es-AR" sz="1800" dirty="0">
                <a:solidFill>
                  <a:srgbClr val="000000"/>
                </a:solidFill>
                <a:latin typeface="Calibri" panose="020F0502020204030204" pitchFamily="34" charset="0"/>
              </a:rPr>
              <a:t>se debe estar organizado sabiendo que asumimos diferentes roles</a:t>
            </a:r>
            <a:r>
              <a:rPr lang="es-ES" altLang="es-AR" sz="1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  <a:endParaRPr lang="es-AR" altLang="es-AR" sz="1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611" y="854871"/>
            <a:ext cx="4952914" cy="460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88FFCB5-E1C9-CA4D-F4B1-6A6338BF3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432" y="976183"/>
            <a:ext cx="8785306" cy="511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83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ángulo 2"/>
          <p:cNvSpPr>
            <a:spLocks noChangeArrowheads="1"/>
          </p:cNvSpPr>
          <p:nvPr/>
        </p:nvSpPr>
        <p:spPr bwMode="auto">
          <a:xfrm>
            <a:off x="3138488" y="930276"/>
            <a:ext cx="52387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AR">
                <a:solidFill>
                  <a:srgbClr val="33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s-AR" altLang="es-AR">
                <a:solidFill>
                  <a:srgbClr val="33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s-AR" altLang="es-AR">
              <a:solidFill>
                <a:srgbClr val="3366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963" name="Rectángulo 3"/>
          <p:cNvSpPr>
            <a:spLocks noChangeArrowheads="1"/>
          </p:cNvSpPr>
          <p:nvPr/>
        </p:nvSpPr>
        <p:spPr bwMode="auto">
          <a:xfrm>
            <a:off x="3138489" y="1833564"/>
            <a:ext cx="5870575" cy="474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s-ES" altLang="es-AR" sz="1800" b="1" dirty="0"/>
              <a:t>No se prescribe, sino que se construye.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s-ES" altLang="es-AR" sz="1800" b="1" dirty="0"/>
              <a:t>Es requisito vinculado al compromiso.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s-ES" altLang="es-AR" sz="1800" b="1" dirty="0"/>
              <a:t>Es la puerta de ingreso de la influencia y el vínculo con los demás. 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s-ES" altLang="es-AR" sz="1800" b="1" dirty="0"/>
              <a:t>No es de una vez y para siempre, se sostiene en la interacción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s-ES" altLang="es-AR" sz="1800" b="1" dirty="0"/>
              <a:t>Se pierde en la incoherencia entre los dichos y los hechos.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s-ES" altLang="es-AR" sz="1800" b="1" dirty="0"/>
              <a:t>Se quiebra frente al no cumplimiento de promesas formuladas o no esclarecidas</a:t>
            </a:r>
          </a:p>
          <a:p>
            <a:pPr>
              <a:buFontTx/>
              <a:buNone/>
              <a:defRPr/>
            </a:pPr>
            <a:endParaRPr lang="es-ES" altLang="es-AR" sz="1800" i="1" dirty="0"/>
          </a:p>
          <a:p>
            <a:pPr>
              <a:buFontTx/>
              <a:buNone/>
              <a:defRPr/>
            </a:pPr>
            <a:endParaRPr lang="es-ES" altLang="es-AR" sz="1800" i="1" dirty="0"/>
          </a:p>
          <a:p>
            <a:pPr>
              <a:buFontTx/>
              <a:buNone/>
              <a:defRPr/>
            </a:pPr>
            <a:r>
              <a:rPr lang="es-ES" altLang="es-AR" sz="1800" i="1" dirty="0"/>
              <a:t>Si se pierde, es lo más difícil de recuperar</a:t>
            </a:r>
            <a:endParaRPr lang="es-ES" altLang="es-AR" sz="1800" dirty="0"/>
          </a:p>
          <a:p>
            <a:pPr>
              <a:buFontTx/>
              <a:buNone/>
              <a:defRPr/>
            </a:pPr>
            <a:r>
              <a:rPr lang="es-ES" altLang="es-AR" sz="1800" dirty="0"/>
              <a:t/>
            </a:r>
            <a:br>
              <a:rPr lang="es-ES" altLang="es-AR" sz="1800" dirty="0"/>
            </a:br>
            <a:endParaRPr lang="es-ES" altLang="es-AR" sz="1800" b="1" dirty="0"/>
          </a:p>
        </p:txBody>
      </p:sp>
      <p:sp>
        <p:nvSpPr>
          <p:cNvPr id="32772" name="Rectángulo 2"/>
          <p:cNvSpPr>
            <a:spLocks noChangeArrowheads="1"/>
          </p:cNvSpPr>
          <p:nvPr/>
        </p:nvSpPr>
        <p:spPr bwMode="auto">
          <a:xfrm>
            <a:off x="2052639" y="1112838"/>
            <a:ext cx="80422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s-AR" sz="2800" b="1" dirty="0">
                <a:solidFill>
                  <a:srgbClr val="FFC000"/>
                </a:solidFill>
              </a:rPr>
              <a:t>CONFIANZA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s-ES" altLang="es-AR" sz="1800" dirty="0"/>
          </a:p>
        </p:txBody>
      </p:sp>
    </p:spTree>
    <p:extLst>
      <p:ext uri="{BB962C8B-B14F-4D97-AF65-F5344CB8AC3E}">
        <p14:creationId xmlns:p14="http://schemas.microsoft.com/office/powerpoint/2010/main" val="398389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ángulo 2"/>
          <p:cNvSpPr>
            <a:spLocks noChangeArrowheads="1"/>
          </p:cNvSpPr>
          <p:nvPr/>
        </p:nvSpPr>
        <p:spPr bwMode="auto">
          <a:xfrm>
            <a:off x="1547813" y="1216026"/>
            <a:ext cx="493236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AR">
                <a:solidFill>
                  <a:srgbClr val="33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s-AR" altLang="es-AR">
                <a:solidFill>
                  <a:srgbClr val="33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s-AR" altLang="es-AR">
              <a:solidFill>
                <a:srgbClr val="3366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795" name="Rectángulo 3"/>
          <p:cNvSpPr>
            <a:spLocks noChangeArrowheads="1"/>
          </p:cNvSpPr>
          <p:nvPr/>
        </p:nvSpPr>
        <p:spPr bwMode="auto">
          <a:xfrm>
            <a:off x="3619500" y="2828926"/>
            <a:ext cx="4953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AR" sz="1800"/>
              <a:t/>
            </a:r>
            <a:br>
              <a:rPr lang="es-AR" altLang="es-AR" sz="1800"/>
            </a:br>
            <a:endParaRPr lang="es-AR" altLang="es-AR" sz="1800"/>
          </a:p>
        </p:txBody>
      </p:sp>
      <p:sp>
        <p:nvSpPr>
          <p:cNvPr id="33796" name="Rectángulo 1"/>
          <p:cNvSpPr>
            <a:spLocks noChangeArrowheads="1"/>
          </p:cNvSpPr>
          <p:nvPr/>
        </p:nvSpPr>
        <p:spPr bwMode="auto">
          <a:xfrm>
            <a:off x="2016126" y="1917700"/>
            <a:ext cx="8418513" cy="486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AR" sz="2000" dirty="0">
                <a:solidFill>
                  <a:srgbClr val="000000"/>
                </a:solidFill>
                <a:latin typeface="Calibri" panose="020F0502020204030204" pitchFamily="34" charset="0"/>
              </a:rPr>
              <a:t>El trabajo en equipo exige una </a:t>
            </a:r>
            <a:r>
              <a:rPr lang="es-ES" altLang="es-AR" sz="2000" b="1" dirty="0">
                <a:solidFill>
                  <a:srgbClr val="FFC000"/>
                </a:solidFill>
                <a:latin typeface="Calibri" panose="020F0502020204030204" pitchFamily="34" charset="0"/>
              </a:rPr>
              <a:t>COMUNICACIÓN ABIERTA </a:t>
            </a:r>
            <a:r>
              <a:rPr lang="es-ES" altLang="es-AR" sz="2000" dirty="0">
                <a:solidFill>
                  <a:srgbClr val="000000"/>
                </a:solidFill>
                <a:latin typeface="Calibri" panose="020F0502020204030204" pitchFamily="34" charset="0"/>
              </a:rPr>
              <a:t>entre todos sus miembros, esencial para poder coordinar las distintas actuaciones individuales.</a:t>
            </a:r>
            <a:r>
              <a:rPr lang="es-ES" altLang="es-AR" sz="2000" dirty="0">
                <a:solidFill>
                  <a:srgbClr val="888888"/>
                </a:solidFill>
                <a:latin typeface="Calibri" panose="020F0502020204030204" pitchFamily="34" charset="0"/>
              </a:rPr>
              <a:t> </a:t>
            </a:r>
            <a:endParaRPr lang="es-ES" altLang="es-AR" sz="2000" dirty="0"/>
          </a:p>
          <a:p>
            <a:pPr>
              <a:spcBef>
                <a:spcPts val="438"/>
              </a:spcBef>
              <a:buNone/>
            </a:pPr>
            <a:r>
              <a:rPr lang="es-ES" altLang="es-AR" sz="2000" dirty="0">
                <a:solidFill>
                  <a:srgbClr val="000000"/>
                </a:solidFill>
                <a:latin typeface="Calibri" panose="020F0502020204030204" pitchFamily="34" charset="0"/>
              </a:rPr>
              <a:t>El CONFLICTO es inherente al trabajo en equipo. La comunicación abierta y franca es una herramienta clave para la </a:t>
            </a:r>
            <a:r>
              <a:rPr lang="es-ES" altLang="es-AR" sz="2000" b="1" dirty="0">
                <a:solidFill>
                  <a:srgbClr val="FFC000"/>
                </a:solidFill>
                <a:latin typeface="Calibri" panose="020F0502020204030204" pitchFamily="34" charset="0"/>
              </a:rPr>
              <a:t>SOLUCIÓN DE CONFLICTOS</a:t>
            </a:r>
            <a:endParaRPr lang="es-ES" altLang="es-AR" sz="2000" b="1" dirty="0">
              <a:solidFill>
                <a:srgbClr val="FFC000"/>
              </a:solidFill>
            </a:endParaRPr>
          </a:p>
          <a:p>
            <a:pPr algn="ctr">
              <a:spcBef>
                <a:spcPts val="438"/>
              </a:spcBef>
              <a:buNone/>
            </a:pPr>
            <a:r>
              <a:rPr lang="es-ES" altLang="es-AR" sz="2000" dirty="0"/>
              <a:t/>
            </a:r>
            <a:br>
              <a:rPr lang="es-ES" altLang="es-AR" sz="2000" dirty="0"/>
            </a:br>
            <a:r>
              <a:rPr lang="es-ES" altLang="es-AR" sz="2000" dirty="0">
                <a:solidFill>
                  <a:srgbClr val="000000"/>
                </a:solidFill>
                <a:latin typeface="Calibri" panose="020F0502020204030204" pitchFamily="34" charset="0"/>
              </a:rPr>
              <a:t>Resulta tan necesario hacer esfuerzos para ser comprendido como para comprender a los demás</a:t>
            </a:r>
          </a:p>
          <a:p>
            <a:pPr algn="ctr">
              <a:spcBef>
                <a:spcPts val="438"/>
              </a:spcBef>
              <a:buNone/>
            </a:pPr>
            <a:endParaRPr lang="es-ES" altLang="es-AR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AR" sz="2000" i="1" dirty="0"/>
              <a:t>		Atención a los Ruidos en la comunicación</a:t>
            </a:r>
            <a:endParaRPr lang="es-ES" altLang="es-AR" sz="2000" dirty="0"/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AR" sz="2000" b="1" i="1" dirty="0"/>
              <a:t>	</a:t>
            </a:r>
            <a:endParaRPr lang="es-ES" altLang="es-AR" sz="2000" b="1" i="1" dirty="0" smtClean="0"/>
          </a:p>
          <a:p>
            <a:pPr algn="ctr">
              <a:spcBef>
                <a:spcPct val="0"/>
              </a:spcBef>
              <a:buFontTx/>
              <a:buNone/>
            </a:pPr>
            <a:r>
              <a:rPr lang="es-ES" altLang="es-AR" sz="2800" b="1" i="1" dirty="0" smtClean="0"/>
              <a:t>Escuchar = </a:t>
            </a:r>
            <a:r>
              <a:rPr lang="es-ES" altLang="es-AR" sz="2800" b="1" i="1" dirty="0"/>
              <a:t>oír + percibir + entender</a:t>
            </a:r>
            <a:endParaRPr lang="es-ES" altLang="es-AR" sz="2800" dirty="0"/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AR" sz="1800" dirty="0"/>
              <a:t/>
            </a:r>
            <a:br>
              <a:rPr lang="es-ES" altLang="es-AR" sz="1800" dirty="0"/>
            </a:br>
            <a:endParaRPr lang="es-ES" altLang="es-AR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AR" sz="1800" dirty="0"/>
              <a:t/>
            </a:r>
            <a:br>
              <a:rPr lang="es-ES" altLang="es-AR" sz="1800" dirty="0"/>
            </a:br>
            <a:endParaRPr lang="es-AR" altLang="es-AR" sz="1800" dirty="0"/>
          </a:p>
        </p:txBody>
      </p:sp>
      <p:sp>
        <p:nvSpPr>
          <p:cNvPr id="41989" name="Rectángulo 2"/>
          <p:cNvSpPr>
            <a:spLocks noChangeArrowheads="1"/>
          </p:cNvSpPr>
          <p:nvPr/>
        </p:nvSpPr>
        <p:spPr bwMode="auto">
          <a:xfrm>
            <a:off x="4526756" y="1053738"/>
            <a:ext cx="31384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defRPr/>
            </a:pPr>
            <a:r>
              <a:rPr lang="es-AR" altLang="es-AR" sz="2800" b="1" dirty="0" smtClean="0">
                <a:solidFill>
                  <a:srgbClr val="FFC000"/>
                </a:solidFill>
              </a:rPr>
              <a:t>COMUNICACION</a:t>
            </a:r>
            <a:endParaRPr lang="es-AR" altLang="es-AR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34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ángulo 2"/>
          <p:cNvSpPr>
            <a:spLocks noChangeArrowheads="1"/>
          </p:cNvSpPr>
          <p:nvPr/>
        </p:nvSpPr>
        <p:spPr bwMode="auto">
          <a:xfrm>
            <a:off x="4192587" y="1051697"/>
            <a:ext cx="47783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s-AR" altLang="es-AR" sz="2800" b="1" dirty="0" smtClean="0">
                <a:solidFill>
                  <a:srgbClr val="FFC000"/>
                </a:solidFill>
              </a:rPr>
              <a:t>COMPLEMENTARIEDAD</a:t>
            </a:r>
            <a:endParaRPr lang="es-AR" altLang="es-AR" sz="2800" b="1" dirty="0">
              <a:solidFill>
                <a:srgbClr val="FFC000"/>
              </a:solidFill>
            </a:endParaRPr>
          </a:p>
        </p:txBody>
      </p:sp>
      <p:sp>
        <p:nvSpPr>
          <p:cNvPr id="34819" name="Rectángulo 3"/>
          <p:cNvSpPr>
            <a:spLocks noChangeArrowheads="1"/>
          </p:cNvSpPr>
          <p:nvPr/>
        </p:nvSpPr>
        <p:spPr bwMode="auto">
          <a:xfrm>
            <a:off x="1495425" y="4697413"/>
            <a:ext cx="4953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AR" sz="1800"/>
              <a:t/>
            </a:r>
            <a:br>
              <a:rPr lang="es-AR" altLang="es-AR" sz="1800"/>
            </a:br>
            <a:endParaRPr lang="es-AR" altLang="es-AR" sz="1800"/>
          </a:p>
        </p:txBody>
      </p:sp>
      <p:pic>
        <p:nvPicPr>
          <p:cNvPr id="34820" name="Picture 2" descr="https://lh3.googleusercontent.com/ybqLwj5sE5sjckDOwSyIuNjZ9OX9UOP7SVD6uDLPpIUhOkyNTFKIkDRylAkRxd1ANlLAH5Qj_O98IGWaw1oK5050tgyEZN3lCC_2y6UfZKkNu7zlRv4OXIFUqHv8zmPHMkYoh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4" y="1801813"/>
            <a:ext cx="3603625" cy="35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ángulo 1"/>
          <p:cNvSpPr>
            <a:spLocks noChangeArrowheads="1"/>
          </p:cNvSpPr>
          <p:nvPr/>
        </p:nvSpPr>
        <p:spPr bwMode="auto">
          <a:xfrm>
            <a:off x="3082925" y="4903788"/>
            <a:ext cx="6997700" cy="210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s-ES" altLang="es-AR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s-ES" altLang="es-AR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Cada miembro aporta la especialidad que domina. </a:t>
            </a:r>
            <a:endParaRPr lang="es-ES" altLang="es-AR" sz="2400" b="1" dirty="0"/>
          </a:p>
          <a:p>
            <a:pPr algn="ctr">
              <a:spcBef>
                <a:spcPts val="563"/>
              </a:spcBef>
              <a:buNone/>
            </a:pPr>
            <a:r>
              <a:rPr lang="es-ES" altLang="es-AR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Equipo no es la suma de capacidades individuales sino su combinación</a:t>
            </a:r>
            <a:endParaRPr lang="es-ES" altLang="es-AR" sz="24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AR" sz="1800" dirty="0"/>
              <a:t/>
            </a:r>
            <a:br>
              <a:rPr lang="es-ES" altLang="es-AR" sz="1800" dirty="0"/>
            </a:br>
            <a:endParaRPr lang="es-AR" altLang="es-AR" sz="1800" dirty="0"/>
          </a:p>
        </p:txBody>
      </p:sp>
    </p:spTree>
    <p:extLst>
      <p:ext uri="{BB962C8B-B14F-4D97-AF65-F5344CB8AC3E}">
        <p14:creationId xmlns:p14="http://schemas.microsoft.com/office/powerpoint/2010/main" val="237926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ángulo 2"/>
          <p:cNvSpPr>
            <a:spLocks noChangeArrowheads="1"/>
          </p:cNvSpPr>
          <p:nvPr/>
        </p:nvSpPr>
        <p:spPr bwMode="auto">
          <a:xfrm>
            <a:off x="2295526" y="1758951"/>
            <a:ext cx="493236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AR">
                <a:solidFill>
                  <a:srgbClr val="33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s-AR" altLang="es-AR">
                <a:solidFill>
                  <a:srgbClr val="33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s-AR" altLang="es-AR">
              <a:solidFill>
                <a:srgbClr val="3366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843" name="Rectángulo 3"/>
          <p:cNvSpPr>
            <a:spLocks noChangeArrowheads="1"/>
          </p:cNvSpPr>
          <p:nvPr/>
        </p:nvSpPr>
        <p:spPr bwMode="auto">
          <a:xfrm>
            <a:off x="3619500" y="2828926"/>
            <a:ext cx="4953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AR" sz="1800"/>
              <a:t/>
            </a:r>
            <a:br>
              <a:rPr lang="es-AR" altLang="es-AR" sz="1800"/>
            </a:br>
            <a:endParaRPr lang="es-AR" altLang="es-AR" sz="1800"/>
          </a:p>
        </p:txBody>
      </p:sp>
      <p:pic>
        <p:nvPicPr>
          <p:cNvPr id="35844" name="Picture 2" descr="https://lh3.googleusercontent.com/M-b6RB65IcaUYJPB02s1fi7GtPlq08QaFXl7U7gR2wH6X5Ty-Ya4H6tUMoODwHRl5w0PeesSQ9nVqZmcaw0UgIJa9r66NHat8ZPg2agQfHaS0JMlQwzxNs5EzBLacIJCD6fKRU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087" y="1365110"/>
            <a:ext cx="5203826" cy="357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Rectángulo 1"/>
          <p:cNvSpPr>
            <a:spLocks noChangeArrowheads="1"/>
          </p:cNvSpPr>
          <p:nvPr/>
        </p:nvSpPr>
        <p:spPr bwMode="auto">
          <a:xfrm>
            <a:off x="2567374" y="5031832"/>
            <a:ext cx="72866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s-AR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Se establece la organización interna que más convenga a cada equipo. Los liderazgos pueden ser rotativos, son situacionales y contextuales!!</a:t>
            </a:r>
            <a:endParaRPr lang="es-ES" altLang="es-AR" sz="24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AR" sz="1800" dirty="0"/>
              <a:t/>
            </a:r>
            <a:br>
              <a:rPr lang="es-ES" altLang="es-AR" sz="1800" dirty="0"/>
            </a:br>
            <a:endParaRPr lang="es-AR" altLang="es-AR" sz="1800" dirty="0"/>
          </a:p>
        </p:txBody>
      </p:sp>
      <p:sp>
        <p:nvSpPr>
          <p:cNvPr id="35846" name="Rectángulo 2"/>
          <p:cNvSpPr>
            <a:spLocks noChangeArrowheads="1"/>
          </p:cNvSpPr>
          <p:nvPr/>
        </p:nvSpPr>
        <p:spPr bwMode="auto">
          <a:xfrm>
            <a:off x="3619500" y="2967038"/>
            <a:ext cx="4953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AR" sz="1800"/>
              <a:t/>
            </a:r>
            <a:br>
              <a:rPr lang="es-AR" altLang="es-AR" sz="1800"/>
            </a:br>
            <a:endParaRPr lang="es-AR" altLang="es-AR" sz="1800"/>
          </a:p>
        </p:txBody>
      </p:sp>
      <p:sp>
        <p:nvSpPr>
          <p:cNvPr id="44039" name="Rectángulo 3"/>
          <p:cNvSpPr>
            <a:spLocks noChangeArrowheads="1"/>
          </p:cNvSpPr>
          <p:nvPr/>
        </p:nvSpPr>
        <p:spPr bwMode="auto">
          <a:xfrm>
            <a:off x="3948113" y="771527"/>
            <a:ext cx="39814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defRPr/>
            </a:pPr>
            <a:r>
              <a:rPr lang="es-AR" altLang="es-AR" sz="2800" b="1" dirty="0">
                <a:solidFill>
                  <a:srgbClr val="FFC000"/>
                </a:solidFill>
              </a:rPr>
              <a:t>Coordinación</a:t>
            </a:r>
          </a:p>
        </p:txBody>
      </p:sp>
    </p:spTree>
    <p:extLst>
      <p:ext uri="{BB962C8B-B14F-4D97-AF65-F5344CB8AC3E}">
        <p14:creationId xmlns:p14="http://schemas.microsoft.com/office/powerpoint/2010/main" val="168287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Título"/>
          <p:cNvSpPr>
            <a:spLocks noGrp="1"/>
          </p:cNvSpPr>
          <p:nvPr>
            <p:ph type="title"/>
          </p:nvPr>
        </p:nvSpPr>
        <p:spPr>
          <a:xfrm>
            <a:off x="2766112" y="828160"/>
            <a:ext cx="7126502" cy="1143000"/>
          </a:xfrm>
        </p:spPr>
        <p:txBody>
          <a:bodyPr/>
          <a:lstStyle/>
          <a:p>
            <a:r>
              <a:rPr lang="es-AR" altLang="es-AR" sz="3600" b="1" i="1" dirty="0">
                <a:solidFill>
                  <a:srgbClr val="0083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¿Qué hace que surja una empresa?</a:t>
            </a:r>
            <a:endParaRPr lang="es-AR" altLang="es-AR" sz="3600" dirty="0">
              <a:solidFill>
                <a:srgbClr val="0083B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531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3" y="2181225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926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551" y="1276350"/>
            <a:ext cx="5548183" cy="5424616"/>
          </a:xfrm>
          <a:prstGeom prst="rect">
            <a:avLst/>
          </a:prstGeom>
        </p:spPr>
      </p:pic>
      <p:sp>
        <p:nvSpPr>
          <p:cNvPr id="24578" name="Rectángulo 6"/>
          <p:cNvSpPr>
            <a:spLocks noChangeArrowheads="1"/>
          </p:cNvSpPr>
          <p:nvPr/>
        </p:nvSpPr>
        <p:spPr bwMode="auto">
          <a:xfrm>
            <a:off x="1428750" y="1276350"/>
            <a:ext cx="96202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MX" altLang="es-AR" b="1" i="1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Cualquier empresa es una respuesta a una necesidad</a:t>
            </a:r>
            <a:endParaRPr lang="es-AR" altLang="es-AR">
              <a:solidFill>
                <a:srgbClr val="0066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85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309688" y="1927225"/>
            <a:ext cx="8991600" cy="3416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es-E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Crea y ofrece algo de </a:t>
            </a:r>
            <a:r>
              <a:rPr lang="es-ES" sz="24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VALOR</a:t>
            </a:r>
          </a:p>
          <a:p>
            <a:pPr>
              <a:defRPr/>
            </a:pPr>
            <a:endParaRPr lang="es-E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s-ES" sz="2400" b="1" dirty="0">
                <a:latin typeface="Calibri" panose="020F0502020204030204" pitchFamily="34" charset="0"/>
                <a:cs typeface="Calibri" panose="020F0502020204030204" pitchFamily="34" charset="0"/>
              </a:rPr>
              <a:t>2. Que los demás quieran o </a:t>
            </a:r>
            <a:r>
              <a:rPr lang="es-ES" sz="24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necesiten</a:t>
            </a:r>
          </a:p>
          <a:p>
            <a:pPr>
              <a:defRPr/>
            </a:pPr>
            <a:endParaRPr lang="es-E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s-ES" sz="2400" b="1" dirty="0">
                <a:latin typeface="Calibri" panose="020F0502020204030204" pitchFamily="34" charset="0"/>
                <a:cs typeface="Calibri" panose="020F0502020204030204" pitchFamily="34" charset="0"/>
              </a:rPr>
              <a:t>3. A un </a:t>
            </a:r>
            <a:r>
              <a:rPr lang="es-ES" sz="24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precio</a:t>
            </a:r>
            <a:r>
              <a:rPr lang="es-E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que estén dispuesto a pagar</a:t>
            </a:r>
          </a:p>
          <a:p>
            <a:pPr>
              <a:defRPr/>
            </a:pPr>
            <a:endParaRPr lang="es-E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s-ES" sz="2400" b="1" dirty="0">
                <a:latin typeface="Calibri" panose="020F0502020204030204" pitchFamily="34" charset="0"/>
                <a:cs typeface="Calibri" panose="020F0502020204030204" pitchFamily="34" charset="0"/>
              </a:rPr>
              <a:t>4. De una manera que </a:t>
            </a:r>
            <a:r>
              <a:rPr lang="es-ES" sz="24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satisfaga</a:t>
            </a:r>
            <a:r>
              <a:rPr lang="es-E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a los clientes</a:t>
            </a:r>
          </a:p>
          <a:p>
            <a:pPr>
              <a:defRPr/>
            </a:pPr>
            <a:endParaRPr lang="es-E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s-ES" sz="2400" b="1" dirty="0">
                <a:latin typeface="Calibri" panose="020F0502020204030204" pitchFamily="34" charset="0"/>
                <a:cs typeface="Calibri" panose="020F0502020204030204" pitchFamily="34" charset="0"/>
              </a:rPr>
              <a:t>5. Generando </a:t>
            </a:r>
            <a:r>
              <a:rPr lang="es-ES" sz="24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ganancias</a:t>
            </a:r>
            <a:r>
              <a:rPr lang="es-E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para el negocio</a:t>
            </a:r>
            <a:endParaRPr lang="es-A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627" name="Rectángulo 2"/>
          <p:cNvSpPr>
            <a:spLocks noChangeArrowheads="1"/>
          </p:cNvSpPr>
          <p:nvPr/>
        </p:nvSpPr>
        <p:spPr bwMode="auto">
          <a:xfrm>
            <a:off x="2371726" y="1063625"/>
            <a:ext cx="48942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AR" b="1">
                <a:solidFill>
                  <a:srgbClr val="33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CUAL ES TU NEGOCIO?</a:t>
            </a:r>
            <a:endParaRPr lang="es-AR" altLang="es-AR">
              <a:solidFill>
                <a:srgbClr val="3366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628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89" y="1649413"/>
            <a:ext cx="3970337" cy="366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774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ángulo 2"/>
          <p:cNvSpPr>
            <a:spLocks noChangeArrowheads="1"/>
          </p:cNvSpPr>
          <p:nvPr/>
        </p:nvSpPr>
        <p:spPr bwMode="auto">
          <a:xfrm>
            <a:off x="2295526" y="1758951"/>
            <a:ext cx="493236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AR">
                <a:solidFill>
                  <a:srgbClr val="33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s-AR" altLang="es-AR">
                <a:solidFill>
                  <a:srgbClr val="33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s-AR" altLang="es-AR">
              <a:solidFill>
                <a:srgbClr val="3366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867" name="Rectángulo 3"/>
          <p:cNvSpPr>
            <a:spLocks noChangeArrowheads="1"/>
          </p:cNvSpPr>
          <p:nvPr/>
        </p:nvSpPr>
        <p:spPr bwMode="auto">
          <a:xfrm>
            <a:off x="3619500" y="2828926"/>
            <a:ext cx="4953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AR" sz="1800"/>
              <a:t/>
            </a:r>
            <a:br>
              <a:rPr lang="es-AR" altLang="es-AR" sz="1800"/>
            </a:br>
            <a:endParaRPr lang="es-AR" altLang="es-AR" sz="1800"/>
          </a:p>
        </p:txBody>
      </p:sp>
      <p:sp>
        <p:nvSpPr>
          <p:cNvPr id="3686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altLang="es-AR" sz="3200" b="1" dirty="0"/>
              <a:t>Algunas </a:t>
            </a:r>
            <a:r>
              <a:rPr lang="es-AR" altLang="es-AR" sz="3200" b="1" dirty="0" smtClean="0"/>
              <a:t>Habilidades </a:t>
            </a:r>
            <a:r>
              <a:rPr lang="es-AR" altLang="es-AR" sz="3200" b="1" dirty="0"/>
              <a:t>Emprendedoras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38300" y="1417639"/>
            <a:ext cx="8915400" cy="470852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  <a:defRPr/>
            </a:pPr>
            <a:r>
              <a:rPr lang="es-A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 gusta buscar cosas que necesitan hacerse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s-A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Cuando enfrento un problema difícil, invierto mucho tiempo en encontrar una solución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s-A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Termino mi trabajo a tiempo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s-A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Prefiero situaciones en las que puede controlar el resultado final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s-A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 gusta pensar en el futuro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s-A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Antes de comenzar un proyecto nuevo, reúno toda la información posible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s-A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Planifico dividiendo tareas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s-A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Logro convencer a otros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s-A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Confío en que puedo tener éxito en lo que emprendo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s-A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Siempre escucho atentamente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s-A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Hago las cosas antes que las circunstancias me obliguen </a:t>
            </a:r>
          </a:p>
          <a:p>
            <a:pPr marL="0" indent="0">
              <a:buNone/>
              <a:defRPr/>
            </a:pPr>
            <a:endParaRPr lang="es-AR" sz="1800" dirty="0"/>
          </a:p>
        </p:txBody>
      </p:sp>
    </p:spTree>
    <p:extLst>
      <p:ext uri="{BB962C8B-B14F-4D97-AF65-F5344CB8AC3E}">
        <p14:creationId xmlns:p14="http://schemas.microsoft.com/office/powerpoint/2010/main" val="425643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A7BC132-0910-9DAD-69B0-D712EB50F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633928" y="2188565"/>
            <a:ext cx="9054059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altLang="es-AR" sz="2000" dirty="0" smtClean="0">
                <a:solidFill>
                  <a:prstClr val="black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LOS INVITAMOS A COMPLETAR LA SIGUIENTE TABLA Y PENSAR EN TU PERFIL EMPREDEDOR</a:t>
            </a:r>
          </a:p>
          <a:p>
            <a:endParaRPr lang="es-AR" sz="2000" dirty="0" smtClean="0">
              <a:solidFill>
                <a:prstClr val="black"/>
              </a:solidFill>
              <a:latin typeface="Arial Black" panose="020B0A04020102020204" pitchFamily="34" charset="0"/>
              <a:ea typeface="+mj-ea"/>
              <a:cs typeface="Arial" panose="020B0604020202020204" pitchFamily="34" charset="0"/>
            </a:endParaRPr>
          </a:p>
          <a:p>
            <a:endParaRPr lang="es-AR" sz="2000" dirty="0">
              <a:solidFill>
                <a:prstClr val="black"/>
              </a:solidFill>
              <a:latin typeface="Arial Black" panose="020B0A04020102020204" pitchFamily="34" charset="0"/>
              <a:ea typeface="+mj-ea"/>
              <a:cs typeface="Arial" panose="020B0604020202020204" pitchFamily="34" charset="0"/>
            </a:endParaRPr>
          </a:p>
          <a:p>
            <a:endParaRPr lang="es-AR" sz="2000" dirty="0">
              <a:solidFill>
                <a:prstClr val="black"/>
              </a:solidFill>
              <a:latin typeface="Arial Black" panose="020B0A04020102020204" pitchFamily="34" charset="0"/>
              <a:ea typeface="+mj-ea"/>
              <a:cs typeface="Arial" panose="020B0604020202020204" pitchFamily="34" charset="0"/>
            </a:endParaRPr>
          </a:p>
          <a:p>
            <a:pPr algn="r"/>
            <a:r>
              <a:rPr lang="es-AR" sz="2000" dirty="0">
                <a:solidFill>
                  <a:srgbClr val="C00000"/>
                </a:solidFill>
                <a:latin typeface="Arial Black" panose="020B0A04020102020204" pitchFamily="34" charset="0"/>
              </a:rPr>
              <a:t>NO OLVIDAR QUE LAS HABILIDADES QUE NO TENEMOS, PODEMOS ADQUIRIRLAS!!!!!</a:t>
            </a:r>
          </a:p>
          <a:p>
            <a:endParaRPr lang="es-AR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0330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6167208"/>
              </p:ext>
            </p:extLst>
          </p:nvPr>
        </p:nvGraphicFramePr>
        <p:xfrm>
          <a:off x="518985" y="1198605"/>
          <a:ext cx="11170506" cy="4603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55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638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885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9262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15486">
                <a:tc>
                  <a:txBody>
                    <a:bodyPr/>
                    <a:lstStyle/>
                    <a:p>
                      <a:pPr algn="ctr"/>
                      <a:r>
                        <a:rPr lang="es-AR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Habilidad</a:t>
                      </a:r>
                      <a:endParaRPr lang="es-AR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</a:t>
                      </a:r>
                      <a:r>
                        <a:rPr lang="es-AR" sz="16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imprescindible?</a:t>
                      </a:r>
                      <a:endParaRPr lang="es-AR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</a:t>
                      </a:r>
                      <a:r>
                        <a:rPr lang="es-AR" sz="16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tengo?</a:t>
                      </a:r>
                      <a:endParaRPr lang="es-AR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Puedo</a:t>
                      </a:r>
                      <a:r>
                        <a:rPr lang="es-AR" sz="16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adquirirla?</a:t>
                      </a:r>
                      <a:endParaRPr lang="es-AR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0444">
                <a:tc>
                  <a:txBody>
                    <a:bodyPr/>
                    <a:lstStyle/>
                    <a:p>
                      <a:r>
                        <a:rPr lang="es-A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Busca</a:t>
                      </a:r>
                      <a:r>
                        <a:rPr lang="es-AR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A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oportunidades</a:t>
                      </a:r>
                      <a:endParaRPr lang="es-AR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6870">
                <a:tc>
                  <a:txBody>
                    <a:bodyPr/>
                    <a:lstStyle/>
                    <a:p>
                      <a:r>
                        <a:rPr lang="es-AR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 persistente</a:t>
                      </a:r>
                      <a:endParaRPr lang="es-AR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2551">
                <a:tc>
                  <a:txBody>
                    <a:bodyPr/>
                    <a:lstStyle/>
                    <a:p>
                      <a:r>
                        <a:rPr lang="es-A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Cumple co</a:t>
                      </a:r>
                      <a:r>
                        <a:rPr lang="es-AR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sus compromisos</a:t>
                      </a:r>
                      <a:endParaRPr lang="es-AR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5064">
                <a:tc>
                  <a:txBody>
                    <a:bodyPr/>
                    <a:lstStyle/>
                    <a:p>
                      <a:r>
                        <a:rPr lang="es-A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Exige eficiencia y calidad</a:t>
                      </a:r>
                      <a:endParaRPr lang="es-AR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6870">
                <a:tc>
                  <a:txBody>
                    <a:bodyPr/>
                    <a:lstStyle/>
                    <a:p>
                      <a:r>
                        <a:rPr lang="es-A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Fija</a:t>
                      </a:r>
                      <a:r>
                        <a:rPr lang="es-AR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metas</a:t>
                      </a:r>
                      <a:endParaRPr lang="es-AR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08593">
                <a:tc>
                  <a:txBody>
                    <a:bodyPr/>
                    <a:lstStyle/>
                    <a:p>
                      <a:r>
                        <a:rPr lang="es-A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Busca</a:t>
                      </a:r>
                      <a:r>
                        <a:rPr lang="es-AR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Información</a:t>
                      </a:r>
                      <a:endParaRPr lang="es-AR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6870">
                <a:tc>
                  <a:txBody>
                    <a:bodyPr/>
                    <a:lstStyle/>
                    <a:p>
                      <a:r>
                        <a:rPr lang="es-A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Planifica</a:t>
                      </a:r>
                      <a:r>
                        <a:rPr lang="es-AR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s-AR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6870">
                <a:tc>
                  <a:txBody>
                    <a:bodyPr/>
                    <a:lstStyle/>
                    <a:p>
                      <a:r>
                        <a:rPr lang="es-A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 persuasivo</a:t>
                      </a:r>
                      <a:endParaRPr lang="es-AR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16584">
                <a:tc>
                  <a:txBody>
                    <a:bodyPr/>
                    <a:lstStyle/>
                    <a:p>
                      <a:r>
                        <a:rPr lang="es-A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Confía</a:t>
                      </a:r>
                      <a:r>
                        <a:rPr lang="es-AR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en si mismo</a:t>
                      </a:r>
                      <a:endParaRPr lang="es-AR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6870">
                <a:tc>
                  <a:txBody>
                    <a:bodyPr/>
                    <a:lstStyle/>
                    <a:p>
                      <a:r>
                        <a:rPr lang="es-AR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Corre</a:t>
                      </a:r>
                      <a:r>
                        <a:rPr lang="es-AR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riesgos</a:t>
                      </a:r>
                      <a:endParaRPr lang="es-AR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432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B50BF5E-732D-61D6-A1BA-3E31F4B5F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795" y="1408955"/>
            <a:ext cx="8971005" cy="406508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338286" y="5585254"/>
            <a:ext cx="15940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400" b="1" i="1" dirty="0" smtClean="0">
                <a:solidFill>
                  <a:srgbClr val="FF0000"/>
                </a:solidFill>
              </a:rPr>
              <a:t>IDEA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920431" y="762624"/>
            <a:ext cx="4429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600" b="1" i="1" dirty="0" smtClean="0">
                <a:solidFill>
                  <a:srgbClr val="92D050"/>
                </a:solidFill>
              </a:rPr>
              <a:t>NEGOCIO EXITOSO</a:t>
            </a:r>
            <a:endParaRPr lang="en-US" sz="3600" b="1" i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7244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9180C73-66AF-9A66-499B-261540FA6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s-AR" sz="4000" b="1" dirty="0" smtClean="0">
                <a:latin typeface="Arial Black" panose="020B0A04020102020204" pitchFamily="34" charset="0"/>
              </a:rPr>
              <a:t>Nos encontramos el próximo miércoles 20/08</a:t>
            </a:r>
            <a:endParaRPr lang="es-AR" sz="4000" b="1" dirty="0">
              <a:latin typeface="Arial Black" panose="020B0A04020102020204" pitchFamily="34" charset="0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/>
            <a:r>
              <a:rPr lang="es-AR" sz="4000" b="1" dirty="0" smtClean="0">
                <a:latin typeface="Arial Black" panose="020B0A04020102020204" pitchFamily="34" charset="0"/>
              </a:rPr>
              <a:t>Gracias!!!</a:t>
            </a:r>
            <a:endParaRPr lang="es-AR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82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A8304A8A-10D3-41A5-0291-11511CE3C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30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6" descr="Puede ser una imagen de 1 perso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46" y="3246236"/>
            <a:ext cx="5564629" cy="2495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3" b="23256"/>
          <a:stretch/>
        </p:blipFill>
        <p:spPr bwMode="auto">
          <a:xfrm>
            <a:off x="1479004" y="840659"/>
            <a:ext cx="4310577" cy="221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Rectángulo 2"/>
          <p:cNvSpPr>
            <a:spLocks noChangeArrowheads="1"/>
          </p:cNvSpPr>
          <p:nvPr/>
        </p:nvSpPr>
        <p:spPr bwMode="auto">
          <a:xfrm>
            <a:off x="7208286" y="1399576"/>
            <a:ext cx="3670966" cy="3693319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s-AR" sz="1800" dirty="0"/>
              <a:t>Las buenas ideas son relativamente fáciles de obtener (CREATIVIDAD, observación), pero exigen un trabajo duro para ser  verdaderas oportunidades, no puede dejarse todo en manos de la “suerte”. 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ES" altLang="es-AR" sz="1800" dirty="0"/>
              <a:t/>
            </a:r>
            <a:br>
              <a:rPr lang="es-ES" altLang="es-AR" sz="1800" dirty="0"/>
            </a:br>
            <a:r>
              <a:rPr lang="es-ES" altLang="es-AR" sz="1800" dirty="0" smtClean="0"/>
              <a:t>“</a:t>
            </a:r>
            <a:r>
              <a:rPr lang="es-ES" altLang="es-AR" sz="1800" dirty="0"/>
              <a:t>La genialidad se compone en un 1 por ciento de inspiración y en un 99 por ciento de trabajo duro”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s-ES" altLang="es-AR" sz="1800" dirty="0"/>
              <a:t>					Thomas Edison</a:t>
            </a:r>
          </a:p>
        </p:txBody>
      </p:sp>
    </p:spTree>
    <p:extLst>
      <p:ext uri="{BB962C8B-B14F-4D97-AF65-F5344CB8AC3E}">
        <p14:creationId xmlns:p14="http://schemas.microsoft.com/office/powerpoint/2010/main" val="267733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Título"/>
          <p:cNvSpPr>
            <a:spLocks noGrp="1"/>
          </p:cNvSpPr>
          <p:nvPr>
            <p:ph type="title" idx="4294967295"/>
          </p:nvPr>
        </p:nvSpPr>
        <p:spPr>
          <a:xfrm>
            <a:off x="2238333" y="1132015"/>
            <a:ext cx="8121650" cy="4255531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AR" sz="3200" b="1" i="1" dirty="0" smtClean="0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Detectar </a:t>
            </a:r>
            <a:r>
              <a:rPr lang="es-AR" sz="3200" b="1" i="1" dirty="0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 oportunidades dependerá de tomar una actitud </a:t>
            </a:r>
            <a:r>
              <a:rPr lang="es-AR" sz="3200" b="1" i="1" dirty="0" smtClean="0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determinada de:</a:t>
            </a:r>
            <a:br>
              <a:rPr lang="es-AR" sz="3200" b="1" i="1" dirty="0" smtClean="0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AR" sz="2400" b="1" dirty="0" smtClean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-  Ir </a:t>
            </a:r>
            <a:r>
              <a:rPr lang="es-AR" sz="24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más allá de las creencias y prejuicios</a:t>
            </a:r>
            <a:br>
              <a:rPr lang="es-AR" sz="24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AR" sz="2400" b="1" dirty="0" smtClean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-  </a:t>
            </a:r>
            <a:r>
              <a:rPr lang="es-AR" sz="24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 más allá de los miedos </a:t>
            </a:r>
            <a:br>
              <a:rPr lang="es-AR" sz="24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AR" sz="2400" b="1" dirty="0" smtClean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- Estar </a:t>
            </a:r>
            <a:r>
              <a:rPr lang="es-AR" sz="24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siempre atentos y alerta</a:t>
            </a:r>
            <a:br>
              <a:rPr lang="es-AR" sz="24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AR" sz="2400" b="1" dirty="0" smtClean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- Desarrollar </a:t>
            </a:r>
            <a:r>
              <a:rPr lang="es-AR" sz="24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aplicar la </a:t>
            </a:r>
            <a:r>
              <a:rPr lang="es-AR" sz="2400" b="1" dirty="0" smtClean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creatividad</a:t>
            </a:r>
            <a:br>
              <a:rPr lang="es-AR" sz="2400" b="1" dirty="0" smtClean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AR" sz="2400" b="1" dirty="0" smtClean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- Detenerse </a:t>
            </a:r>
            <a:r>
              <a:rPr lang="es-AR" sz="24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dónde los demás pasan de largo</a:t>
            </a:r>
            <a:endParaRPr lang="es-AR" altLang="es-AR" sz="2400" dirty="0">
              <a:solidFill>
                <a:srgbClr val="0083B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99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728" y="840260"/>
            <a:ext cx="9446767" cy="528869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599037" y="1628507"/>
            <a:ext cx="8820150" cy="36009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AR" dirty="0"/>
              <a:t> </a:t>
            </a:r>
            <a:r>
              <a:rPr lang="es-AR" sz="3200" b="1" dirty="0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Cambiar el </a:t>
            </a:r>
            <a:r>
              <a:rPr lang="es-AR" sz="3200" b="1" dirty="0" smtClean="0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PARADIGMA</a:t>
            </a:r>
          </a:p>
          <a:p>
            <a:pPr eaLnBrk="1" hangingPunct="1">
              <a:defRPr/>
            </a:pPr>
            <a:r>
              <a:rPr lang="es-AR" sz="3200" b="1" dirty="0" smtClean="0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A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s-AR" sz="2800" b="1" dirty="0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Pero, ¿Qué es un paradigma?</a:t>
            </a:r>
          </a:p>
          <a:p>
            <a:pPr eaLnBrk="1" hangingPunct="1">
              <a:defRPr/>
            </a:pPr>
            <a:endParaRPr lang="es-A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s-A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s-AR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 la manera en que miramos </a:t>
            </a:r>
            <a:r>
              <a:rPr lang="es-AR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</a:t>
            </a:r>
            <a:r>
              <a:rPr lang="es-AR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mundo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s-AR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Es el mapa con el que recorremos el territorio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s-AR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Guía nuestras conductas y acciones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s-AR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El problemas es que vivimos dentro de paradigmas sin conocer su  existencia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s-AR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El pez es consciente de que vive en el agua cuando sale de ella</a:t>
            </a:r>
          </a:p>
        </p:txBody>
      </p:sp>
    </p:spTree>
    <p:extLst>
      <p:ext uri="{BB962C8B-B14F-4D97-AF65-F5344CB8AC3E}">
        <p14:creationId xmlns:p14="http://schemas.microsoft.com/office/powerpoint/2010/main" val="285748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ángulo 1"/>
          <p:cNvSpPr>
            <a:spLocks noChangeArrowheads="1"/>
          </p:cNvSpPr>
          <p:nvPr/>
        </p:nvSpPr>
        <p:spPr bwMode="auto">
          <a:xfrm>
            <a:off x="1138303" y="806920"/>
            <a:ext cx="44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AR" sz="3600" b="1" i="1" dirty="0">
                <a:solidFill>
                  <a:srgbClr val="0083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hábito del elefante</a:t>
            </a:r>
            <a:r>
              <a:rPr lang="es-MX" altLang="es-AR" sz="3600" dirty="0">
                <a:solidFill>
                  <a:srgbClr val="0083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AR" altLang="es-AR" sz="3600" dirty="0">
              <a:solidFill>
                <a:srgbClr val="0083B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291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009" y="1627230"/>
            <a:ext cx="3786188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1"/>
          <p:cNvSpPr>
            <a:spLocks noChangeArrowheads="1"/>
          </p:cNvSpPr>
          <p:nvPr/>
        </p:nvSpPr>
        <p:spPr bwMode="auto">
          <a:xfrm>
            <a:off x="6929471" y="806920"/>
            <a:ext cx="34913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AR" sz="3600" b="1" i="1" dirty="0">
                <a:solidFill>
                  <a:srgbClr val="0083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hábito </a:t>
            </a:r>
            <a:r>
              <a:rPr lang="es-MX" altLang="es-AR" sz="3600" b="1" i="1" dirty="0" smtClean="0">
                <a:solidFill>
                  <a:srgbClr val="0083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nuestro</a:t>
            </a:r>
            <a:endParaRPr lang="es-AR" altLang="es-AR" sz="3600" dirty="0">
              <a:solidFill>
                <a:srgbClr val="0083B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059" y="1627229"/>
            <a:ext cx="3786188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7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lh6.googleusercontent.com/JSlyrPCZG6-81m74mpypcTAdHmAsRARpJgeYbAU8nLDXRXkUa06pLiirc6Ha1F7uQYBa8CRMCC_jlp2d66lvh-BZ1H2iFUU_gF1VmuAxqZYulVLPOfwb3m9wlg-xT8MruGIcA4dd4J4Oz_fKJQ=s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289" y="1023939"/>
            <a:ext cx="7672387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848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593299" y="719136"/>
            <a:ext cx="7285220" cy="1409467"/>
          </a:xfrm>
        </p:spPr>
        <p:txBody>
          <a:bodyPr/>
          <a:lstStyle/>
          <a:p>
            <a:pPr>
              <a:defRPr/>
            </a:pPr>
            <a:r>
              <a:rPr lang="es-ES" sz="2400" dirty="0">
                <a:solidFill>
                  <a:srgbClr val="3E3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El proceso emprendedor - </a:t>
            </a:r>
            <a:r>
              <a:rPr lang="es-ES" sz="2400" dirty="0" smtClean="0">
                <a:solidFill>
                  <a:srgbClr val="3E3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Visión </a:t>
            </a:r>
            <a:r>
              <a:rPr lang="es-ES" sz="2400" dirty="0">
                <a:solidFill>
                  <a:srgbClr val="3E3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lineal del proceso</a:t>
            </a:r>
            <a:r>
              <a:rPr lang="es-E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A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9" name="Picture 2" descr="https://lh6.googleusercontent.com/smxVQPd7SIU-ZeiJEmziMTSRRwI5FmqxP1hxNrhQsDnGNEraBdZeYpnntSfenSVXvVysJCr_RO6PhiJnXb1t5m01HymmvQI7cYqPK4me-t7JYR7I9IDzzebrsFXZKgn021oT9Rz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023" y="1762125"/>
            <a:ext cx="2720975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https://lh3.googleusercontent.com/YDuKiuNxd3VPJPTEVuio96pneeyaTwkVvleWPeFvkKbdGr43JT6gY_OXc1vGWd8k05x_8L2uVPBirbAT7VNY4Q2-i_OrFxmN3Gi5PUDzFQWdaAmwV3EGbR48X37KfT2vXfkdpjQ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6" y="1797050"/>
            <a:ext cx="27797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 descr="https://lh6.googleusercontent.com/myyVuU4GNeVARrtVh3RexSEwRnGK3CbrAFwgL2DwQAAcTjn6u1jdDbdRXq-9-JS4NV4mN9FmHzilCyk-JZWL2GJ43Qn-lbl3OMzovlcUIfRQoIwyL2CYpLfMnaMev-Ur-N48QNZ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535" y="1762125"/>
            <a:ext cx="264160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ángulo 6"/>
          <p:cNvSpPr>
            <a:spLocks noChangeArrowheads="1"/>
          </p:cNvSpPr>
          <p:nvPr/>
        </p:nvSpPr>
        <p:spPr bwMode="auto">
          <a:xfrm>
            <a:off x="1626023" y="3930650"/>
            <a:ext cx="2463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AR" sz="1800" dirty="0"/>
              <a:t>Motivación</a:t>
            </a:r>
          </a:p>
        </p:txBody>
      </p:sp>
      <p:sp>
        <p:nvSpPr>
          <p:cNvPr id="14343" name="Rectángulo 7"/>
          <p:cNvSpPr>
            <a:spLocks noChangeArrowheads="1"/>
          </p:cNvSpPr>
          <p:nvPr/>
        </p:nvSpPr>
        <p:spPr bwMode="auto">
          <a:xfrm>
            <a:off x="1626023" y="4339452"/>
            <a:ext cx="3406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AR" sz="1800" dirty="0">
                <a:solidFill>
                  <a:srgbClr val="000000"/>
                </a:solidFill>
                <a:latin typeface="Tahoma" panose="020B0604030504040204" pitchFamily="34" charset="0"/>
              </a:rPr>
              <a:t>Adquisición de competencias</a:t>
            </a:r>
            <a:endParaRPr lang="es-AR" altLang="es-AR" sz="1400" dirty="0">
              <a:solidFill>
                <a:srgbClr val="000000"/>
              </a:solidFill>
              <a:latin typeface="Noto Sans Symbols"/>
            </a:endParaRPr>
          </a:p>
        </p:txBody>
      </p:sp>
      <p:sp>
        <p:nvSpPr>
          <p:cNvPr id="14344" name="Rectángulo 8"/>
          <p:cNvSpPr>
            <a:spLocks noChangeArrowheads="1"/>
          </p:cNvSpPr>
          <p:nvPr/>
        </p:nvSpPr>
        <p:spPr bwMode="auto">
          <a:xfrm>
            <a:off x="1626023" y="4777385"/>
            <a:ext cx="34067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AR" sz="1800" dirty="0">
                <a:solidFill>
                  <a:srgbClr val="000000"/>
                </a:solidFill>
                <a:latin typeface="Tahoma" panose="020B0604030504040204" pitchFamily="34" charset="0"/>
              </a:rPr>
              <a:t>Identificación de la oportunidad</a:t>
            </a:r>
            <a:endParaRPr lang="es-AR" altLang="es-AR" sz="1400" dirty="0">
              <a:solidFill>
                <a:srgbClr val="000000"/>
              </a:solidFill>
              <a:latin typeface="Noto Sans Symbols"/>
            </a:endParaRPr>
          </a:p>
        </p:txBody>
      </p:sp>
      <p:sp>
        <p:nvSpPr>
          <p:cNvPr id="14345" name="Rectángulo 9"/>
          <p:cNvSpPr>
            <a:spLocks noChangeArrowheads="1"/>
          </p:cNvSpPr>
          <p:nvPr/>
        </p:nvSpPr>
        <p:spPr bwMode="auto">
          <a:xfrm>
            <a:off x="5196096" y="3985439"/>
            <a:ext cx="2079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AR" sz="1800" dirty="0"/>
              <a:t>Evaluación</a:t>
            </a:r>
          </a:p>
        </p:txBody>
      </p:sp>
      <p:sp>
        <p:nvSpPr>
          <p:cNvPr id="14346" name="Rectángulo 10"/>
          <p:cNvSpPr>
            <a:spLocks noChangeArrowheads="1"/>
          </p:cNvSpPr>
          <p:nvPr/>
        </p:nvSpPr>
        <p:spPr bwMode="auto">
          <a:xfrm>
            <a:off x="5196096" y="4391492"/>
            <a:ext cx="2079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AR" sz="1800" dirty="0">
                <a:solidFill>
                  <a:srgbClr val="000000"/>
                </a:solidFill>
                <a:latin typeface="Tahoma" panose="020B0604030504040204" pitchFamily="34" charset="0"/>
              </a:rPr>
              <a:t>Acceso a recursos</a:t>
            </a:r>
            <a:endParaRPr lang="es-AR" altLang="es-AR" sz="1400" dirty="0">
              <a:solidFill>
                <a:srgbClr val="000000"/>
              </a:solidFill>
              <a:latin typeface="Noto Sans Symbols"/>
            </a:endParaRPr>
          </a:p>
        </p:txBody>
      </p:sp>
      <p:sp>
        <p:nvSpPr>
          <p:cNvPr id="14347" name="Rectángulo 11"/>
          <p:cNvSpPr>
            <a:spLocks noChangeArrowheads="1"/>
          </p:cNvSpPr>
          <p:nvPr/>
        </p:nvSpPr>
        <p:spPr bwMode="auto">
          <a:xfrm>
            <a:off x="7904735" y="3998139"/>
            <a:ext cx="264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AR" sz="1800" dirty="0"/>
              <a:t>Ingreso al mercado</a:t>
            </a:r>
          </a:p>
        </p:txBody>
      </p:sp>
      <p:sp>
        <p:nvSpPr>
          <p:cNvPr id="14348" name="Rectángulo 12"/>
          <p:cNvSpPr>
            <a:spLocks noChangeArrowheads="1"/>
          </p:cNvSpPr>
          <p:nvPr/>
        </p:nvSpPr>
        <p:spPr bwMode="auto">
          <a:xfrm>
            <a:off x="7888679" y="4391492"/>
            <a:ext cx="202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AR" sz="1800" dirty="0"/>
              <a:t>Gestión inicial</a:t>
            </a:r>
          </a:p>
        </p:txBody>
      </p:sp>
    </p:spTree>
    <p:extLst>
      <p:ext uri="{BB962C8B-B14F-4D97-AF65-F5344CB8AC3E}">
        <p14:creationId xmlns:p14="http://schemas.microsoft.com/office/powerpoint/2010/main" val="311804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774</Words>
  <Application>Microsoft Office PowerPoint</Application>
  <PresentationFormat>Panorámica</PresentationFormat>
  <Paragraphs>224</Paragraphs>
  <Slides>31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42" baseType="lpstr">
      <vt:lpstr>Aptos</vt:lpstr>
      <vt:lpstr>Aptos Display</vt:lpstr>
      <vt:lpstr>Arial</vt:lpstr>
      <vt:lpstr>Arial Black</vt:lpstr>
      <vt:lpstr>Calibri</vt:lpstr>
      <vt:lpstr>Century Gothic</vt:lpstr>
      <vt:lpstr>Noto Sans Symbols</vt:lpstr>
      <vt:lpstr>Tahoma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Detectar las oportunidades dependerá de tomar una actitud determinada de:    -  Ir más allá de las creencias y prejuicios    -  Ir más allá de los miedos    - Estar siempre atentos y alerta     - Desarrollar y aplicar la creatividad     - Detenerse dónde los demás pasan de largo</vt:lpstr>
      <vt:lpstr>Presentación de PowerPoint</vt:lpstr>
      <vt:lpstr>Presentación de PowerPoint</vt:lpstr>
      <vt:lpstr>Presentación de PowerPoint</vt:lpstr>
      <vt:lpstr>El proceso emprendedor - Visión lineal del proceso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¿Qué hace que surja una empresa?</vt:lpstr>
      <vt:lpstr>Presentación de PowerPoint</vt:lpstr>
      <vt:lpstr>Presentación de PowerPoint</vt:lpstr>
      <vt:lpstr>Algunas Habilidades Emprendedoras</vt:lpstr>
      <vt:lpstr>Presentación de PowerPoint</vt:lpstr>
      <vt:lpstr>Presentación de PowerPoint</vt:lpstr>
      <vt:lpstr>Nos encontramos el próximo miércoles 20/08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Pilar Ferrer</dc:creator>
  <cp:lastModifiedBy>Cuenta Microsoft</cp:lastModifiedBy>
  <cp:revision>26</cp:revision>
  <dcterms:created xsi:type="dcterms:W3CDTF">2025-08-07T20:31:44Z</dcterms:created>
  <dcterms:modified xsi:type="dcterms:W3CDTF">2025-08-18T12:38:42Z</dcterms:modified>
</cp:coreProperties>
</file>