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69" r:id="rId5"/>
    <p:sldId id="272" r:id="rId6"/>
    <p:sldId id="257" r:id="rId7"/>
    <p:sldId id="274" r:id="rId8"/>
    <p:sldId id="275" r:id="rId9"/>
    <p:sldId id="276" r:id="rId10"/>
    <p:sldId id="282" r:id="rId11"/>
    <p:sldId id="286" r:id="rId12"/>
    <p:sldId id="283" r:id="rId13"/>
    <p:sldId id="285" r:id="rId14"/>
    <p:sldId id="287" r:id="rId15"/>
    <p:sldId id="277" r:id="rId16"/>
    <p:sldId id="278" r:id="rId17"/>
    <p:sldId id="279" r:id="rId18"/>
    <p:sldId id="280" r:id="rId19"/>
    <p:sldId id="281" r:id="rId20"/>
    <p:sldId id="288" r:id="rId21"/>
    <p:sldId id="289" r:id="rId22"/>
    <p:sldId id="270" r:id="rId23"/>
    <p:sldId id="271" r:id="rId24"/>
    <p:sldId id="267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55A95-4E65-8B74-E758-DA5CFB5CD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4A1D35-E38B-7208-DF39-04FB25B8F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146924-3F9E-2523-9C43-9AB5829C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966A8F-8A24-87B7-8C9C-351CD2EB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D84071-3216-20FF-5C06-C4FB4FC7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274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3CA5C-5450-60D8-5AC3-308D1523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880006-7E06-9568-63E4-141D627FD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895937-BD73-7AB4-260E-DB606787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E2F96-33CD-FBAE-F092-B8C905EE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85FC66-DE71-A503-80FA-50818DD0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88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407536-5ED6-7D9D-F083-29F600B5E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5D58D7-FB33-337B-D4CE-222AFD476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466E8-AEB5-5643-6AD0-3B862660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F451AD-C6BA-6A44-F435-EA6DD836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E8B37-2906-6DEC-4EA4-4DBD58B6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432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FFD27-AA64-F666-0A67-FE9EA7A2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87BB1E-7599-2B6F-5265-437589415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94B636-2CCD-89B4-53EF-FF3A6A04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D7FF1-21DD-194D-8AE5-A9F9FDC8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4898D2-A311-4246-D149-B2D7069A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65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C8136-DA03-C7F6-253D-A7757F41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7FA7C8-35B7-BE91-8900-2B59DE7A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F3B346-6D54-448D-EB8F-CDD6AC07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1FE9C-AFC7-2F93-6772-F0132A11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C2B85D-10B0-881A-CE4B-BA575556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395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CFBA0-FF0B-E867-C3CE-5B309C90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8436A0-03A4-0CD9-8D90-2E5CA6EB6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97B01F-5EA5-4269-4BCF-A0A2E06F4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977740-DD87-6817-2772-1693E553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F9B404-D2EB-9286-5030-B344E08C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8A832A-7528-E890-7DF5-A8BB8237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925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21410-6DAE-0F04-7114-B9D4544F7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85BD98-F304-5F81-3B0F-70E056D8E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8878CB-561E-21AC-094A-5320DBC71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D1A5E5-722E-0473-3E61-FD22A8E2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0DA944-B10B-CDB9-8B98-D2D9EDAB4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BFC0CA7-47DF-AEDB-6873-FF5EE9FF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6382BD-CDCA-1DB8-0827-1CA94BDB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E0AD06-F54F-18C6-E8E0-8A19BFD7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940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980BA-060E-D23C-7627-5FE1FB4D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A935EB-DAD3-DF89-16D5-21C8449E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AB00D2-E006-C01C-9624-EFCB7CB3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8AC8C3-BCB1-F47E-AC62-F629B027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900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F052D3-130C-8163-26EF-E578A80E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0F347A-7279-7ECF-D75D-B9E03150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DF4A57-F47F-AF73-B71C-A985F171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027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D2E2D-110F-176D-E6ED-52C745C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2964E8-319A-94BC-97C2-32901151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19DD05-8496-419C-7F24-09FC62B7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FDD2A4-691C-19FC-00AA-47E05DC0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611D7C-D19A-A002-7A5B-57A03856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0F233F-F546-9482-C41D-F2E9D204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446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206F7-EA2D-5522-ED0D-AD3BB1C1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CB24A1-7276-EB2E-F7AA-4DD27C985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4DAA98-1B01-6360-F70C-AC37F5BBD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DC9F22-AF56-E903-D4D7-C6AB1F27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F44475-D5B1-1111-9802-271D7F35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C8B7D5-32DE-FF33-D315-46B1D37D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629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D1FCEF-E56B-7124-5EFB-E13DFE55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F781BA-0ACB-6902-7A8D-51AC4F46D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BE8204-8E91-F5A9-0346-3092F539D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3C8BCD-580A-4245-9999-482241D6FDA5}" type="datetimeFigureOut">
              <a:rPr lang="es-AR" smtClean="0"/>
              <a:t>13/11/2025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F01AB0-2A61-E03D-DC50-E0A381CDC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5023CA-0809-FD9C-C3C4-8969D0208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E7F4C-B404-4409-8458-E9F0656E4C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855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7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2">
            <a:extLst>
              <a:ext uri="{FF2B5EF4-FFF2-40B4-BE49-F238E27FC236}">
                <a16:creationId xmlns:a16="http://schemas.microsoft.com/office/drawing/2014/main" id="{9F7589A4-667F-4F2F-86B0-22EF948E8637}"/>
              </a:ext>
            </a:extLst>
          </p:cNvPr>
          <p:cNvSpPr txBox="1"/>
          <p:nvPr/>
        </p:nvSpPr>
        <p:spPr>
          <a:xfrm>
            <a:off x="1229071" y="776955"/>
            <a:ext cx="4517214" cy="5911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s-ES" sz="4000" b="1" i="0" u="sng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Costos Variables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774573-904E-4E3B-B82C-383740BAB717}"/>
              </a:ext>
            </a:extLst>
          </p:cNvPr>
          <p:cNvSpPr/>
          <p:nvPr/>
        </p:nvSpPr>
        <p:spPr>
          <a:xfrm>
            <a:off x="1086759" y="1539208"/>
            <a:ext cx="4485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4D8FCA"/>
              </a:buClr>
              <a:buSzPct val="25000"/>
            </a:pPr>
            <a:r>
              <a:rPr lang="es-ES" sz="2400" dirty="0">
                <a:solidFill>
                  <a:srgbClr val="4D8FCA"/>
                </a:solidFill>
                <a:latin typeface="Calibri"/>
                <a:ea typeface="Calibri"/>
                <a:cs typeface="Calibri"/>
                <a:sym typeface="Calibri"/>
              </a:rPr>
              <a:t>Son los costos que varían frente a cambios en el </a:t>
            </a:r>
            <a:r>
              <a:rPr lang="es-ES" sz="2400" dirty="0" err="1">
                <a:solidFill>
                  <a:srgbClr val="4D8FCA"/>
                </a:solidFill>
                <a:latin typeface="Calibri"/>
                <a:ea typeface="Calibri"/>
                <a:cs typeface="Calibri"/>
                <a:sym typeface="Calibri"/>
              </a:rPr>
              <a:t>volúmen</a:t>
            </a:r>
            <a:r>
              <a:rPr lang="es-ES" sz="2400" dirty="0">
                <a:solidFill>
                  <a:srgbClr val="4D8FCA"/>
                </a:solidFill>
                <a:latin typeface="Calibri"/>
                <a:ea typeface="Calibri"/>
                <a:cs typeface="Calibri"/>
                <a:sym typeface="Calibri"/>
              </a:rPr>
              <a:t> de producción.</a:t>
            </a:r>
          </a:p>
        </p:txBody>
      </p:sp>
      <p:sp>
        <p:nvSpPr>
          <p:cNvPr id="7" name="Shape 520">
            <a:extLst>
              <a:ext uri="{FF2B5EF4-FFF2-40B4-BE49-F238E27FC236}">
                <a16:creationId xmlns:a16="http://schemas.microsoft.com/office/drawing/2014/main" id="{59E0EF9F-3FA0-4298-95A8-BC1CC061CB2D}"/>
              </a:ext>
            </a:extLst>
          </p:cNvPr>
          <p:cNvSpPr txBox="1"/>
          <p:nvPr/>
        </p:nvSpPr>
        <p:spPr>
          <a:xfrm>
            <a:off x="314325" y="2739537"/>
            <a:ext cx="5257802" cy="109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539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Materia Prima e insumos</a:t>
            </a:r>
          </a:p>
          <a:p>
            <a:pPr marL="457200" marR="0" lvl="0" indent="-539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Mano de obra directa</a:t>
            </a:r>
          </a:p>
          <a:p>
            <a:pPr marL="457200" marR="0" lvl="0" indent="-539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Servicios Auxiliares (Agua, luz, gas, etc...)</a:t>
            </a:r>
          </a:p>
          <a:p>
            <a:pPr marL="457200" marR="0" lvl="0" indent="-539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Logística</a:t>
            </a:r>
          </a:p>
          <a:p>
            <a:pPr marL="457200" marR="0" lvl="0" indent="-539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Comisiones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554">
            <a:extLst>
              <a:ext uri="{FF2B5EF4-FFF2-40B4-BE49-F238E27FC236}">
                <a16:creationId xmlns:a16="http://schemas.microsoft.com/office/drawing/2014/main" id="{1DF33CDB-056F-4543-A5C0-1BCC5E1A2CD7}"/>
              </a:ext>
            </a:extLst>
          </p:cNvPr>
          <p:cNvSpPr txBox="1"/>
          <p:nvPr/>
        </p:nvSpPr>
        <p:spPr>
          <a:xfrm>
            <a:off x="7317520" y="776955"/>
            <a:ext cx="3645409" cy="7365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s-ES" sz="4000" b="1" i="0" u="sng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Costos Fijos</a:t>
            </a:r>
          </a:p>
        </p:txBody>
      </p:sp>
      <p:sp>
        <p:nvSpPr>
          <p:cNvPr id="9" name="Shape 551">
            <a:extLst>
              <a:ext uri="{FF2B5EF4-FFF2-40B4-BE49-F238E27FC236}">
                <a16:creationId xmlns:a16="http://schemas.microsoft.com/office/drawing/2014/main" id="{D59CBE94-0A19-44E1-A52E-67525D1C8923}"/>
              </a:ext>
            </a:extLst>
          </p:cNvPr>
          <p:cNvSpPr txBox="1"/>
          <p:nvPr/>
        </p:nvSpPr>
        <p:spPr>
          <a:xfrm>
            <a:off x="6786561" y="1508473"/>
            <a:ext cx="4707325" cy="63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FCA"/>
              </a:buClr>
              <a:buSzPct val="25000"/>
              <a:buFont typeface="Calibri"/>
              <a:buNone/>
            </a:pPr>
            <a:r>
              <a:rPr lang="es-ES" sz="2400" b="0" i="0" u="none" strike="noStrike" cap="none" dirty="0">
                <a:solidFill>
                  <a:srgbClr val="4D8FCA"/>
                </a:solidFill>
                <a:latin typeface="Calibri"/>
                <a:ea typeface="Calibri"/>
                <a:cs typeface="Calibri"/>
                <a:sym typeface="Calibri"/>
              </a:rPr>
              <a:t>Son los costos que se mantienen fijos frente a cambios en el volumen de producción.</a:t>
            </a:r>
          </a:p>
        </p:txBody>
      </p:sp>
      <p:sp>
        <p:nvSpPr>
          <p:cNvPr id="10" name="Shape 552">
            <a:extLst>
              <a:ext uri="{FF2B5EF4-FFF2-40B4-BE49-F238E27FC236}">
                <a16:creationId xmlns:a16="http://schemas.microsoft.com/office/drawing/2014/main" id="{81DD3C62-887D-4B25-96B5-7A38CA56BB83}"/>
              </a:ext>
            </a:extLst>
          </p:cNvPr>
          <p:cNvSpPr txBox="1"/>
          <p:nvPr/>
        </p:nvSpPr>
        <p:spPr>
          <a:xfrm>
            <a:off x="6096000" y="2710961"/>
            <a:ext cx="6096000" cy="109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Alquileres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Salarios Indirectos (limpieza, Gerentes, administrativos)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Gastos de Marketing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Impuestos (Monotributo, </a:t>
            </a:r>
            <a:r>
              <a:rPr lang="es-ES" sz="24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ES" sz="24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nmob</a:t>
            </a: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s-ES" sz="24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Gastos de librería y papelería.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Servicios (Internet, Seguridad, etc...)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Char char="●"/>
            </a:pPr>
            <a:r>
              <a:rPr lang="es-ES" sz="2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Honorarios (Contador, Abogados, asesores, </a:t>
            </a:r>
            <a:r>
              <a:rPr lang="es-ES" sz="24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s-ES" sz="2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29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876334-64EB-4A60-81C7-637A310F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3" y="973970"/>
            <a:ext cx="6619875" cy="49100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DF76A7-F6D3-45CA-B518-441F85F3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227" y="973970"/>
            <a:ext cx="3991910" cy="49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528810-BBA1-4FDF-A0CA-2DBFEE1D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015"/>
            <a:ext cx="12192000" cy="34419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918445-CB7B-414D-B2EE-0B891996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533" y="4560924"/>
            <a:ext cx="7056933" cy="13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7F6286-68FD-4327-93D0-24F2B2B92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9420">
            <a:off x="5270011" y="2974795"/>
            <a:ext cx="1924219" cy="3423640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4EA8C200-ECAC-4453-A28B-FD95B2952E23}"/>
              </a:ext>
            </a:extLst>
          </p:cNvPr>
          <p:cNvSpPr txBox="1"/>
          <p:nvPr/>
        </p:nvSpPr>
        <p:spPr>
          <a:xfrm>
            <a:off x="340359" y="1221386"/>
            <a:ext cx="11511281" cy="19093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"/>
              </a:spcBef>
            </a:pPr>
            <a:r>
              <a:rPr sz="2800" b="1" i="1" spc="-10" dirty="0">
                <a:latin typeface="Calibri"/>
                <a:cs typeface="Calibri"/>
              </a:rPr>
              <a:t>¿Cuáles</a:t>
            </a:r>
            <a:r>
              <a:rPr sz="2800" b="1" i="1" spc="2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son</a:t>
            </a:r>
            <a:r>
              <a:rPr sz="2800" b="1" i="1" spc="-15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las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principales</a:t>
            </a:r>
            <a:r>
              <a:rPr sz="2800" b="1" i="1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dificultades</a:t>
            </a:r>
            <a:r>
              <a:rPr sz="2800" b="1" i="1" spc="-10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que</a:t>
            </a:r>
            <a:r>
              <a:rPr sz="2800" b="1" i="1" spc="-15" dirty="0">
                <a:latin typeface="Calibri"/>
                <a:cs typeface="Calibri"/>
              </a:rPr>
              <a:t> </a:t>
            </a:r>
            <a:r>
              <a:rPr sz="2800" b="1" i="1" spc="-5" dirty="0" err="1">
                <a:latin typeface="Calibri"/>
                <a:cs typeface="Calibri"/>
              </a:rPr>
              <a:t>tenés</a:t>
            </a:r>
            <a:r>
              <a:rPr lang="es-ES" sz="2800" b="1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para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lang="es-AR" sz="2800" b="1" i="1" spc="-5" dirty="0">
                <a:latin typeface="Calibri"/>
                <a:cs typeface="Calibri"/>
              </a:rPr>
              <a:t>administrar </a:t>
            </a:r>
            <a:r>
              <a:rPr sz="2800" b="1" i="1" spc="-5" dirty="0">
                <a:latin typeface="Calibri"/>
                <a:cs typeface="Calibri"/>
              </a:rPr>
              <a:t>t</a:t>
            </a:r>
            <a:r>
              <a:rPr lang="es-ES" sz="2800" b="1" i="1" spc="-5" dirty="0">
                <a:latin typeface="Calibri"/>
                <a:cs typeface="Calibri"/>
              </a:rPr>
              <a:t>ú</a:t>
            </a:r>
            <a:r>
              <a:rPr sz="2800" b="1" i="1" spc="-15" dirty="0">
                <a:latin typeface="Calibri"/>
                <a:cs typeface="Calibri"/>
              </a:rPr>
              <a:t> </a:t>
            </a:r>
            <a:r>
              <a:rPr lang="es-ES" sz="2800" b="1" i="1" spc="-15" dirty="0">
                <a:latin typeface="Calibri"/>
                <a:cs typeface="Calibri"/>
              </a:rPr>
              <a:t>negocio</a:t>
            </a:r>
            <a:r>
              <a:rPr sz="2800" b="1" i="1" spc="-5" dirty="0">
                <a:latin typeface="Calibri"/>
                <a:cs typeface="Calibri"/>
              </a:rPr>
              <a:t>?</a:t>
            </a:r>
            <a:endParaRPr lang="es-AR" sz="2800" b="1" i="1" spc="-5" dirty="0">
              <a:latin typeface="Calibri"/>
              <a:cs typeface="Calibri"/>
            </a:endParaRPr>
          </a:p>
          <a:p>
            <a:pPr algn="ctr">
              <a:lnSpc>
                <a:spcPct val="150000"/>
              </a:lnSpc>
              <a:spcBef>
                <a:spcPts val="90"/>
              </a:spcBef>
            </a:pPr>
            <a:r>
              <a:rPr lang="en-US" sz="2800" b="1" dirty="0">
                <a:latin typeface="Calibri"/>
                <a:cs typeface="Calibri"/>
              </a:rPr>
              <a:t>¿Es </a:t>
            </a:r>
            <a:r>
              <a:rPr lang="en-US" sz="2800" b="1" dirty="0" err="1">
                <a:latin typeface="Calibri"/>
                <a:cs typeface="Calibri"/>
              </a:rPr>
              <a:t>fácil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fijar</a:t>
            </a:r>
            <a:r>
              <a:rPr lang="en-US" sz="2800" b="1" dirty="0">
                <a:latin typeface="Calibri"/>
                <a:cs typeface="Calibri"/>
              </a:rPr>
              <a:t> un </a:t>
            </a:r>
            <a:r>
              <a:rPr lang="en-US" sz="2800" b="1" dirty="0" err="1">
                <a:latin typeface="Calibri"/>
                <a:cs typeface="Calibri"/>
              </a:rPr>
              <a:t>precio</a:t>
            </a:r>
            <a:r>
              <a:rPr lang="en-US" sz="2800" b="1" dirty="0">
                <a:latin typeface="Calibri"/>
                <a:cs typeface="Calibri"/>
              </a:rPr>
              <a:t> a </a:t>
            </a:r>
            <a:r>
              <a:rPr lang="en-US" sz="2800" b="1" dirty="0" err="1">
                <a:latin typeface="Calibri"/>
                <a:cs typeface="Calibri"/>
              </a:rPr>
              <a:t>tu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Trabajo</a:t>
            </a:r>
            <a:r>
              <a:rPr lang="en-US" sz="2800" b="1" dirty="0">
                <a:latin typeface="Calibri"/>
                <a:cs typeface="Calibri"/>
              </a:rPr>
              <a:t>?</a:t>
            </a:r>
          </a:p>
          <a:p>
            <a:pPr algn="ctr">
              <a:lnSpc>
                <a:spcPct val="150000"/>
              </a:lnSpc>
              <a:spcBef>
                <a:spcPts val="90"/>
              </a:spcBef>
            </a:pPr>
            <a:r>
              <a:rPr sz="2800" b="1" i="1" spc="-10" dirty="0">
                <a:latin typeface="Calibri"/>
                <a:cs typeface="Calibri"/>
              </a:rPr>
              <a:t>¿Qué </a:t>
            </a:r>
            <a:r>
              <a:rPr lang="es-AR" sz="2800" b="1" i="1" spc="-5" dirty="0" err="1">
                <a:latin typeface="Calibri"/>
                <a:cs typeface="Calibri"/>
              </a:rPr>
              <a:t>necesitás</a:t>
            </a:r>
            <a:r>
              <a:rPr lang="es-AR" sz="2800" b="1" i="1" spc="-5" dirty="0">
                <a:latin typeface="Calibri"/>
                <a:cs typeface="Calibri"/>
              </a:rPr>
              <a:t> para que tu emprendimiento sea rentable</a:t>
            </a:r>
            <a:r>
              <a:rPr sz="2800" b="1" i="1" spc="-5" dirty="0">
                <a:latin typeface="Calibri"/>
                <a:cs typeface="Calibri"/>
              </a:rPr>
              <a:t>?</a:t>
            </a:r>
            <a:endParaRPr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03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D230AE-C73B-40FC-BFB1-E122D4B5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68" y="942975"/>
            <a:ext cx="11015663" cy="50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8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1326C9D-1DF1-479C-173B-25B283F3F42D}"/>
              </a:ext>
            </a:extLst>
          </p:cNvPr>
          <p:cNvSpPr txBox="1">
            <a:spLocks/>
          </p:cNvSpPr>
          <p:nvPr/>
        </p:nvSpPr>
        <p:spPr>
          <a:xfrm>
            <a:off x="1314630" y="1384201"/>
            <a:ext cx="9904412" cy="5823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600" b="1" dirty="0"/>
              <a:t>Armemos una polinómica de costos….</a:t>
            </a:r>
            <a:endParaRPr lang="es-ES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62" y="1966587"/>
            <a:ext cx="1003282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42" y="1841867"/>
            <a:ext cx="5023262" cy="3554276"/>
          </a:xfrm>
          <a:prstGeom prst="rect">
            <a:avLst/>
          </a:prstGeom>
        </p:spPr>
      </p:pic>
      <p:sp>
        <p:nvSpPr>
          <p:cNvPr id="4" name="4 CuadroTexto"/>
          <p:cNvSpPr txBox="1"/>
          <p:nvPr/>
        </p:nvSpPr>
        <p:spPr>
          <a:xfrm>
            <a:off x="491850" y="1156794"/>
            <a:ext cx="6918352" cy="49244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s-AR" sz="3200" b="1" dirty="0"/>
              <a:t>Costo de Mercadería vendida</a:t>
            </a:r>
          </a:p>
          <a:p>
            <a:endParaRPr lang="es-AR" b="1" dirty="0"/>
          </a:p>
          <a:p>
            <a:endParaRPr lang="es-AR" b="1" dirty="0"/>
          </a:p>
          <a:p>
            <a:endParaRPr lang="es-ES" dirty="0"/>
          </a:p>
          <a:p>
            <a:r>
              <a:rPr lang="es-AR" b="1" dirty="0"/>
              <a:t>		</a:t>
            </a:r>
            <a:r>
              <a:rPr lang="es-AR" sz="2400" b="1" dirty="0"/>
              <a:t>Stock inicial</a:t>
            </a:r>
            <a:endParaRPr lang="es-ES" sz="2400" dirty="0"/>
          </a:p>
          <a:p>
            <a:r>
              <a:rPr lang="es-AR" b="1" dirty="0">
                <a:solidFill>
                  <a:srgbClr val="FF0000"/>
                </a:solidFill>
              </a:rPr>
              <a:t>más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AR" b="1" dirty="0"/>
              <a:t>		</a:t>
            </a:r>
            <a:r>
              <a:rPr lang="es-AR" sz="2400" b="1" dirty="0"/>
              <a:t>Compras</a:t>
            </a:r>
            <a:endParaRPr lang="es-ES" sz="2400" dirty="0"/>
          </a:p>
          <a:p>
            <a:r>
              <a:rPr lang="es-AR" b="1" dirty="0">
                <a:solidFill>
                  <a:srgbClr val="FF0000"/>
                </a:solidFill>
              </a:rPr>
              <a:t>más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AR" b="1" dirty="0"/>
              <a:t>		</a:t>
            </a:r>
            <a:r>
              <a:rPr lang="es-AR" sz="2400" b="1" dirty="0"/>
              <a:t>Gastos de producción</a:t>
            </a:r>
            <a:endParaRPr lang="es-ES" sz="2400" dirty="0"/>
          </a:p>
          <a:p>
            <a:r>
              <a:rPr lang="es-AR" b="1" dirty="0">
                <a:solidFill>
                  <a:srgbClr val="0070C0"/>
                </a:solidFill>
              </a:rPr>
              <a:t>menos</a:t>
            </a:r>
            <a:endParaRPr lang="es-ES" dirty="0">
              <a:solidFill>
                <a:srgbClr val="0070C0"/>
              </a:solidFill>
            </a:endParaRPr>
          </a:p>
          <a:p>
            <a:r>
              <a:rPr lang="es-AR" b="1" dirty="0"/>
              <a:t>		</a:t>
            </a:r>
            <a:r>
              <a:rPr lang="es-AR" sz="2400" b="1" dirty="0"/>
              <a:t>Stock final</a:t>
            </a:r>
            <a:endParaRPr lang="es-ES" sz="2400" dirty="0"/>
          </a:p>
          <a:p>
            <a:r>
              <a:rPr lang="es-AR" b="1" dirty="0">
                <a:solidFill>
                  <a:srgbClr val="00B050"/>
                </a:solidFill>
              </a:rPr>
              <a:t>igual</a:t>
            </a:r>
            <a:endParaRPr lang="es-ES" dirty="0">
              <a:solidFill>
                <a:srgbClr val="00B050"/>
              </a:solidFill>
            </a:endParaRPr>
          </a:p>
          <a:p>
            <a:r>
              <a:rPr lang="es-AR" b="1" dirty="0"/>
              <a:t>		</a:t>
            </a:r>
            <a:r>
              <a:rPr lang="es-AR" sz="2400" b="1" dirty="0"/>
              <a:t>Costo Mercad.Vendidas</a:t>
            </a:r>
            <a:endParaRPr lang="es-ES" sz="2400" dirty="0"/>
          </a:p>
          <a:p>
            <a:r>
              <a:rPr lang="es-AR" dirty="0"/>
              <a:t> </a:t>
            </a:r>
            <a:endParaRPr lang="es-E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4723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0CA27E-3893-403A-D92F-DE090D26759E}"/>
              </a:ext>
            </a:extLst>
          </p:cNvPr>
          <p:cNvSpPr txBox="1"/>
          <p:nvPr/>
        </p:nvSpPr>
        <p:spPr>
          <a:xfrm>
            <a:off x="1271589" y="973143"/>
            <a:ext cx="99583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accent1"/>
                </a:solidFill>
              </a:rPr>
              <a:t>Les presentamos un Estado de Resultados…</a:t>
            </a:r>
          </a:p>
          <a:p>
            <a:endParaRPr lang="es-AR" sz="2800" b="1" dirty="0">
              <a:solidFill>
                <a:schemeClr val="accent1"/>
              </a:solidFill>
            </a:endParaRPr>
          </a:p>
          <a:p>
            <a:endParaRPr lang="es-AR" sz="2800" b="1" dirty="0">
              <a:solidFill>
                <a:schemeClr val="accent1"/>
              </a:solidFill>
            </a:endParaRPr>
          </a:p>
          <a:p>
            <a:r>
              <a:rPr lang="es-AR" sz="2800" b="1" dirty="0">
                <a:solidFill>
                  <a:schemeClr val="accent1"/>
                </a:solidFill>
              </a:rPr>
              <a:t>Cuánto Gano? </a:t>
            </a:r>
          </a:p>
          <a:p>
            <a:endParaRPr lang="es-AR" sz="2800" b="1" dirty="0">
              <a:solidFill>
                <a:schemeClr val="accent1"/>
              </a:solidFill>
            </a:endParaRPr>
          </a:p>
          <a:p>
            <a:endParaRPr lang="es-AR" sz="2800" b="1" dirty="0">
              <a:solidFill>
                <a:schemeClr val="accent1"/>
              </a:solidFill>
            </a:endParaRPr>
          </a:p>
          <a:p>
            <a:r>
              <a:rPr lang="es-AR" sz="2800" b="1" dirty="0">
                <a:solidFill>
                  <a:schemeClr val="accent1"/>
                </a:solidFill>
              </a:rPr>
              <a:t>Gano???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51" y="1650441"/>
            <a:ext cx="4272813" cy="43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9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1346580" y="1073813"/>
            <a:ext cx="9498840" cy="1228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algn="ctr"/>
            <a:r>
              <a:rPr lang="es-MX" sz="28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800" b="1" dirty="0"/>
              <a:t>Cu</a:t>
            </a:r>
            <a:r>
              <a:rPr lang="en-US" altLang="es-AR" sz="2800" b="1" dirty="0"/>
              <a:t>á</a:t>
            </a:r>
            <a:r>
              <a:rPr lang="es-AR" sz="2800" b="1" dirty="0"/>
              <a:t>l es el resultado operativo? </a:t>
            </a:r>
          </a:p>
          <a:p>
            <a:pPr lvl="0" algn="ctr"/>
            <a:r>
              <a:rPr lang="es-MX" sz="28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800" b="1" dirty="0">
                <a:sym typeface="+mn-ea"/>
              </a:rPr>
              <a:t>Qu</a:t>
            </a:r>
            <a:r>
              <a:rPr lang="en-US" altLang="es-AR" sz="2800" b="1" dirty="0">
                <a:sym typeface="+mn-ea"/>
              </a:rPr>
              <a:t>é</a:t>
            </a:r>
            <a:r>
              <a:rPr lang="es-AR" sz="2800" b="1" dirty="0"/>
              <a:t> dice del negocio?</a:t>
            </a:r>
            <a:endParaRPr lang="es-ES" sz="2800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6 Imagen" descr="resultado operativ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39" y="2302538"/>
            <a:ext cx="6717409" cy="30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0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1460024" y="729833"/>
            <a:ext cx="9964038" cy="123110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/>
            <a:r>
              <a:rPr lang="es-AR" sz="2400" dirty="0"/>
              <a:t> </a:t>
            </a:r>
            <a:endParaRPr lang="es-ES" sz="2400" b="1" dirty="0"/>
          </a:p>
          <a:p>
            <a:pPr lvl="0" algn="l"/>
            <a:r>
              <a:rPr lang="es-MX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¿</a:t>
            </a:r>
            <a:r>
              <a:rPr lang="es-A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</a:t>
            </a:r>
            <a:r>
              <a:rPr lang="en-US" altLang="es-A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é</a:t>
            </a:r>
            <a:r>
              <a:rPr lang="es-A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nos dice el resultado final y como juegan los impuestos en este? </a:t>
            </a:r>
            <a:endParaRPr lang="es-ES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24" y="2196925"/>
            <a:ext cx="4584589" cy="2962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0" y="1960935"/>
            <a:ext cx="4785775" cy="359085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746060" y="5551790"/>
            <a:ext cx="399415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s-MX" sz="28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kumimoji="0" lang="en-GB" sz="2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Conocen</a:t>
            </a:r>
            <a:r>
              <a:rPr kumimoji="0" lang="en-GB" sz="2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la </a:t>
            </a:r>
            <a:r>
              <a:rPr kumimoji="0" lang="en-GB" sz="28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Ley</a:t>
            </a:r>
            <a:r>
              <a:rPr kumimoji="0" lang="en-GB" sz="2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en-GB" sz="28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Pyme</a:t>
            </a:r>
            <a:r>
              <a:rPr kumimoji="0" lang="en-GB" sz="2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?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880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F6117-8D21-EAC4-6289-A2C9ABEF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59458-EE43-7F05-B661-E98DCFAF51F9}"/>
              </a:ext>
            </a:extLst>
          </p:cNvPr>
          <p:cNvSpPr txBox="1">
            <a:spLocks/>
          </p:cNvSpPr>
          <p:nvPr/>
        </p:nvSpPr>
        <p:spPr>
          <a:xfrm>
            <a:off x="684559" y="731630"/>
            <a:ext cx="10834505" cy="123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Qué </a:t>
            </a:r>
            <a:r>
              <a:rPr lang="en-US" sz="3600" b="1" dirty="0" err="1"/>
              <a:t>es</a:t>
            </a:r>
            <a:r>
              <a:rPr lang="en-US" sz="3600" b="1" dirty="0"/>
              <a:t> </a:t>
            </a:r>
            <a:r>
              <a:rPr lang="en-US" sz="3600" b="1" dirty="0" err="1"/>
              <a:t>Económico</a:t>
            </a:r>
            <a:r>
              <a:rPr lang="en-US" sz="3600" b="1" dirty="0"/>
              <a:t> y </a:t>
            </a:r>
            <a:r>
              <a:rPr lang="en-US" sz="3600" b="1" dirty="0" err="1"/>
              <a:t>qué</a:t>
            </a:r>
            <a:r>
              <a:rPr lang="en-US" sz="3600" b="1" dirty="0"/>
              <a:t> </a:t>
            </a:r>
            <a:r>
              <a:rPr lang="en-US" sz="3600" b="1" dirty="0" err="1"/>
              <a:t>es</a:t>
            </a:r>
            <a:r>
              <a:rPr lang="en-US" sz="3600" b="1" dirty="0"/>
              <a:t> </a:t>
            </a:r>
            <a:r>
              <a:rPr lang="en-US" sz="3600" b="1" dirty="0" err="1"/>
              <a:t>Financiero</a:t>
            </a:r>
            <a:r>
              <a:rPr lang="en-US" sz="3600" b="1" dirty="0"/>
              <a:t>?</a:t>
            </a:r>
          </a:p>
        </p:txBody>
      </p:sp>
      <p:graphicFrame>
        <p:nvGraphicFramePr>
          <p:cNvPr id="3" name="Marcador de contenido 6">
            <a:extLst>
              <a:ext uri="{FF2B5EF4-FFF2-40B4-BE49-F238E27FC236}">
                <a16:creationId xmlns:a16="http://schemas.microsoft.com/office/drawing/2014/main" id="{74A76028-D11C-53D5-A257-413009847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443395"/>
              </p:ext>
            </p:extLst>
          </p:nvPr>
        </p:nvGraphicFramePr>
        <p:xfrm>
          <a:off x="684558" y="1784433"/>
          <a:ext cx="10917633" cy="4007307"/>
        </p:xfrm>
        <a:graphic>
          <a:graphicData uri="http://schemas.openxmlformats.org/drawingml/2006/table">
            <a:tbl>
              <a:tblPr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567178">
                  <a:extLst>
                    <a:ext uri="{9D8B030D-6E8A-4147-A177-3AD203B41FA5}">
                      <a16:colId xmlns:a16="http://schemas.microsoft.com/office/drawing/2014/main" val="991222660"/>
                    </a:ext>
                  </a:extLst>
                </a:gridCol>
                <a:gridCol w="3727181">
                  <a:extLst>
                    <a:ext uri="{9D8B030D-6E8A-4147-A177-3AD203B41FA5}">
                      <a16:colId xmlns:a16="http://schemas.microsoft.com/office/drawing/2014/main" val="2236152700"/>
                    </a:ext>
                  </a:extLst>
                </a:gridCol>
                <a:gridCol w="3623274">
                  <a:extLst>
                    <a:ext uri="{9D8B030D-6E8A-4147-A177-3AD203B41FA5}">
                      <a16:colId xmlns:a16="http://schemas.microsoft.com/office/drawing/2014/main" val="349990853"/>
                    </a:ext>
                  </a:extLst>
                </a:gridCol>
              </a:tblGrid>
              <a:tr h="4217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Aspecto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u="sng" cap="none" spc="0" dirty="0">
                          <a:solidFill>
                            <a:schemeClr val="tx1"/>
                          </a:solidFill>
                        </a:rPr>
                        <a:t>Análisis Financiero</a:t>
                      </a:r>
                      <a:endParaRPr lang="es-ES" sz="1600" u="sng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u="sng" cap="none" spc="0" dirty="0">
                          <a:solidFill>
                            <a:schemeClr val="tx1"/>
                          </a:solidFill>
                        </a:rPr>
                        <a:t>Análisis Económico</a:t>
                      </a:r>
                      <a:endParaRPr lang="es-ES" sz="1600" u="sng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164729"/>
                  </a:ext>
                </a:extLst>
              </a:tr>
              <a:tr h="11606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Enfoque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Evalúa la </a:t>
                      </a: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situación contable y de liquidez</a:t>
                      </a: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: ingresos, gastos, deudas, rentabilidad.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Evalúa la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eficiencia y creación de valor económico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: costos, beneficios, productividad, sostenibilidad.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748074"/>
                  </a:ext>
                </a:extLst>
              </a:tr>
              <a:tr h="9143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Indicadores clave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Usa </a:t>
                      </a: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ratios financieros</a:t>
                      </a: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, flujo de caja, estados contables.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Usa </a:t>
                      </a: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costos de oportunidad</a:t>
                      </a: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, análisis de eficiencia, impacto económico interno/externo.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430550"/>
                  </a:ext>
                </a:extLst>
              </a:tr>
              <a:tr h="9143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Objetivo en la gestión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Determinar si la empresa </a:t>
                      </a: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puede cumplir obligaciones y es rentable</a:t>
                      </a:r>
                      <a:r>
                        <a:rPr lang="es-ES" sz="1600" cap="none" spc="0">
                          <a:solidFill>
                            <a:schemeClr val="tx1"/>
                          </a:solidFill>
                        </a:rPr>
                        <a:t> en el corto y mediano plazo.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Determinar si la empresa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asigna recursos de manera óptima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y genera valor en el largo plazo.</a:t>
                      </a:r>
                    </a:p>
                  </a:txBody>
                  <a:tcPr marL="92359" marR="92359" marT="46179" marB="9235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852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88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00FB76-DCFF-40C8-B431-0C606410D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54" y="832282"/>
            <a:ext cx="9274384" cy="51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8C3B99B-1951-4CBB-BD44-971445E44D99}"/>
              </a:ext>
            </a:extLst>
          </p:cNvPr>
          <p:cNvSpPr/>
          <p:nvPr/>
        </p:nvSpPr>
        <p:spPr>
          <a:xfrm>
            <a:off x="765302" y="1707629"/>
            <a:ext cx="11021886" cy="343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Debemos PLANIFICAR las ventas de nuestros productos o servicios, para ello vamos a definir un objetivo real, ya que las ventas dependen de vos y del trabajo que hagas por ellas.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Esos objetivos deben ser razonables, medibles, en un tiempo estipulado y que tengan un significado personal.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51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2EC7B-918F-C9C0-7CB2-9C4F7F31B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08" y="1660619"/>
            <a:ext cx="4950381" cy="46926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760" y="1258130"/>
            <a:ext cx="2853175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D8056-0B10-CF04-9940-B0F84323A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7" y="951727"/>
            <a:ext cx="4910036" cy="53065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17673" y="2358517"/>
            <a:ext cx="53937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dirty="0">
                <a:latin typeface="Arial Black" panose="020B0A04020102020204" pitchFamily="34" charset="0"/>
              </a:rPr>
              <a:t>Próximos 2 encuentros</a:t>
            </a:r>
          </a:p>
          <a:p>
            <a:endParaRPr lang="es-AR" sz="24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 Black" panose="020B0A04020102020204" pitchFamily="34" charset="0"/>
              </a:rPr>
              <a:t>Martes 18/11/25 a las 14:30 hs.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 Black" panose="020B0A04020102020204" pitchFamily="34" charset="0"/>
              </a:rPr>
              <a:t>Jueves 20/11/25 a las 14:30 hs.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61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CD643-EA3F-D4DF-9CAD-E84DC577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2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90" y="1746040"/>
            <a:ext cx="7084166" cy="33896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704" y="1157914"/>
            <a:ext cx="3822523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3648-2A3C-3DE6-2F48-2B7BC5014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786" y="1703432"/>
            <a:ext cx="7224822" cy="3200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35493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/>
                <a:sym typeface="Helvetica"/>
              </a:rPr>
              <a:t>Factores que afectan lo económico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AR" sz="1800" b="1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35493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/>
                <a:sym typeface="Helvetica"/>
              </a:rPr>
              <a:t>Esquema de costos fijos y variables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35493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/>
                <a:sym typeface="Helvetica"/>
              </a:rPr>
              <a:t>Variación de volumen de ventas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rgbClr val="035493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35493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/>
                <a:sym typeface="Helvetica"/>
              </a:rPr>
              <a:t>Variación de precio de costos fijos o variables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71" y="1892521"/>
            <a:ext cx="4179127" cy="32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D41513B-5245-69D1-AC8D-2BF43BBC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549722"/>
            <a:ext cx="10331532" cy="9086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>
                <a:solidFill>
                  <a:schemeClr val="tx1"/>
                </a:solidFill>
              </a:rPr>
              <a:t>Como </a:t>
            </a:r>
            <a:r>
              <a:rPr lang="en-US" sz="2400" b="1" kern="1200" dirty="0" err="1">
                <a:solidFill>
                  <a:schemeClr val="tx1"/>
                </a:solidFill>
              </a:rPr>
              <a:t>detectar</a:t>
            </a:r>
            <a:r>
              <a:rPr lang="en-US" sz="2400" b="1" kern="1200" dirty="0">
                <a:solidFill>
                  <a:schemeClr val="tx1"/>
                </a:solidFill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</a:rPr>
              <a:t>el</a:t>
            </a:r>
            <a:r>
              <a:rPr lang="en-US" sz="2400" b="1" kern="1200" dirty="0">
                <a:solidFill>
                  <a:schemeClr val="tx1"/>
                </a:solidFill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</a:rPr>
              <a:t>tipo</a:t>
            </a:r>
            <a:r>
              <a:rPr lang="en-US" sz="2400" b="1" kern="1200" dirty="0">
                <a:solidFill>
                  <a:schemeClr val="tx1"/>
                </a:solidFill>
              </a:rPr>
              <a:t> de </a:t>
            </a:r>
            <a:r>
              <a:rPr lang="en-US" sz="2400" b="1" dirty="0" err="1"/>
              <a:t>p</a:t>
            </a:r>
            <a:r>
              <a:rPr lang="en-US" sz="2400" b="1" kern="1200" dirty="0" err="1">
                <a:solidFill>
                  <a:schemeClr val="tx1"/>
                </a:solidFill>
              </a:rPr>
              <a:t>roblema</a:t>
            </a:r>
            <a:r>
              <a:rPr lang="en-US" sz="2400" b="1" kern="1200" dirty="0">
                <a:solidFill>
                  <a:schemeClr val="tx1"/>
                </a:solidFill>
              </a:rPr>
              <a:t> y que variables </a:t>
            </a:r>
            <a:r>
              <a:rPr lang="en-US" sz="2400" b="1" kern="1200" dirty="0" err="1">
                <a:solidFill>
                  <a:schemeClr val="tx1"/>
                </a:solidFill>
              </a:rPr>
              <a:t>mirar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graphicFrame>
        <p:nvGraphicFramePr>
          <p:cNvPr id="5" name="Marcador de contenido 5">
            <a:extLst>
              <a:ext uri="{FF2B5EF4-FFF2-40B4-BE49-F238E27FC236}">
                <a16:creationId xmlns:a16="http://schemas.microsoft.com/office/drawing/2014/main" id="{30FC8D16-5393-625A-9B1E-58FCA26DE2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00522"/>
              </p:ext>
            </p:extLst>
          </p:nvPr>
        </p:nvGraphicFramePr>
        <p:xfrm>
          <a:off x="533202" y="1341913"/>
          <a:ext cx="11567754" cy="5510146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</a:tblPr>
              <a:tblGrid>
                <a:gridCol w="2628509">
                  <a:extLst>
                    <a:ext uri="{9D8B030D-6E8A-4147-A177-3AD203B41FA5}">
                      <a16:colId xmlns:a16="http://schemas.microsoft.com/office/drawing/2014/main" val="896442856"/>
                    </a:ext>
                  </a:extLst>
                </a:gridCol>
                <a:gridCol w="4442581">
                  <a:extLst>
                    <a:ext uri="{9D8B030D-6E8A-4147-A177-3AD203B41FA5}">
                      <a16:colId xmlns:a16="http://schemas.microsoft.com/office/drawing/2014/main" val="1567099200"/>
                    </a:ext>
                  </a:extLst>
                </a:gridCol>
                <a:gridCol w="4496664">
                  <a:extLst>
                    <a:ext uri="{9D8B030D-6E8A-4147-A177-3AD203B41FA5}">
                      <a16:colId xmlns:a16="http://schemas.microsoft.com/office/drawing/2014/main" val="2168542814"/>
                    </a:ext>
                  </a:extLst>
                </a:gridCol>
              </a:tblGrid>
              <a:tr h="6252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Tipo de Problema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Cómo se Identifica</a:t>
                      </a:r>
                      <a:endParaRPr lang="es-E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Variables Clave a Observar</a:t>
                      </a:r>
                      <a:endParaRPr lang="es-E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63849"/>
                  </a:ext>
                </a:extLst>
              </a:tr>
              <a:tr h="22941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Problema Financiero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Se evidencia en la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capacidad de pago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, flujo de dinero y resultados contables. Los problemas se ven en el día a día (caja).</a:t>
                      </a: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Liquidez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(¿alcanza el efectivo para operar?)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Endeudamiento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(proporción de deuda vs. capital propio)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Flujo de Caja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(entradas vs. salidas mensuales)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Rentabilidad Contable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(márgenes, ROE, ROA)</a:t>
                      </a: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079661"/>
                  </a:ext>
                </a:extLst>
              </a:tr>
              <a:tr h="2590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cap="none" spc="0">
                          <a:solidFill>
                            <a:schemeClr val="tx1"/>
                          </a:solidFill>
                        </a:rPr>
                        <a:t>Problema Económico</a:t>
                      </a:r>
                      <a:endParaRPr lang="es-E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Se evidencia en la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eficiencia y sostenibilidad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del negocio. Aun con buena caja, la empresa puede estar destruyendo valor.</a:t>
                      </a: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Costos de producción vs. precio de venta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(¿hay margen real?)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Productividad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(output por unidad de recurso)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Costo de oportunidad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(¿recursos mal asignados?) - </a:t>
                      </a:r>
                      <a:r>
                        <a:rPr lang="es-ES" sz="1600" b="1" cap="none" spc="0" dirty="0">
                          <a:solidFill>
                            <a:schemeClr val="tx1"/>
                          </a:solidFill>
                        </a:rPr>
                        <a:t>Valor Económico Agregado (VEA / EVA)</a:t>
                      </a:r>
                      <a:r>
                        <a:rPr lang="es-ES" sz="1600" cap="none" spc="0" dirty="0">
                          <a:solidFill>
                            <a:schemeClr val="tx1"/>
                          </a:solidFill>
                        </a:rPr>
                        <a:t> o capacidad de generar valor a largo plazo</a:t>
                      </a:r>
                    </a:p>
                  </a:txBody>
                  <a:tcPr marL="118676" marR="118676" marT="119706" marB="5933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1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46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F2651509-0F4F-ED13-7839-8D6819842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22" y="1720840"/>
            <a:ext cx="723818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Mi emprendimiento gana o pierde plata?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¿Cuánto tengo que vender para que mi empresa se mantenga </a:t>
            </a:r>
            <a:r>
              <a:rPr lang="es-AR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sóla</a:t>
            </a: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¿Cuándo mi emprendimiento va a empezar a generar ganancias? 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No veo resultados a pesar de mi esfuerzo.</a:t>
            </a:r>
            <a:r>
              <a:rPr lang="es-AR" sz="24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¿Qué decisiones tengo que tomar para mejorar el rumbo de mi emprendimiento? </a:t>
            </a:r>
            <a:endParaRPr lang="en-US" sz="2400" b="1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Costos y estructura de rentabilidad</a:t>
            </a:r>
            <a:endParaRPr lang="es-E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A7235C-D89E-4549-8BEB-A2CEFB0E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197" y="3648291"/>
            <a:ext cx="4133850" cy="24535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16" y="1241337"/>
            <a:ext cx="4693613" cy="2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892390" y="1292672"/>
            <a:ext cx="5568983" cy="63093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sz="35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Grande</a:t>
            </a:r>
            <a:r>
              <a:rPr kumimoji="0" lang="en-US" altLang="en-GB" sz="35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kumimoji="0" lang="en-GB" sz="35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Inquietudes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92390" y="2380665"/>
            <a:ext cx="6727554" cy="304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400" b="1" dirty="0"/>
              <a:t>Qu</a:t>
            </a:r>
            <a:r>
              <a:rPr lang="en-US" altLang="es-AR" sz="2400" b="1" dirty="0"/>
              <a:t>é</a:t>
            </a:r>
            <a:r>
              <a:rPr lang="es-AR" sz="2400" b="1" dirty="0"/>
              <a:t> es el costo de mercadería vendida?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400" b="1" dirty="0"/>
              <a:t>C</a:t>
            </a:r>
            <a:r>
              <a:rPr lang="en-US" altLang="es-AR" sz="2400" b="1" dirty="0"/>
              <a:t>ó</a:t>
            </a:r>
            <a:r>
              <a:rPr lang="es-AR" sz="2400" b="1" dirty="0"/>
              <a:t>mo juegan los stocks?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400" b="1" dirty="0">
                <a:sym typeface="+mn-ea"/>
              </a:rPr>
              <a:t>C</a:t>
            </a:r>
            <a:r>
              <a:rPr lang="en-US" altLang="es-AR" sz="2400" b="1" dirty="0">
                <a:sym typeface="+mn-ea"/>
              </a:rPr>
              <a:t>ó</a:t>
            </a:r>
            <a:r>
              <a:rPr lang="es-AR" sz="2400" b="1" dirty="0">
                <a:sym typeface="+mn-ea"/>
              </a:rPr>
              <a:t>mo </a:t>
            </a:r>
            <a:r>
              <a:rPr lang="es-AR" sz="2400" b="1" dirty="0"/>
              <a:t>está formado el costo de los productos?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400" b="1" dirty="0">
                <a:sym typeface="+mn-ea"/>
              </a:rPr>
              <a:t>Qu</a:t>
            </a:r>
            <a:r>
              <a:rPr lang="en-US" altLang="es-AR" sz="2400" b="1" dirty="0">
                <a:sym typeface="+mn-ea"/>
              </a:rPr>
              <a:t>é</a:t>
            </a:r>
            <a:r>
              <a:rPr lang="es-AR" sz="2400" b="1" dirty="0"/>
              <a:t> componentes tiene?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¿</a:t>
            </a:r>
            <a:r>
              <a:rPr lang="es-AR" sz="2400" b="1" dirty="0">
                <a:sym typeface="+mn-ea"/>
              </a:rPr>
              <a:t>C</a:t>
            </a:r>
            <a:r>
              <a:rPr lang="en-US" altLang="es-AR" sz="2400" b="1" dirty="0">
                <a:sym typeface="+mn-ea"/>
              </a:rPr>
              <a:t>ó</a:t>
            </a:r>
            <a:r>
              <a:rPr lang="es-AR" sz="2400" b="1" dirty="0">
                <a:sym typeface="+mn-ea"/>
              </a:rPr>
              <a:t>mo</a:t>
            </a:r>
            <a:r>
              <a:rPr lang="es-AR" sz="2400" b="1" dirty="0"/>
              <a:t> se ven afectados por la variación de ventas?</a:t>
            </a:r>
            <a:endParaRPr kumimoji="0" lang="es-AR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31" y="1292672"/>
            <a:ext cx="4029805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Rectángulo"/>
          <p:cNvSpPr/>
          <p:nvPr/>
        </p:nvSpPr>
        <p:spPr>
          <a:xfrm>
            <a:off x="449136" y="1384261"/>
            <a:ext cx="46572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b="1" dirty="0"/>
          </a:p>
          <a:p>
            <a:endParaRPr lang="es-E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AR" dirty="0"/>
              <a:t> 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 </a:t>
            </a:r>
            <a:r>
              <a:rPr lang="es-A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son el desembolso que se realiza para </a:t>
            </a:r>
            <a:r>
              <a:rPr lang="es-A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producir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A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vender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determinado producto, (Como Actividad Principal)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s-A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s-A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Los </a:t>
            </a:r>
            <a:r>
              <a:rPr lang="es-A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son el desembolso general realizado para la Administración, Comercialización, Financiación de la Actividad Principal. 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4" name="Picture 2" descr="Investiga con algun emprendedor de la zona,si tiene claro la diferencia  entre costos y gastos - Brainly.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2020" y="1001152"/>
            <a:ext cx="6733309" cy="4736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380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7DBC-4124-65F2-AF94-B4694B1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3207374" y="1316784"/>
            <a:ext cx="5880773" cy="70788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s-AR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Clasificaciones de los costos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3" name="5 CuadroTexto"/>
          <p:cNvSpPr txBox="1"/>
          <p:nvPr/>
        </p:nvSpPr>
        <p:spPr>
          <a:xfrm>
            <a:off x="459882" y="2370913"/>
            <a:ext cx="11732118" cy="13849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Costo Producción, Gastos de Comercialización, Administración y Financieros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Costos Fijos y Costos variables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Costos Directos e indirectos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136" y="3191996"/>
            <a:ext cx="5558041" cy="294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687</Words>
  <Application>Microsoft Office PowerPoint</Application>
  <PresentationFormat>Panorámica</PresentationFormat>
  <Paragraphs>107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Aharoni</vt:lpstr>
      <vt:lpstr>Aptos</vt:lpstr>
      <vt:lpstr>Aptos Display</vt:lpstr>
      <vt:lpstr>Arial</vt:lpstr>
      <vt:lpstr>Arial Black</vt:lpstr>
      <vt:lpstr>Calibri</vt:lpstr>
      <vt:lpstr>Century Gothic</vt:lpstr>
      <vt:lpstr>Helvetica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Como detectar el tipo de problema y que variables mirar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Ferrer</dc:creator>
  <cp:lastModifiedBy>Juan</cp:lastModifiedBy>
  <cp:revision>22</cp:revision>
  <dcterms:created xsi:type="dcterms:W3CDTF">2025-10-24T18:08:20Z</dcterms:created>
  <dcterms:modified xsi:type="dcterms:W3CDTF">2025-11-13T17:18:32Z</dcterms:modified>
</cp:coreProperties>
</file>