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embeddedFontLst>
    <p:embeddedFont>
      <p:font typeface="Play"/>
      <p:regular r:id="rId44"/>
      <p:bold r:id="rId45"/>
    </p:embeddedFont>
    <p:embeddedFont>
      <p:font typeface="Lato"/>
      <p:regular r:id="rId46"/>
      <p:bold r:id="rId47"/>
      <p:italic r:id="rId48"/>
      <p:boldItalic r:id="rId49"/>
    </p:embeddedFont>
    <p:embeddedFont>
      <p:font typeface="Lato Light"/>
      <p:regular r:id="rId50"/>
      <p:bold r:id="rId51"/>
      <p:italic r:id="rId52"/>
      <p:boldItalic r:id="rId53"/>
    </p:embeddedFont>
    <p:embeddedFont>
      <p:font typeface="Lato Black"/>
      <p:bold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B77E1C-761B-477F-9A3E-0A43E06B450E}">
  <a:tblStyle styleId="{73B77E1C-761B-477F-9A3E-0A43E06B45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85F88EB-EC77-49DA-AD8D-E5097B1D7040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Play-regular.fntdata"/><Relationship Id="rId43" Type="http://schemas.openxmlformats.org/officeDocument/2006/relationships/slide" Target="slides/slide38.xml"/><Relationship Id="rId46" Type="http://schemas.openxmlformats.org/officeDocument/2006/relationships/font" Target="fonts/Lato-regular.fntdata"/><Relationship Id="rId45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italic.fntdata"/><Relationship Id="rId47" Type="http://schemas.openxmlformats.org/officeDocument/2006/relationships/font" Target="fonts/Lato-bold.fntdata"/><Relationship Id="rId49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Light-bold.fntdata"/><Relationship Id="rId50" Type="http://schemas.openxmlformats.org/officeDocument/2006/relationships/font" Target="fonts/LatoLight-regular.fntdata"/><Relationship Id="rId53" Type="http://schemas.openxmlformats.org/officeDocument/2006/relationships/font" Target="fonts/LatoLight-boldItalic.fntdata"/><Relationship Id="rId52" Type="http://schemas.openxmlformats.org/officeDocument/2006/relationships/font" Target="fonts/LatoLight-italic.fntdata"/><Relationship Id="rId11" Type="http://schemas.openxmlformats.org/officeDocument/2006/relationships/slide" Target="slides/slide6.xml"/><Relationship Id="rId55" Type="http://schemas.openxmlformats.org/officeDocument/2006/relationships/font" Target="fonts/LatoBlack-boldItalic.fntdata"/><Relationship Id="rId10" Type="http://schemas.openxmlformats.org/officeDocument/2006/relationships/slide" Target="slides/slide5.xml"/><Relationship Id="rId54" Type="http://schemas.openxmlformats.org/officeDocument/2006/relationships/font" Target="fonts/LatoBlack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2d465217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72d4652175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2d465217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72d4652175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2d4652175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72d4652175_0_4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2d4652175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72d4652175_0_4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72d4652175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72d4652175_0_4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3bab8609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63bab86091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63bab8609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63bab86091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2d465217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72d4652175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2d4652175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72d4652175_0_4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2d4652175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72d4652175_0_4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2d4652175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372d4652175_0_4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2d4652175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72d4652175_0_4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2d4652175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72d4652175_0_4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2d4652175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72d4652175_0_4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2d4652175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72d4652175_0_5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63bab860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63bab8609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2d46521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72d4652175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3bab8609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63bab86091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3bab8609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363bab86091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63bab8609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63bab86091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63bab8609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63bab86091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3bab8609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363bab86091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72d465217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372d4652175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63bab8609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363bab86091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3bab8609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63bab86091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63bab8609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363bab86091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72d465217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372d4652175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307c09b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7307c09b3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2d465217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72d4652175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2d465217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72d4652175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2d465217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72d4652175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2d465217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72d4652175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plantillaestrategiaredes" TargetMode="External"/><Relationship Id="rId4" Type="http://schemas.openxmlformats.org/officeDocument/2006/relationships/hyperlink" Target="http://bit.ly/planificacontenido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document/d/1WlroDBh3AZsiLA7ANz4gExOLToPvLZy2cT_Rf0xGU7g/edit?usp=sharing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hyperlink" Target="https://chatgpt.com/g/g-67cf04b670308191a9fe13befd330d07-consultor-en-estrategia-digital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¿Qué hace tu negocio?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848750" y="3567775"/>
            <a:ext cx="849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Una pregunta simple que no es tan fácil de responder,</a:t>
            </a:r>
            <a:br>
              <a:rPr lang="es-AR" sz="25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y que está ligada a la </a:t>
            </a:r>
            <a:r>
              <a:rPr lang="es-AR" sz="2500">
                <a:solidFill>
                  <a:schemeClr val="lt1"/>
                </a:solidFill>
                <a:highlight>
                  <a:srgbClr val="413A6B"/>
                </a:highlight>
                <a:latin typeface="Lato Light"/>
                <a:ea typeface="Lato Light"/>
                <a:cs typeface="Lato Light"/>
                <a:sym typeface="Lato Light"/>
              </a:rPr>
              <a:t>propuesta de valor</a:t>
            </a: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sz="25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4400742" y="1507147"/>
            <a:ext cx="3386700" cy="33867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23"/>
          <p:cNvCxnSpPr/>
          <p:nvPr/>
        </p:nvCxnSpPr>
        <p:spPr>
          <a:xfrm>
            <a:off x="4242594" y="2137170"/>
            <a:ext cx="578100" cy="336300"/>
          </a:xfrm>
          <a:prstGeom prst="straightConnector1">
            <a:avLst/>
          </a:prstGeom>
          <a:noFill/>
          <a:ln cap="flat" cmpd="sng" w="25400">
            <a:solidFill>
              <a:srgbClr val="D786E4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151" name="Google Shape;151;p23"/>
          <p:cNvSpPr txBox="1"/>
          <p:nvPr/>
        </p:nvSpPr>
        <p:spPr>
          <a:xfrm>
            <a:off x="2245125" y="1630072"/>
            <a:ext cx="19935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latin typeface="Lato"/>
                <a:ea typeface="Lato"/>
                <a:cs typeface="Lato"/>
                <a:sym typeface="Lato"/>
              </a:rPr>
              <a:t>¿PARA QUÉ?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latin typeface="Lato Light"/>
                <a:ea typeface="Lato Light"/>
                <a:cs typeface="Lato Light"/>
                <a:sym typeface="Lato Light"/>
              </a:rPr>
              <a:t>La razón que conecta </a:t>
            </a:r>
            <a:br>
              <a:rPr lang="es-AR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>
                <a:latin typeface="Lato Light"/>
                <a:ea typeface="Lato Light"/>
                <a:cs typeface="Lato Light"/>
                <a:sym typeface="Lato Light"/>
              </a:rPr>
              <a:t>el qué con el quién.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latin typeface="Lato Light"/>
                <a:ea typeface="Lato Light"/>
                <a:cs typeface="Lato Light"/>
                <a:sym typeface="Lato Light"/>
              </a:rPr>
              <a:t>El foco es resolver </a:t>
            </a:r>
            <a:br>
              <a:rPr lang="es-AR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>
                <a:latin typeface="Lato Light"/>
                <a:ea typeface="Lato Light"/>
                <a:cs typeface="Lato Light"/>
                <a:sym typeface="Lato Light"/>
              </a:rPr>
              <a:t>un problema.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52" name="Google Shape;152;p23"/>
          <p:cNvCxnSpPr/>
          <p:nvPr/>
        </p:nvCxnSpPr>
        <p:spPr>
          <a:xfrm flipH="1">
            <a:off x="7360202" y="2137170"/>
            <a:ext cx="578100" cy="336300"/>
          </a:xfrm>
          <a:prstGeom prst="straightConnector1">
            <a:avLst/>
          </a:prstGeom>
          <a:noFill/>
          <a:ln cap="flat" cmpd="sng" w="25400">
            <a:solidFill>
              <a:srgbClr val="56156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153" name="Google Shape;153;p23"/>
          <p:cNvSpPr txBox="1"/>
          <p:nvPr/>
        </p:nvSpPr>
        <p:spPr>
          <a:xfrm>
            <a:off x="7953376" y="1630079"/>
            <a:ext cx="1993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latin typeface="Lato"/>
                <a:ea typeface="Lato"/>
                <a:cs typeface="Lato"/>
                <a:sym typeface="Lato"/>
              </a:rPr>
              <a:t>¿QUÉ VENDÉS?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latin typeface="Lato Light"/>
                <a:ea typeface="Lato Light"/>
                <a:cs typeface="Lato Light"/>
                <a:sym typeface="Lato Light"/>
              </a:rPr>
              <a:t>Definir tu producto o servicio en palabras simples.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54" name="Google Shape;154;p23"/>
          <p:cNvCxnSpPr/>
          <p:nvPr/>
        </p:nvCxnSpPr>
        <p:spPr>
          <a:xfrm rot="10800000">
            <a:off x="6079072" y="4666112"/>
            <a:ext cx="0" cy="614100"/>
          </a:xfrm>
          <a:prstGeom prst="straightConnector1">
            <a:avLst/>
          </a:prstGeom>
          <a:noFill/>
          <a:ln cap="flat" cmpd="sng" w="25400">
            <a:solidFill>
              <a:srgbClr val="9325A5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155" name="Google Shape;155;p23"/>
          <p:cNvSpPr txBox="1"/>
          <p:nvPr/>
        </p:nvSpPr>
        <p:spPr>
          <a:xfrm>
            <a:off x="4554752" y="5222275"/>
            <a:ext cx="3047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latin typeface="Lato"/>
                <a:ea typeface="Lato"/>
                <a:cs typeface="Lato"/>
                <a:sym typeface="Lato"/>
              </a:rPr>
              <a:t>¿A QUIÉN?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latin typeface="Lato Light"/>
                <a:ea typeface="Lato Light"/>
                <a:cs typeface="Lato Light"/>
                <a:sym typeface="Lato Light"/>
              </a:rPr>
              <a:t>Tu negocio tiene sentido porque existe este público como objetivo..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131786" y="2694772"/>
            <a:ext cx="1924800" cy="10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chemeClr val="lt1"/>
                </a:solidFill>
                <a:highlight>
                  <a:srgbClr val="413A6B"/>
                </a:highlight>
                <a:latin typeface="Lato Black"/>
                <a:ea typeface="Lato Black"/>
                <a:cs typeface="Lato Black"/>
                <a:sym typeface="Lato Black"/>
              </a:rPr>
              <a:t>PROPUESTA</a:t>
            </a:r>
            <a:endParaRPr sz="1900">
              <a:solidFill>
                <a:schemeClr val="lt1"/>
              </a:solidFill>
              <a:highlight>
                <a:srgbClr val="413A6B"/>
              </a:highlight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chemeClr val="lt1"/>
                </a:solidFill>
                <a:highlight>
                  <a:srgbClr val="413A6B"/>
                </a:highlight>
                <a:latin typeface="Lato Black"/>
                <a:ea typeface="Lato Black"/>
                <a:cs typeface="Lato Black"/>
                <a:sym typeface="Lato Black"/>
              </a:rPr>
              <a:t>DE VALOR</a:t>
            </a:r>
            <a:endParaRPr sz="1900">
              <a:solidFill>
                <a:schemeClr val="lt1"/>
              </a:solidFill>
              <a:highlight>
                <a:srgbClr val="413A6B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7" name="Google Shape;157;p23"/>
          <p:cNvSpPr/>
          <p:nvPr/>
        </p:nvSpPr>
        <p:spPr>
          <a:xfrm rot="1800095">
            <a:off x="4297192" y="1401397"/>
            <a:ext cx="3587828" cy="3587828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561561"/>
          </a:solidFill>
          <a:ln>
            <a:noFill/>
          </a:ln>
          <a:effectLst>
            <a:outerShdw blurRad="95250" rotWithShape="0" algn="bl" dir="5400000" dist="127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 flipH="1" rot="-1800095">
            <a:off x="4300109" y="1401397"/>
            <a:ext cx="3587828" cy="3587828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D786E4"/>
          </a:solidFill>
          <a:ln>
            <a:noFill/>
          </a:ln>
          <a:effectLst>
            <a:outerShdw blurRad="95250" rotWithShape="0" algn="bl" dir="5400000" dist="127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 rot="-8100000">
            <a:off x="5847766" y="1322853"/>
            <a:ext cx="484085" cy="484085"/>
          </a:xfrm>
          <a:prstGeom prst="rtTriangle">
            <a:avLst/>
          </a:prstGeom>
          <a:solidFill>
            <a:srgbClr val="D786E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 flipH="1" rot="-9000757">
            <a:off x="4298680" y="1399236"/>
            <a:ext cx="3586968" cy="3586968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9325A5"/>
          </a:solidFill>
          <a:ln>
            <a:noFill/>
          </a:ln>
          <a:effectLst>
            <a:outerShdw blurRad="95250" rotWithShape="0" algn="bl" dir="5400000" dist="127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 rot="-1027073">
            <a:off x="7318538" y="3752666"/>
            <a:ext cx="416867" cy="416867"/>
          </a:xfrm>
          <a:prstGeom prst="rtTriangle">
            <a:avLst/>
          </a:prstGeom>
          <a:solidFill>
            <a:srgbClr val="56156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 rot="6359354">
            <a:off x="4425304" y="3749902"/>
            <a:ext cx="484649" cy="484649"/>
          </a:xfrm>
          <a:prstGeom prst="rtTriangle">
            <a:avLst/>
          </a:prstGeom>
          <a:solidFill>
            <a:srgbClr val="9325A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¿Qué te hace diferente?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1848750" y="3567775"/>
            <a:ext cx="849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Es lo que hacemos </a:t>
            </a:r>
            <a:r>
              <a:rPr lang="es-AR" sz="2500">
                <a:solidFill>
                  <a:schemeClr val="lt1"/>
                </a:solidFill>
                <a:highlight>
                  <a:srgbClr val="413A6B"/>
                </a:highlight>
                <a:latin typeface="Lato Light"/>
                <a:ea typeface="Lato Light"/>
                <a:cs typeface="Lato Light"/>
                <a:sym typeface="Lato Light"/>
              </a:rPr>
              <a:t>diferentes al resto</a:t>
            </a: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. Pero también lo que las personas perciban y estén dispuestas a pagar por ello.</a:t>
            </a:r>
            <a:endParaRPr sz="25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1445400" y="1962450"/>
            <a:ext cx="9301200" cy="29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s-AR" sz="4300">
                <a:latin typeface="Lato"/>
                <a:ea typeface="Lato"/>
                <a:cs typeface="Lato"/>
                <a:sym typeface="Lato"/>
              </a:rPr>
              <a:t>1.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Lo que el público perciba 🕵</a:t>
            </a:r>
            <a:endParaRPr sz="43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s-AR" sz="4300">
                <a:latin typeface="Lato"/>
                <a:ea typeface="Lato"/>
                <a:cs typeface="Lato"/>
                <a:sym typeface="Lato"/>
              </a:rPr>
              <a:t>2.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Lo 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valore positivo 👍</a:t>
            </a:r>
            <a:endParaRPr sz="43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None/>
            </a:pPr>
            <a:r>
              <a:rPr b="1" lang="es-AR" sz="4300">
                <a:latin typeface="Lato"/>
                <a:ea typeface="Lato"/>
                <a:cs typeface="Lato"/>
                <a:sym typeface="Lato"/>
              </a:rPr>
              <a:t>3.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 Est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é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 dispuesto a pagarlo 💰</a:t>
            </a:r>
            <a:endParaRPr sz="43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/>
        </p:nvSpPr>
        <p:spPr>
          <a:xfrm>
            <a:off x="4048200" y="1482025"/>
            <a:ext cx="4095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900">
                <a:solidFill>
                  <a:schemeClr val="lt1"/>
                </a:solidFill>
                <a:highlight>
                  <a:srgbClr val="413A6B"/>
                </a:highlight>
                <a:latin typeface="Lato"/>
                <a:ea typeface="Lato"/>
                <a:cs typeface="Lato"/>
                <a:sym typeface="Lato"/>
              </a:rPr>
              <a:t>Fórmula de Propuesta de Valor</a:t>
            </a:r>
            <a:endParaRPr b="1" sz="1900">
              <a:solidFill>
                <a:schemeClr val="lt1"/>
              </a:solidFill>
              <a:highlight>
                <a:srgbClr val="413A6B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1835700" y="2240063"/>
            <a:ext cx="85206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500">
                <a:latin typeface="Lato Light"/>
                <a:ea typeface="Lato Light"/>
                <a:cs typeface="Lato Light"/>
                <a:sym typeface="Lato Light"/>
              </a:rPr>
              <a:t>📝</a:t>
            </a:r>
            <a:endParaRPr sz="35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-AR" sz="3200">
                <a:latin typeface="Lato Light"/>
                <a:ea typeface="Lato Light"/>
                <a:cs typeface="Lato Light"/>
                <a:sym typeface="Lato Light"/>
              </a:rPr>
              <a:t>“Para </a:t>
            </a:r>
            <a:r>
              <a:rPr b="1" lang="es-AR" sz="3200">
                <a:latin typeface="Lato"/>
                <a:ea typeface="Lato"/>
                <a:cs typeface="Lato"/>
                <a:sym typeface="Lato"/>
              </a:rPr>
              <a:t>[</a:t>
            </a:r>
            <a:r>
              <a:rPr b="1" i="1" lang="es-AR" sz="3200">
                <a:latin typeface="Lato"/>
                <a:ea typeface="Lato"/>
                <a:cs typeface="Lato"/>
                <a:sym typeface="Lato"/>
              </a:rPr>
              <a:t>segmento</a:t>
            </a:r>
            <a:r>
              <a:rPr b="1" lang="es-AR" sz="3200">
                <a:latin typeface="Lato"/>
                <a:ea typeface="Lato"/>
                <a:cs typeface="Lato"/>
                <a:sym typeface="Lato"/>
              </a:rPr>
              <a:t>]</a:t>
            </a:r>
            <a:r>
              <a:rPr lang="es-AR" sz="3200">
                <a:latin typeface="Lato Light"/>
                <a:ea typeface="Lato Light"/>
                <a:cs typeface="Lato Light"/>
                <a:sym typeface="Lato Light"/>
              </a:rPr>
              <a:t>, que necesita </a:t>
            </a:r>
            <a:r>
              <a:rPr b="1" lang="es-AR" sz="3200">
                <a:latin typeface="Lato"/>
                <a:ea typeface="Lato"/>
                <a:cs typeface="Lato"/>
                <a:sym typeface="Lato"/>
              </a:rPr>
              <a:t>[necesidad]</a:t>
            </a:r>
            <a:r>
              <a:rPr lang="es-AR" sz="3200">
                <a:latin typeface="Lato Light"/>
                <a:ea typeface="Lato Light"/>
                <a:cs typeface="Lato Light"/>
                <a:sym typeface="Lato Light"/>
              </a:rPr>
              <a:t>, ofrecemos </a:t>
            </a:r>
            <a:r>
              <a:rPr b="1" lang="es-AR" sz="3200">
                <a:latin typeface="Lato"/>
                <a:ea typeface="Lato"/>
                <a:cs typeface="Lato"/>
                <a:sym typeface="Lato"/>
              </a:rPr>
              <a:t>[</a:t>
            </a:r>
            <a:r>
              <a:rPr b="1" i="1" lang="es-AR" sz="3200">
                <a:latin typeface="Lato"/>
                <a:ea typeface="Lato"/>
                <a:cs typeface="Lato"/>
                <a:sym typeface="Lato"/>
              </a:rPr>
              <a:t>producto/servicio</a:t>
            </a:r>
            <a:r>
              <a:rPr b="1" lang="es-AR" sz="3200">
                <a:latin typeface="Lato"/>
                <a:ea typeface="Lato"/>
                <a:cs typeface="Lato"/>
                <a:sym typeface="Lato"/>
              </a:rPr>
              <a:t>]</a:t>
            </a:r>
            <a:r>
              <a:rPr lang="es-AR" sz="3200">
                <a:latin typeface="Lato Light"/>
                <a:ea typeface="Lato Light"/>
                <a:cs typeface="Lato Light"/>
                <a:sym typeface="Lato Light"/>
              </a:rPr>
              <a:t> que </a:t>
            </a:r>
            <a:r>
              <a:rPr b="1" lang="es-AR" sz="3200">
                <a:latin typeface="Lato"/>
                <a:ea typeface="Lato"/>
                <a:cs typeface="Lato"/>
                <a:sym typeface="Lato"/>
              </a:rPr>
              <a:t>[</a:t>
            </a:r>
            <a:r>
              <a:rPr b="1" i="1" lang="es-AR" sz="3200">
                <a:latin typeface="Lato"/>
                <a:ea typeface="Lato"/>
                <a:cs typeface="Lato"/>
                <a:sym typeface="Lato"/>
              </a:rPr>
              <a:t>beneficio o solución</a:t>
            </a:r>
            <a:r>
              <a:rPr b="1" lang="es-AR" sz="3200">
                <a:latin typeface="Lato"/>
                <a:ea typeface="Lato"/>
                <a:cs typeface="Lato"/>
                <a:sym typeface="Lato"/>
              </a:rPr>
              <a:t>]</a:t>
            </a:r>
            <a:r>
              <a:rPr lang="es-AR" sz="3200">
                <a:latin typeface="Lato Light"/>
                <a:ea typeface="Lato Light"/>
                <a:cs typeface="Lato Light"/>
                <a:sym typeface="Lato Light"/>
              </a:rPr>
              <a:t>, a través de </a:t>
            </a:r>
            <a:r>
              <a:rPr b="1" lang="es-AR" sz="3200">
                <a:latin typeface="Lato"/>
                <a:ea typeface="Lato"/>
                <a:cs typeface="Lato"/>
                <a:sym typeface="Lato"/>
              </a:rPr>
              <a:t>[</a:t>
            </a:r>
            <a:r>
              <a:rPr b="1" i="1" lang="es-AR" sz="3200">
                <a:latin typeface="Lato"/>
                <a:ea typeface="Lato"/>
                <a:cs typeface="Lato"/>
                <a:sym typeface="Lato"/>
              </a:rPr>
              <a:t>diferenciador principal</a:t>
            </a:r>
            <a:r>
              <a:rPr b="1" lang="es-AR" sz="3200">
                <a:latin typeface="Lato"/>
                <a:ea typeface="Lato"/>
                <a:cs typeface="Lato"/>
                <a:sym typeface="Lato"/>
              </a:rPr>
              <a:t>]</a:t>
            </a:r>
            <a:r>
              <a:rPr lang="es-AR" sz="3200">
                <a:latin typeface="Lato Light"/>
                <a:ea typeface="Lato Light"/>
                <a:cs typeface="Lato Light"/>
                <a:sym typeface="Lato Light"/>
              </a:rPr>
              <a:t>.”</a:t>
            </a:r>
            <a:endParaRPr sz="2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/>
        </p:nvSpPr>
        <p:spPr>
          <a:xfrm>
            <a:off x="1835700" y="3176395"/>
            <a:ext cx="8520600" cy="21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AR" sz="25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Para personas que buscan entretenimiento personalizado, ofrecemos una plataforma on-demand con miles de contenidos, accesible desde cualquier dispositivo, sin interrupciones y con algoritmos que aprenden de tus gustos.</a:t>
            </a:r>
            <a:endParaRPr sz="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600" y="1580400"/>
            <a:ext cx="1348800" cy="134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 b="0" l="18233" r="18233" t="12365"/>
          <a:stretch/>
        </p:blipFill>
        <p:spPr>
          <a:xfrm>
            <a:off x="5414550" y="1576875"/>
            <a:ext cx="1362900" cy="1362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1835700" y="3179920"/>
            <a:ext cx="8520600" cy="21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AR" sz="25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Para quienes quieren comprar o vender de forma simple, segura y rápida, ofrecemos una plataforma confiable con envíos integrados, medios de pago digitales y soporte local.</a:t>
            </a:r>
            <a:endParaRPr sz="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9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197" name="Google Shape;197;p29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EB66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29"/>
          <p:cNvSpPr txBox="1"/>
          <p:nvPr/>
        </p:nvSpPr>
        <p:spPr>
          <a:xfrm>
            <a:off x="623875" y="1473388"/>
            <a:ext cx="637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Una presencia digital inteligente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623875" y="3497888"/>
            <a:ext cx="637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Análisis y definición del público y canales.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30"/>
          <p:cNvGrpSpPr/>
          <p:nvPr/>
        </p:nvGrpSpPr>
        <p:grpSpPr>
          <a:xfrm>
            <a:off x="2813724" y="1287704"/>
            <a:ext cx="6494025" cy="4282587"/>
            <a:chOff x="1290775" y="917875"/>
            <a:chExt cx="5140525" cy="3390000"/>
          </a:xfrm>
        </p:grpSpPr>
        <p:sp>
          <p:nvSpPr>
            <p:cNvPr id="206" name="Google Shape;206;p30"/>
            <p:cNvSpPr/>
            <p:nvPr/>
          </p:nvSpPr>
          <p:spPr>
            <a:xfrm>
              <a:off x="1290775" y="917875"/>
              <a:ext cx="3390000" cy="33900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anchorCtr="0" anchor="ctr" bIns="115475" lIns="115475" spcFirstLastPara="1" rIns="115475" wrap="square" tIns="1154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1"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3041300" y="917875"/>
              <a:ext cx="3390000" cy="33900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anchorCtr="0" anchor="ctr" bIns="115475" lIns="115475" spcFirstLastPara="1" rIns="115475" wrap="square" tIns="1154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1"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1290775" y="917875"/>
              <a:ext cx="3390000" cy="3390000"/>
            </a:xfrm>
            <a:prstGeom prst="ellipse">
              <a:avLst/>
            </a:prstGeom>
            <a:noFill/>
            <a:ln cap="flat" cmpd="sng" w="36100">
              <a:solidFill>
                <a:srgbClr val="761E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5475" lIns="115475" spcFirstLastPara="1" rIns="115475" wrap="square" tIns="1154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1"/>
            </a:p>
          </p:txBody>
        </p:sp>
      </p:grpSp>
      <p:sp>
        <p:nvSpPr>
          <p:cNvPr id="209" name="Google Shape;209;p30"/>
          <p:cNvSpPr txBox="1"/>
          <p:nvPr/>
        </p:nvSpPr>
        <p:spPr>
          <a:xfrm>
            <a:off x="1562828" y="1731050"/>
            <a:ext cx="14619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475" lIns="115475" spcFirstLastPara="1" rIns="115475" wrap="square" tIns="115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2021"/>
              </a:spcAft>
              <a:buNone/>
            </a:pPr>
            <a:r>
              <a:rPr b="1" lang="es-AR" sz="2779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Marca</a:t>
            </a:r>
            <a:endParaRPr b="1" sz="2779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9024826" y="4451625"/>
            <a:ext cx="16116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475" lIns="115475" spcFirstLastPara="1" rIns="115475" wrap="square" tIns="11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021"/>
              </a:spcAft>
              <a:buNone/>
            </a:pPr>
            <a:r>
              <a:rPr b="1" lang="es-AR" sz="2779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Público</a:t>
            </a:r>
            <a:endParaRPr b="1" sz="2779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3573568" y="3124113"/>
            <a:ext cx="6228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475" lIns="115475" spcFirstLastPara="1" rIns="115475" wrap="square" tIns="115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21"/>
              </a:spcAft>
              <a:buNone/>
            </a:pPr>
            <a:r>
              <a:rPr lang="es-AR" sz="2021">
                <a:solidFill>
                  <a:srgbClr val="191919"/>
                </a:solidFill>
                <a:latin typeface="Lato Light"/>
                <a:ea typeface="Lato Light"/>
                <a:cs typeface="Lato Light"/>
                <a:sym typeface="Lato Light"/>
              </a:rPr>
              <a:t>💼</a:t>
            </a:r>
            <a:endParaRPr sz="2021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7924805" y="3124113"/>
            <a:ext cx="6228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475" lIns="115475" spcFirstLastPara="1" rIns="115475" wrap="square" tIns="115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21"/>
              </a:spcAft>
              <a:buNone/>
            </a:pPr>
            <a:r>
              <a:rPr lang="es-AR" sz="2021">
                <a:solidFill>
                  <a:srgbClr val="191919"/>
                </a:solidFill>
                <a:latin typeface="Lato Light"/>
                <a:ea typeface="Lato Light"/>
                <a:cs typeface="Lato Light"/>
                <a:sym typeface="Lato Light"/>
              </a:rPr>
              <a:t>👥</a:t>
            </a:r>
            <a:endParaRPr sz="2021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/>
        </p:nvSpPr>
        <p:spPr>
          <a:xfrm>
            <a:off x="1241050" y="2183525"/>
            <a:ext cx="971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Dos herramientas útiles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1848750" y="3567775"/>
            <a:ext cx="849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para entender mejor al público y cómo interactúa</a:t>
            </a:r>
            <a:br>
              <a:rPr lang="es-AR" sz="25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con la marca: </a:t>
            </a:r>
            <a:r>
              <a:rPr lang="es-AR" sz="2500">
                <a:solidFill>
                  <a:schemeClr val="lt1"/>
                </a:solidFill>
                <a:highlight>
                  <a:srgbClr val="413A6B"/>
                </a:highlight>
                <a:latin typeface="Lato Light"/>
                <a:ea typeface="Lato Light"/>
                <a:cs typeface="Lato Light"/>
                <a:sym typeface="Lato Light"/>
              </a:rPr>
              <a:t>Buyer persona</a:t>
            </a: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 y </a:t>
            </a:r>
            <a:r>
              <a:rPr lang="es-AR" sz="2500">
                <a:solidFill>
                  <a:schemeClr val="lt1"/>
                </a:solidFill>
                <a:highlight>
                  <a:srgbClr val="413A6B"/>
                </a:highlight>
                <a:latin typeface="Lato Light"/>
                <a:ea typeface="Lato Light"/>
                <a:cs typeface="Lato Light"/>
                <a:sym typeface="Lato Light"/>
              </a:rPr>
              <a:t>Customer Journey</a:t>
            </a: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sz="25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4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89" name="Google Shape;89;p14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41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4"/>
          <p:cNvSpPr txBox="1"/>
          <p:nvPr/>
        </p:nvSpPr>
        <p:spPr>
          <a:xfrm>
            <a:off x="1025388" y="1107038"/>
            <a:ext cx="637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Facundo Tula</a:t>
            </a:r>
            <a:endParaRPr sz="56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025400" y="2217150"/>
            <a:ext cx="5216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Lato Light"/>
              <a:buChar char="➔"/>
            </a:pPr>
            <a:r>
              <a:rPr lang="es-AR" sz="17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Consultor en Estrategia Digital, eCommerce, Redes Sociales y Producción de Contenidos. </a:t>
            </a:r>
            <a:endParaRPr sz="17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Lato Light"/>
              <a:buChar char="➔"/>
            </a:pPr>
            <a:r>
              <a:rPr lang="es-AR" sz="17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Fundador de Diacrítica Consultores, agencia de estrategia digital. </a:t>
            </a:r>
            <a:endParaRPr sz="17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Lato Light"/>
              <a:buChar char="➔"/>
            </a:pPr>
            <a:r>
              <a:rPr lang="es-AR" sz="17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Capacitador y speaker en marketing digital. </a:t>
            </a:r>
            <a:endParaRPr sz="17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1200"/>
              </a:spcAft>
              <a:buClr>
                <a:srgbClr val="D9D9D9"/>
              </a:buClr>
              <a:buSzPts val="1500"/>
              <a:buFont typeface="Lato Light"/>
              <a:buChar char="➔"/>
            </a:pPr>
            <a:r>
              <a:rPr lang="es-AR" sz="17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Docente de la UBA, UADE y UP.</a:t>
            </a:r>
            <a:endParaRPr sz="17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3" name="Google Shape;93;p14" title="pefil-facund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0775" y="1275100"/>
            <a:ext cx="2990400" cy="29904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/>
        </p:nvSpPr>
        <p:spPr>
          <a:xfrm>
            <a:off x="466189" y="1506075"/>
            <a:ext cx="4716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5500">
                <a:latin typeface="Lato"/>
                <a:ea typeface="Lato"/>
                <a:cs typeface="Lato"/>
                <a:sym typeface="Lato"/>
              </a:rPr>
              <a:t>Buyer Persona</a:t>
            </a:r>
            <a:endParaRPr b="1" sz="5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484575" y="2614275"/>
            <a:ext cx="4125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latin typeface="Lato Light"/>
                <a:ea typeface="Lato Light"/>
                <a:cs typeface="Lato Light"/>
                <a:sym typeface="Lato Light"/>
              </a:rPr>
              <a:t>Un perfil ficticio basado en datos reales de clientes para generar la personificación del cliente ideal de una marca.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3">
            <a:alphaModFix/>
          </a:blip>
          <a:srcRect b="1787" l="0" r="0" t="0"/>
          <a:stretch/>
        </p:blipFill>
        <p:spPr>
          <a:xfrm>
            <a:off x="5579200" y="910675"/>
            <a:ext cx="6378224" cy="525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/>
        </p:nvSpPr>
        <p:spPr>
          <a:xfrm>
            <a:off x="718850" y="947550"/>
            <a:ext cx="8161500" cy="5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AutoNum type="arabicPeriod"/>
            </a:pPr>
            <a:r>
              <a:rPr lang="es-AR" sz="21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¿Qué nombre le pondrías a tu buyer persona?</a:t>
            </a:r>
            <a:endParaRPr sz="2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AutoNum type="arabicPeriod"/>
            </a:pPr>
            <a:r>
              <a:rPr lang="es-AR" sz="21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¿Cómo es tu persona? Género, edad, ubicación, y cualquier otro dato relevante.</a:t>
            </a:r>
            <a:endParaRPr sz="2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AutoNum type="arabicPeriod"/>
            </a:pPr>
            <a:r>
              <a:rPr lang="es-AR" sz="21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¿De qué trabaja o a qué se dedica?</a:t>
            </a:r>
            <a:endParaRPr sz="2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AutoNum type="arabicPeriod"/>
            </a:pPr>
            <a:r>
              <a:rPr lang="es-AR" sz="21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¿Cómo es su rutina y cuáles son sus hábitos?</a:t>
            </a:r>
            <a:endParaRPr sz="2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AutoNum type="arabicPeriod"/>
            </a:pPr>
            <a:r>
              <a:rPr lang="es-AR" sz="21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¿Cuáles son las necesidades que tiene que podés cubrir?</a:t>
            </a:r>
            <a:endParaRPr sz="2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AutoNum type="arabicPeriod"/>
            </a:pPr>
            <a:r>
              <a:rPr lang="es-AR" sz="21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¿Qué palabras o frases usaría para buscar tu producto o servicio?</a:t>
            </a:r>
            <a:endParaRPr sz="2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AutoNum type="arabicPeriod"/>
            </a:pPr>
            <a:r>
              <a:rPr lang="es-AR" sz="21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¿Cuáles son los dolores que tu producto o servicio resuelven?</a:t>
            </a:r>
            <a:endParaRPr sz="2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AutoNum type="arabicPeriod"/>
            </a:pPr>
            <a:r>
              <a:rPr lang="es-AR" sz="21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¿Cuáles pueden ser sus frustraciones o fricciones con tu marca?</a:t>
            </a:r>
            <a:endParaRPr sz="2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AutoNum type="arabicPeriod"/>
            </a:pPr>
            <a:r>
              <a:rPr lang="es-AR" sz="21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¿Qué temáticas suele buscar o le resultan interesantes?</a:t>
            </a:r>
            <a:endParaRPr sz="2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AutoNum type="arabicPeriod"/>
            </a:pPr>
            <a:r>
              <a:rPr lang="es-AR" sz="21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¿Cómo es su comportamiento online? Medios, influencers, marcas, que sigue. </a:t>
            </a:r>
            <a:endParaRPr sz="21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34"/>
          <p:cNvGraphicFramePr/>
          <p:nvPr/>
        </p:nvGraphicFramePr>
        <p:xfrm>
          <a:off x="735413" y="107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{73B77E1C-761B-477F-9A3E-0A43E06B450E}</a:tableStyleId>
              </a:tblPr>
              <a:tblGrid>
                <a:gridCol w="3573725"/>
                <a:gridCol w="3573725"/>
                <a:gridCol w="3573725"/>
              </a:tblGrid>
              <a:tr h="235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700">
                          <a:latin typeface="Lato"/>
                          <a:ea typeface="Lato"/>
                          <a:cs typeface="Lato"/>
                          <a:sym typeface="Lato"/>
                        </a:rPr>
                        <a:t>Descripción</a:t>
                      </a:r>
                      <a:endParaRPr b="1" sz="1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700">
                          <a:latin typeface="Lato"/>
                          <a:ea typeface="Lato"/>
                          <a:cs typeface="Lato"/>
                          <a:sym typeface="Lato"/>
                        </a:rPr>
                        <a:t>Intereses y marcas favoritas</a:t>
                      </a:r>
                      <a:endParaRPr b="1" sz="1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700">
                          <a:latin typeface="Lato"/>
                          <a:ea typeface="Lato"/>
                          <a:cs typeface="Lato"/>
                          <a:sym typeface="Lato"/>
                        </a:rPr>
                        <a:t>Dolores y necesidades</a:t>
                      </a:r>
                      <a:endParaRPr b="1" sz="1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700">
                          <a:latin typeface="Lato"/>
                          <a:ea typeface="Lato"/>
                          <a:cs typeface="Lato"/>
                          <a:sym typeface="Lato"/>
                        </a:rPr>
                        <a:t>Información personal y personalidad</a:t>
                      </a:r>
                      <a:endParaRPr b="1" sz="1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700">
                          <a:latin typeface="Lato"/>
                          <a:ea typeface="Lato"/>
                          <a:cs typeface="Lato"/>
                          <a:sym typeface="Lato"/>
                        </a:rPr>
                        <a:t>Motivaciones y objetivos</a:t>
                      </a:r>
                      <a:endParaRPr b="1" sz="1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700">
                          <a:latin typeface="Lato"/>
                          <a:ea typeface="Lato"/>
                          <a:cs typeface="Lato"/>
                          <a:sym typeface="Lato"/>
                        </a:rPr>
                        <a:t>Frustraciones y fricciones</a:t>
                      </a:r>
                      <a:endParaRPr b="1" sz="1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13A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/>
        </p:nvSpPr>
        <p:spPr>
          <a:xfrm>
            <a:off x="466200" y="972675"/>
            <a:ext cx="6869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5500">
                <a:latin typeface="Lato"/>
                <a:ea typeface="Lato"/>
                <a:cs typeface="Lato"/>
                <a:sym typeface="Lato"/>
              </a:rPr>
              <a:t>Customer Journey</a:t>
            </a:r>
            <a:endParaRPr b="1" sz="5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484575" y="2080875"/>
            <a:ext cx="4125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latin typeface="Lato Light"/>
                <a:ea typeface="Lato Light"/>
                <a:cs typeface="Lato Light"/>
                <a:sym typeface="Lato Light"/>
              </a:rPr>
              <a:t>Es el viaje que el consumidor…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latin typeface="Lato Light"/>
                <a:ea typeface="Lato Light"/>
                <a:cs typeface="Lato Light"/>
                <a:sym typeface="Lato Light"/>
              </a:rPr>
              <a:t>hace a lo largo de su vida con la empresa a través de diferentes etapas del embudo, desde que se detecta su necesidad hasta volverse cliente.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 b="14930" l="8457" r="8457" t="14676"/>
          <a:stretch/>
        </p:blipFill>
        <p:spPr>
          <a:xfrm>
            <a:off x="5609576" y="2157075"/>
            <a:ext cx="6228700" cy="395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36"/>
          <p:cNvGraphicFramePr/>
          <p:nvPr/>
        </p:nvGraphicFramePr>
        <p:xfrm>
          <a:off x="1228050" y="1163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{73B77E1C-761B-477F-9A3E-0A43E06B450E}</a:tableStyleId>
              </a:tblPr>
              <a:tblGrid>
                <a:gridCol w="1622650"/>
                <a:gridCol w="1622650"/>
                <a:gridCol w="1622650"/>
                <a:gridCol w="1622650"/>
                <a:gridCol w="1622650"/>
                <a:gridCol w="1622650"/>
              </a:tblGrid>
              <a:tr h="439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Awarness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Consideración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Conversión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Retención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Loyalty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</a:tr>
              <a:tr h="77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  <a:t>Acciones</a:t>
                      </a:r>
                      <a:endParaRPr b="1" sz="1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Búsqueda de producto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Buscó info de productos y carrito </a:t>
                      </a:r>
                      <a:r>
                        <a:rPr lang="es-A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(abandonado)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Recupero de carrito y finalizó compra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Interacción con contenido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Recompra y etiqueta en redes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79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  <a:t>Touchpoint</a:t>
                      </a:r>
                      <a:endParaRPr b="1" sz="1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Buscadores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Redes sociales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Tienda online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Mail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Tienda online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Redes sociales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Mail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Redes sociales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Tienda online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89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  <a:t>Experiencia de cliente (CX)</a:t>
                      </a:r>
                      <a:endParaRPr b="1" sz="1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79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  <a:t>Dolores / Fricciones</a:t>
                      </a:r>
                      <a:endParaRPr b="1" sz="1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Falta de links a la tienda desde redes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Estaba en el teléfono y prefiere usar la PC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Muchos pasos en el checkout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No siempre la marca publica cosas de interés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Las promociones son un factor clave para la persona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9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  <a:t>Soluciones</a:t>
                      </a:r>
                      <a:endParaRPr b="1" sz="1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Agregar stories regularmente y link en la bio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Permitir seguir o terminar compra desde mobile (interoperabilidad)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Simplificar campos y pedir menos datos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Revisar la estrategia de contenidos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Enviar promos personalizadas por mail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48" name="Google Shape;248;p36"/>
          <p:cNvCxnSpPr/>
          <p:nvPr/>
        </p:nvCxnSpPr>
        <p:spPr>
          <a:xfrm>
            <a:off x="2882232" y="3656833"/>
            <a:ext cx="8072700" cy="0"/>
          </a:xfrm>
          <a:prstGeom prst="straightConnector1">
            <a:avLst/>
          </a:prstGeom>
          <a:noFill/>
          <a:ln cap="flat" cmpd="sng" w="22000">
            <a:solidFill>
              <a:srgbClr val="59595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49" name="Google Shape;249;p36"/>
          <p:cNvSpPr/>
          <p:nvPr/>
        </p:nvSpPr>
        <p:spPr>
          <a:xfrm>
            <a:off x="3525913" y="3280550"/>
            <a:ext cx="6614914" cy="547770"/>
          </a:xfrm>
          <a:custGeom>
            <a:rect b="b" l="l" r="r" t="t"/>
            <a:pathLst>
              <a:path extrusionOk="0" h="14725" w="228969">
                <a:moveTo>
                  <a:pt x="0" y="10804"/>
                </a:moveTo>
                <a:cubicBezTo>
                  <a:pt x="10666" y="10093"/>
                  <a:pt x="43929" y="5906"/>
                  <a:pt x="63997" y="6538"/>
                </a:cubicBezTo>
                <a:cubicBezTo>
                  <a:pt x="84065" y="7170"/>
                  <a:pt x="101922" y="15624"/>
                  <a:pt x="120410" y="14597"/>
                </a:cubicBezTo>
                <a:cubicBezTo>
                  <a:pt x="138898" y="13570"/>
                  <a:pt x="156833" y="1876"/>
                  <a:pt x="174926" y="375"/>
                </a:cubicBezTo>
                <a:cubicBezTo>
                  <a:pt x="193019" y="-1126"/>
                  <a:pt x="219962" y="4721"/>
                  <a:pt x="228969" y="5590"/>
                </a:cubicBezTo>
              </a:path>
            </a:pathLst>
          </a:custGeom>
          <a:noFill/>
          <a:ln cap="flat" cmpd="sng" w="33050">
            <a:solidFill>
              <a:srgbClr val="77307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37"/>
          <p:cNvGraphicFramePr/>
          <p:nvPr/>
        </p:nvGraphicFramePr>
        <p:xfrm>
          <a:off x="1884000" y="2734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{73B77E1C-761B-477F-9A3E-0A43E06B450E}</a:tableStyleId>
              </a:tblPr>
              <a:tblGrid>
                <a:gridCol w="2074525"/>
                <a:gridCol w="1908275"/>
                <a:gridCol w="4441200"/>
              </a:tblGrid>
              <a:tr h="50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Espacio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1E8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Orientación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1E8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Objetivos / KPIs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1E86"/>
                    </a:solidFill>
                  </a:tcPr>
                </a:tc>
              </a:tr>
              <a:tr h="50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19191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Instagram</a:t>
                      </a:r>
                      <a:endParaRPr b="1" sz="1500">
                        <a:solidFill>
                          <a:srgbClr val="19191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Comunidad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Alcanzar X cantidad de seguidores.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Generar X cantidad de participación.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Generar X cantidad de tráfico a la tienda.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Convertir X cantidad de ventas.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0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19191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Google My Business</a:t>
                      </a:r>
                      <a:endParaRPr b="1" sz="1500">
                        <a:solidFill>
                          <a:srgbClr val="19191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Geolocalización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Aumentar la visibilidad en búsquedas/mapas.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0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19191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Tienda online</a:t>
                      </a:r>
                      <a:endParaRPr b="1" sz="1500">
                        <a:solidFill>
                          <a:srgbClr val="19191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Venta online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Mejorar la tasa de conversión.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Reducir x% los carritos abandonados.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0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19191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Whatsapp Business</a:t>
                      </a:r>
                      <a:endParaRPr b="1" sz="1500">
                        <a:solidFill>
                          <a:srgbClr val="19191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Atención al cliente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solidFill>
                            <a:srgbClr val="19191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Mejorar los tiempos de respuesta.</a:t>
                      </a:r>
                      <a:endParaRPr sz="1500">
                        <a:solidFill>
                          <a:srgbClr val="19191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255" name="Google Shape;255;p37"/>
          <p:cNvSpPr txBox="1"/>
          <p:nvPr/>
        </p:nvSpPr>
        <p:spPr>
          <a:xfrm>
            <a:off x="1848750" y="1147375"/>
            <a:ext cx="8494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>
                <a:latin typeface="Lato Light"/>
                <a:ea typeface="Lato Light"/>
                <a:cs typeface="Lato Light"/>
                <a:sym typeface="Lato Light"/>
              </a:rPr>
              <a:t>Los </a:t>
            </a:r>
            <a:r>
              <a:rPr lang="es-AR" sz="2200">
                <a:solidFill>
                  <a:schemeClr val="lt1"/>
                </a:solidFill>
                <a:highlight>
                  <a:srgbClr val="EB6609"/>
                </a:highlight>
                <a:latin typeface="Lato Light"/>
                <a:ea typeface="Lato Light"/>
                <a:cs typeface="Lato Light"/>
                <a:sym typeface="Lato Light"/>
              </a:rPr>
              <a:t>mejores espacios</a:t>
            </a:r>
            <a:r>
              <a:rPr lang="es-AR" sz="2200">
                <a:latin typeface="Lato Light"/>
                <a:ea typeface="Lato Light"/>
                <a:cs typeface="Lato Light"/>
                <a:sym typeface="Lato Light"/>
              </a:rPr>
              <a:t> son donde más cantidad de público de tu target se concentra, pero cada espacio tiene que tener un propósito.</a:t>
            </a:r>
            <a:endParaRPr sz="2200"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56" name="Google Shape;256;p37"/>
          <p:cNvCxnSpPr>
            <a:stCxn id="255" idx="2"/>
          </p:cNvCxnSpPr>
          <p:nvPr/>
        </p:nvCxnSpPr>
        <p:spPr>
          <a:xfrm>
            <a:off x="6096000" y="2009275"/>
            <a:ext cx="0" cy="645000"/>
          </a:xfrm>
          <a:prstGeom prst="straightConnector1">
            <a:avLst/>
          </a:prstGeom>
          <a:noFill/>
          <a:ln cap="flat" cmpd="sng" w="19050">
            <a:solidFill>
              <a:srgbClr val="413A6B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8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262" name="Google Shape;262;p38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EB66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38"/>
          <p:cNvSpPr txBox="1"/>
          <p:nvPr/>
        </p:nvSpPr>
        <p:spPr>
          <a:xfrm>
            <a:off x="623875" y="1473400"/>
            <a:ext cx="8063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Contenido estratégico a lo largo del embudo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623875" y="3497900"/>
            <a:ext cx="7033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¿Qué contenido crear en cada etapa del embudo?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Si todo tu contenido…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39"/>
          <p:cNvSpPr txBox="1"/>
          <p:nvPr/>
        </p:nvSpPr>
        <p:spPr>
          <a:xfrm>
            <a:off x="1848750" y="3567775"/>
            <a:ext cx="849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es solo de venta, puede que no venda. El contenido</a:t>
            </a:r>
            <a:br>
              <a:rPr lang="es-AR" sz="25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tiene que tener </a:t>
            </a:r>
            <a:r>
              <a:rPr lang="es-AR" sz="2500">
                <a:solidFill>
                  <a:schemeClr val="lt1"/>
                </a:solidFill>
                <a:highlight>
                  <a:srgbClr val="413A6B"/>
                </a:highlight>
                <a:latin typeface="Lato Light"/>
                <a:ea typeface="Lato Light"/>
                <a:cs typeface="Lato Light"/>
                <a:sym typeface="Lato Light"/>
              </a:rPr>
              <a:t>un propósito</a:t>
            </a: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 más allá de lo comercial.</a:t>
            </a:r>
            <a:endParaRPr sz="25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0"/>
          <p:cNvPicPr preferRelativeResize="0"/>
          <p:nvPr/>
        </p:nvPicPr>
        <p:blipFill rotWithShape="1">
          <a:blip r:embed="rId3">
            <a:alphaModFix/>
          </a:blip>
          <a:srcRect b="8340" l="20495" r="21229" t="19132"/>
          <a:stretch/>
        </p:blipFill>
        <p:spPr>
          <a:xfrm>
            <a:off x="3915928" y="1488354"/>
            <a:ext cx="4566313" cy="418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0"/>
          <p:cNvSpPr/>
          <p:nvPr/>
        </p:nvSpPr>
        <p:spPr>
          <a:xfrm>
            <a:off x="8118096" y="2309267"/>
            <a:ext cx="436800" cy="55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0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278" name="Google Shape;278;p40"/>
          <p:cNvSpPr/>
          <p:nvPr/>
        </p:nvSpPr>
        <p:spPr>
          <a:xfrm>
            <a:off x="7777633" y="2960675"/>
            <a:ext cx="436800" cy="55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0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279" name="Google Shape;279;p40"/>
          <p:cNvSpPr/>
          <p:nvPr/>
        </p:nvSpPr>
        <p:spPr>
          <a:xfrm>
            <a:off x="7463943" y="3576832"/>
            <a:ext cx="436800" cy="55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0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280" name="Google Shape;280;p40"/>
          <p:cNvSpPr txBox="1"/>
          <p:nvPr/>
        </p:nvSpPr>
        <p:spPr>
          <a:xfrm>
            <a:off x="8616021" y="2382116"/>
            <a:ext cx="80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108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330"/>
          </a:p>
        </p:txBody>
      </p:sp>
      <p:sp>
        <p:nvSpPr>
          <p:cNvPr id="281" name="Google Shape;281;p40"/>
          <p:cNvSpPr txBox="1"/>
          <p:nvPr/>
        </p:nvSpPr>
        <p:spPr>
          <a:xfrm>
            <a:off x="8272741" y="3033523"/>
            <a:ext cx="80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108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330"/>
          </a:p>
        </p:txBody>
      </p:sp>
      <p:sp>
        <p:nvSpPr>
          <p:cNvPr id="282" name="Google Shape;282;p40"/>
          <p:cNvSpPr txBox="1"/>
          <p:nvPr/>
        </p:nvSpPr>
        <p:spPr>
          <a:xfrm>
            <a:off x="7935448" y="3649665"/>
            <a:ext cx="80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108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330"/>
          </a:p>
        </p:txBody>
      </p:sp>
      <p:sp>
        <p:nvSpPr>
          <p:cNvPr id="283" name="Google Shape;283;p40"/>
          <p:cNvSpPr txBox="1"/>
          <p:nvPr/>
        </p:nvSpPr>
        <p:spPr>
          <a:xfrm>
            <a:off x="5779352" y="5556729"/>
            <a:ext cx="915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52"/>
              <a:t>👤👤</a:t>
            </a:r>
            <a:endParaRPr sz="1552"/>
          </a:p>
        </p:txBody>
      </p:sp>
      <p:sp>
        <p:nvSpPr>
          <p:cNvPr id="284" name="Google Shape;284;p40"/>
          <p:cNvSpPr txBox="1"/>
          <p:nvPr/>
        </p:nvSpPr>
        <p:spPr>
          <a:xfrm>
            <a:off x="4573849" y="1162363"/>
            <a:ext cx="33270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52"/>
              <a:t>👤👤👤👤👤👤👤👤👤👤👤👤👤👤👤👤👤👤👤👤👤👤👤👤👤</a:t>
            </a:r>
            <a:endParaRPr sz="1552"/>
          </a:p>
        </p:txBody>
      </p:sp>
      <p:sp>
        <p:nvSpPr>
          <p:cNvPr id="285" name="Google Shape;285;p40"/>
          <p:cNvSpPr/>
          <p:nvPr/>
        </p:nvSpPr>
        <p:spPr>
          <a:xfrm>
            <a:off x="7061804" y="4192975"/>
            <a:ext cx="436800" cy="55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0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286" name="Google Shape;286;p40"/>
          <p:cNvSpPr/>
          <p:nvPr/>
        </p:nvSpPr>
        <p:spPr>
          <a:xfrm>
            <a:off x="6741977" y="4820761"/>
            <a:ext cx="436800" cy="55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0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287" name="Google Shape;287;p40"/>
          <p:cNvSpPr txBox="1"/>
          <p:nvPr/>
        </p:nvSpPr>
        <p:spPr>
          <a:xfrm>
            <a:off x="7553936" y="4265808"/>
            <a:ext cx="80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108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330"/>
          </a:p>
        </p:txBody>
      </p:sp>
      <p:sp>
        <p:nvSpPr>
          <p:cNvPr id="288" name="Google Shape;288;p40"/>
          <p:cNvSpPr txBox="1"/>
          <p:nvPr/>
        </p:nvSpPr>
        <p:spPr>
          <a:xfrm>
            <a:off x="7241234" y="4881950"/>
            <a:ext cx="80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108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330"/>
          </a:p>
        </p:txBody>
      </p:sp>
      <p:sp>
        <p:nvSpPr>
          <p:cNvPr id="289" name="Google Shape;289;p40"/>
          <p:cNvSpPr txBox="1"/>
          <p:nvPr/>
        </p:nvSpPr>
        <p:spPr>
          <a:xfrm>
            <a:off x="2316589" y="1910708"/>
            <a:ext cx="1571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52">
                <a:latin typeface="Lato"/>
                <a:ea typeface="Lato"/>
                <a:cs typeface="Lato"/>
                <a:sym typeface="Lato"/>
              </a:rPr>
              <a:t>AWARNESS</a:t>
            </a:r>
            <a:endParaRPr b="1" sz="1552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2316588" y="2906782"/>
            <a:ext cx="1832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52">
                <a:latin typeface="Lato"/>
                <a:ea typeface="Lato"/>
                <a:cs typeface="Lato"/>
                <a:sym typeface="Lato"/>
              </a:rPr>
              <a:t>CONSIDERACIÓN</a:t>
            </a:r>
            <a:endParaRPr b="1" sz="1552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2316589" y="3837621"/>
            <a:ext cx="1722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52">
                <a:latin typeface="Lato"/>
                <a:ea typeface="Lato"/>
                <a:cs typeface="Lato"/>
                <a:sym typeface="Lato"/>
              </a:rPr>
              <a:t>CONVERSIÓN</a:t>
            </a:r>
            <a:endParaRPr b="1" sz="1552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40"/>
          <p:cNvSpPr txBox="1"/>
          <p:nvPr/>
        </p:nvSpPr>
        <p:spPr>
          <a:xfrm>
            <a:off x="2316592" y="4768461"/>
            <a:ext cx="1106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52">
                <a:latin typeface="Lato"/>
                <a:ea typeface="Lato"/>
                <a:cs typeface="Lato"/>
                <a:sym typeface="Lato"/>
              </a:rPr>
              <a:t>LEALTAD</a:t>
            </a:r>
            <a:endParaRPr b="1" sz="1552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3887024" y="1736878"/>
            <a:ext cx="193200" cy="791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17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294" name="Google Shape;294;p40"/>
          <p:cNvSpPr/>
          <p:nvPr/>
        </p:nvSpPr>
        <p:spPr>
          <a:xfrm>
            <a:off x="4208957" y="2548136"/>
            <a:ext cx="193200" cy="1161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17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295" name="Google Shape;295;p40"/>
          <p:cNvSpPr/>
          <p:nvPr/>
        </p:nvSpPr>
        <p:spPr>
          <a:xfrm>
            <a:off x="4798484" y="3743813"/>
            <a:ext cx="193200" cy="607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17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296" name="Google Shape;296;p40"/>
          <p:cNvSpPr/>
          <p:nvPr/>
        </p:nvSpPr>
        <p:spPr>
          <a:xfrm>
            <a:off x="5166689" y="4409821"/>
            <a:ext cx="193200" cy="1161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17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Google Shape;301;p41"/>
          <p:cNvGraphicFramePr/>
          <p:nvPr/>
        </p:nvGraphicFramePr>
        <p:xfrm>
          <a:off x="499513" y="90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{F85F88EB-EC77-49DA-AD8D-E5097B1D7040}</a:tableStyleId>
              </a:tblPr>
              <a:tblGrid>
                <a:gridCol w="1215900"/>
                <a:gridCol w="1523750"/>
                <a:gridCol w="40169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Fase general</a:t>
                      </a:r>
                      <a:endParaRPr b="1"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1E8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Etapa del embudo</a:t>
                      </a:r>
                      <a:endParaRPr b="1"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1E8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Objetivos típicos</a:t>
                      </a:r>
                      <a:endParaRPr b="1"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1E8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Awareness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Descubrimiento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Aumentar visibilidad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Generar alcance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Llegar a nuevos públicos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Dar a conocer la marca o categoría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Consideración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Deseo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Generar interés o curiosidad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Aumentar seguidores/interacciones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Lograr tráfico al sitio o redes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Captar leads o suscripciones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Evaluación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Generar confianza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Mostrar autoridad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Aumentar el tiempo de permanencia o engagement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Obtener respuestas o consultas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Conversión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Compra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Aumentar ventas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Lograr conversiones (formularios, pagos, registros)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Activar promociones específicas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Reducir carritos abandonados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Fidelización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Lealtad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Aumentar recurrencia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Fomentar recompra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Enviar contenidos personalizados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Mejorar la experiencia post-venta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Promoción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Generar recomendaciones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Fomentar el boca a boca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Invitar a compartir o dejar reseñas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ato Light"/>
                        <a:buChar char="●"/>
                      </a:pPr>
                      <a:r>
                        <a:rPr lang="es-AR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Activar programas de referidos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302" name="Google Shape;302;p41"/>
          <p:cNvSpPr txBox="1"/>
          <p:nvPr/>
        </p:nvSpPr>
        <p:spPr>
          <a:xfrm>
            <a:off x="7513374" y="1366950"/>
            <a:ext cx="4437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5500">
                <a:latin typeface="Lato"/>
                <a:ea typeface="Lato"/>
                <a:cs typeface="Lato"/>
                <a:sym typeface="Lato"/>
              </a:rPr>
              <a:t>Objetivos</a:t>
            </a:r>
            <a:endParaRPr b="1" sz="5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41"/>
          <p:cNvSpPr txBox="1"/>
          <p:nvPr/>
        </p:nvSpPr>
        <p:spPr>
          <a:xfrm>
            <a:off x="7530675" y="2475150"/>
            <a:ext cx="3882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latin typeface="Lato Light"/>
                <a:ea typeface="Lato Light"/>
                <a:cs typeface="Lato Light"/>
                <a:sym typeface="Lato Light"/>
              </a:rPr>
              <a:t>diferenciados para cada etapa del embudo, ayuda a conectar mejor con las personas.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623875" y="1208575"/>
            <a:ext cx="7409700" cy="4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AR" sz="2900">
                <a:solidFill>
                  <a:schemeClr val="lt1"/>
                </a:solidFill>
                <a:highlight>
                  <a:srgbClr val="413A6B"/>
                </a:highlight>
                <a:latin typeface="Lato"/>
                <a:ea typeface="Lato"/>
                <a:cs typeface="Lato"/>
                <a:sym typeface="Lato"/>
              </a:rPr>
              <a:t>Temas de hoy</a:t>
            </a:r>
            <a:endParaRPr b="1" sz="2900">
              <a:solidFill>
                <a:schemeClr val="lt1"/>
              </a:solidFill>
              <a:highlight>
                <a:srgbClr val="413A6B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1275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Lato Light"/>
              <a:buChar char="●"/>
            </a:pP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Estar en redes vs tener </a:t>
            </a:r>
            <a:r>
              <a:rPr b="1" lang="es-A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presencia</a:t>
            </a:r>
            <a:endParaRPr b="1" sz="2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1275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Lato Light"/>
              <a:buChar char="●"/>
            </a:pP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¿Cómo trabajar la </a:t>
            </a:r>
            <a:r>
              <a:rPr b="1" lang="es-A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propuesta de valor</a:t>
            </a: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?</a:t>
            </a:r>
            <a:endParaRPr sz="2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41275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Lato Light"/>
              <a:buChar char="●"/>
            </a:pP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Análisis y definición del </a:t>
            </a:r>
            <a:r>
              <a:rPr b="1" lang="es-A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público objetivo</a:t>
            </a:r>
            <a:endParaRPr b="1" sz="2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1275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Lato Light"/>
              <a:buChar char="●"/>
            </a:pPr>
            <a:r>
              <a:rPr b="1" lang="es-A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Contenido estratégico </a:t>
            </a: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en el embudo</a:t>
            </a:r>
            <a:endParaRPr sz="2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412750" lvl="0" marL="457200" rtl="0" algn="l">
              <a:spcBef>
                <a:spcPts val="1200"/>
              </a:spcBef>
              <a:spcAft>
                <a:spcPts val="1200"/>
              </a:spcAft>
              <a:buClr>
                <a:srgbClr val="434343"/>
              </a:buClr>
              <a:buSzPts val="2900"/>
              <a:buFont typeface="Lato Light"/>
              <a:buChar char="●"/>
            </a:pPr>
            <a:r>
              <a:rPr b="1" lang="es-A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Bonus</a:t>
            </a: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: Aprovechar la IA como asistente</a:t>
            </a:r>
            <a:endParaRPr sz="2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" name="Google Shape;308;p42"/>
          <p:cNvGraphicFramePr/>
          <p:nvPr/>
        </p:nvGraphicFramePr>
        <p:xfrm>
          <a:off x="888450" y="121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{F85F88EB-EC77-49DA-AD8D-E5097B1D7040}</a:tableStyleId>
              </a:tblPr>
              <a:tblGrid>
                <a:gridCol w="1588475"/>
                <a:gridCol w="2690275"/>
                <a:gridCol w="61363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Etapa</a:t>
                      </a:r>
                      <a:endParaRPr b="1" sz="12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1E8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Objetivo</a:t>
                      </a:r>
                      <a:endParaRPr b="1" sz="12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1E8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Mensaje ejemplo adaptado</a:t>
                      </a:r>
                      <a:endParaRPr b="1" sz="12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1E86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Descubrimiento </a:t>
                      </a:r>
                      <a:r>
                        <a:rPr i="1" lang="es-AR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(Awareness)</a:t>
                      </a:r>
                      <a:endParaRPr i="1"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Dar a conocer la marca, generar curiosidad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🛏️ ¿Sabías que pasás un tercio de tu vida durmiendo? El colchón que elijas puede cambiar tus días (y tus noches).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Deseo </a:t>
                      </a:r>
                      <a:r>
                        <a:rPr i="1" lang="es-AR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(Consideración)</a:t>
                      </a:r>
                      <a:endParaRPr i="1"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Generar interés por la propuesta, vincular beneficios emocionales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🌙 Dormir bien no es un lujo. Es salud. Nuestros colchones están diseñados para que descanses de verdad, desde la primera noche.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Evaluación </a:t>
                      </a:r>
                      <a:r>
                        <a:rPr i="1" lang="es-AR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(Consideración)</a:t>
                      </a:r>
                      <a:endParaRPr i="1"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Demostrar valor, resolver dudas, generar confianza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🧐 Compará. Leé opiniones. Probá. Tenemos 100 noches de prueba, garantía real y atención directa. Queremos que elijas sin dudas.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Compra </a:t>
                      </a:r>
                      <a:r>
                        <a:rPr i="1" lang="es-AR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(Conversión)</a:t>
                      </a:r>
                      <a:endParaRPr i="1"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Motivar la acción concreta de compra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🛒 Esta semana, 20% OFF + envío gratis en todos nuestros colchones. Dormí mejor desde mañana.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Lealtad </a:t>
                      </a:r>
                      <a:r>
                        <a:rPr i="1" lang="es-AR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(Fidelización)</a:t>
                      </a:r>
                      <a:endParaRPr i="1"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Fortalecer vínculo, fomentar recompra o engagement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🤝 Gracias por confiar en nosotros. Te compartimos tips para cuidar tu colchón y prolongar su vida útil.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Promoción </a:t>
                      </a:r>
                      <a:r>
                        <a:rPr i="1" lang="es-AR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(</a:t>
                      </a:r>
                      <a:r>
                        <a:rPr i="1" lang="es-AR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Fidelización activa)</a:t>
                      </a:r>
                      <a:endParaRPr i="1"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Incentivar la recomendación y boca a boca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5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📣 Si ya dormís bien, contale a un amigo. Recomendanos y ambos reciben un regalo especial en su próxima compra.</a:t>
                      </a:r>
                      <a:endParaRPr sz="15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/>
          <p:nvPr/>
        </p:nvSpPr>
        <p:spPr>
          <a:xfrm>
            <a:off x="4319300" y="1023750"/>
            <a:ext cx="7333800" cy="5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92F33"/>
              </a:buClr>
              <a:buSzPts val="1900"/>
              <a:buFont typeface="Lato"/>
              <a:buAutoNum type="arabicPeriod"/>
            </a:pPr>
            <a:r>
              <a:rPr lang="es-AR" sz="19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Estudiá a tu público, todos los días, tanto como puedas.</a:t>
            </a:r>
            <a:endParaRPr sz="19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9250" lvl="0" marL="4572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92F33"/>
              </a:buClr>
              <a:buSzPts val="1900"/>
              <a:buFont typeface="Lato"/>
              <a:buAutoNum type="arabicPeriod"/>
            </a:pPr>
            <a:r>
              <a:rPr lang="es-AR" sz="19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Definí tu propuesta de valor de forma clara.</a:t>
            </a:r>
            <a:endParaRPr sz="19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9250" lvl="0" marL="4572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92F33"/>
              </a:buClr>
              <a:buSzPts val="1900"/>
              <a:buFont typeface="Lato"/>
              <a:buAutoNum type="arabicPeriod"/>
            </a:pPr>
            <a:r>
              <a:rPr lang="es-AR" sz="19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Definí ejes temáticos (3-7) que se desprendan de la propuesta de valor y ayuden a crear contenido (ejemplo: productos, promociones, educación, etc.)</a:t>
            </a:r>
            <a:endParaRPr sz="19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9250" lvl="0" marL="4572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92F33"/>
              </a:buClr>
              <a:buSzPts val="1900"/>
              <a:buFont typeface="Lato"/>
              <a:buAutoNum type="arabicPeriod"/>
            </a:pPr>
            <a:r>
              <a:rPr lang="es-AR" sz="19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Planificá por bloques una vez a la semana o al mes, y definí qué vas a decir y cómo lo vas a mostrar.</a:t>
            </a:r>
            <a:endParaRPr sz="19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9250" lvl="0" marL="4572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92F33"/>
              </a:buClr>
              <a:buSzPts val="1900"/>
              <a:buFont typeface="Lato"/>
              <a:buAutoNum type="arabicPeriod"/>
            </a:pPr>
            <a:r>
              <a:rPr lang="es-AR" sz="19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Reutilizá ideas. Un mismo contenido puede tener 5 formatos distintos: post, historia, reel, mail, blog.</a:t>
            </a:r>
            <a:endParaRPr sz="19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9250" lvl="0" marL="457200" rtl="0" algn="l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292F33"/>
              </a:buClr>
              <a:buSzPts val="1900"/>
              <a:buFont typeface="Lato"/>
              <a:buAutoNum type="arabicPeriod"/>
            </a:pPr>
            <a:r>
              <a:rPr lang="es-AR" sz="19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Armá plantillas visuales y textuales, ya que eso te ahorra tiempo y mantiene coherencia.</a:t>
            </a:r>
            <a:endParaRPr sz="19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1011200" y="1799200"/>
            <a:ext cx="2445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000"/>
              <a:t>📋</a:t>
            </a:r>
            <a:endParaRPr sz="15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/>
          <p:nvPr/>
        </p:nvSpPr>
        <p:spPr>
          <a:xfrm>
            <a:off x="5885300" y="1551600"/>
            <a:ext cx="45090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1500"/>
              <a:buFont typeface="Lato Light"/>
              <a:buChar char="➔"/>
            </a:pPr>
            <a:r>
              <a:rPr lang="es-AR" sz="15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Template </a:t>
            </a:r>
            <a:r>
              <a:rPr b="1" lang="es-AR" sz="150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Estrategia Digital </a:t>
            </a:r>
            <a:r>
              <a:rPr b="1" lang="es-AR" sz="90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(redes/ecommerce)</a:t>
            </a:r>
            <a:br>
              <a:rPr lang="es-AR" sz="15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1500" u="sng">
                <a:solidFill>
                  <a:srgbClr val="0097A7"/>
                </a:solidFill>
                <a:latin typeface="Lato Light"/>
                <a:ea typeface="Lato Light"/>
                <a:cs typeface="Lato Light"/>
                <a:sym typeface="La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bit.ly/plantillaestrategiaredes</a:t>
            </a:r>
            <a:endParaRPr sz="15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92F33"/>
              </a:buClr>
              <a:buSzPts val="1500"/>
              <a:buFont typeface="Lato Light"/>
              <a:buChar char="➔"/>
            </a:pPr>
            <a:r>
              <a:rPr lang="es-AR" sz="15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  <a:t>Template </a:t>
            </a:r>
            <a:r>
              <a:rPr b="1" lang="es-AR" sz="150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Planificación de Contenidos</a:t>
            </a:r>
            <a:br>
              <a:rPr lang="es-AR" sz="1500">
                <a:solidFill>
                  <a:srgbClr val="292F33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1500" u="sng">
                <a:solidFill>
                  <a:srgbClr val="0097A7"/>
                </a:solidFill>
                <a:latin typeface="Lato Light"/>
                <a:ea typeface="Lato Light"/>
                <a:cs typeface="Lato Light"/>
                <a:sym typeface="La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bit.ly/planificacontenidos</a:t>
            </a:r>
            <a:endParaRPr sz="1500">
              <a:solidFill>
                <a:srgbClr val="292F3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320" name="Google Shape;320;p44"/>
          <p:cNvGraphicFramePr/>
          <p:nvPr/>
        </p:nvGraphicFramePr>
        <p:xfrm>
          <a:off x="1797675" y="1551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{73B77E1C-761B-477F-9A3E-0A43E06B450E}</a:tableStyleId>
              </a:tblPr>
              <a:tblGrid>
                <a:gridCol w="903300"/>
                <a:gridCol w="903300"/>
                <a:gridCol w="903300"/>
              </a:tblGrid>
              <a:tr h="37548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2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Recursos para</a:t>
                      </a:r>
                      <a:endParaRPr b="1" sz="2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2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documentar</a:t>
                      </a:r>
                      <a:br>
                        <a:rPr b="1" lang="es-AR" sz="2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es-AR" sz="23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 trabajar</a:t>
                      </a:r>
                      <a:endParaRPr b="1" sz="23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13A6B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321" name="Google Shape;321;p44" title="File:Google Docs logo (2014-2020).sv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4701" y="2192575"/>
            <a:ext cx="565723" cy="78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4" title="File:Google Sheets logo (2014-2020).svg - Wikimedia Common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4697" y="3757075"/>
            <a:ext cx="565725" cy="77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45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328" name="Google Shape;328;p45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EB66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5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45"/>
          <p:cNvSpPr txBox="1"/>
          <p:nvPr/>
        </p:nvSpPr>
        <p:spPr>
          <a:xfrm>
            <a:off x="623875" y="1473400"/>
            <a:ext cx="8063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Bonus: aprovechar la IA como asistente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1" name="Google Shape;331;p45"/>
          <p:cNvSpPr txBox="1"/>
          <p:nvPr/>
        </p:nvSpPr>
        <p:spPr>
          <a:xfrm>
            <a:off x="623875" y="3497900"/>
            <a:ext cx="7033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Producir contenido más rápido y sin esfuerzo.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/>
          <p:nvPr/>
        </p:nvSpPr>
        <p:spPr>
          <a:xfrm>
            <a:off x="1121550" y="1810050"/>
            <a:ext cx="99489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s-AR" sz="3300">
                <a:latin typeface="Lato Light"/>
                <a:ea typeface="Lato Light"/>
                <a:cs typeface="Lato Light"/>
                <a:sym typeface="Lato Light"/>
              </a:rPr>
              <a:t>✅ </a:t>
            </a:r>
            <a:r>
              <a:rPr b="1" lang="es-AR" sz="3300">
                <a:latin typeface="Lato"/>
                <a:ea typeface="Lato"/>
                <a:cs typeface="Lato"/>
                <a:sym typeface="Lato"/>
              </a:rPr>
              <a:t>Generar ideas</a:t>
            </a:r>
            <a:r>
              <a:rPr lang="es-AR" sz="3300">
                <a:latin typeface="Lato Light"/>
                <a:ea typeface="Lato Light"/>
                <a:cs typeface="Lato Light"/>
                <a:sym typeface="Lato Light"/>
              </a:rPr>
              <a:t> de contenido según tus temas</a:t>
            </a:r>
            <a:endParaRPr sz="33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s-AR" sz="3300">
                <a:latin typeface="Lato Light"/>
                <a:ea typeface="Lato Light"/>
                <a:cs typeface="Lato Light"/>
                <a:sym typeface="Lato Light"/>
              </a:rPr>
              <a:t>✅ </a:t>
            </a:r>
            <a:r>
              <a:rPr b="1" lang="es-AR" sz="3300">
                <a:latin typeface="Lato"/>
                <a:ea typeface="Lato"/>
                <a:cs typeface="Lato"/>
                <a:sym typeface="Lato"/>
              </a:rPr>
              <a:t>Escribir borradores</a:t>
            </a:r>
            <a:r>
              <a:rPr lang="es-AR" sz="3300">
                <a:latin typeface="Lato Light"/>
                <a:ea typeface="Lato Light"/>
                <a:cs typeface="Lato Light"/>
                <a:sym typeface="Lato Light"/>
              </a:rPr>
              <a:t> de textos o títulos</a:t>
            </a:r>
            <a:endParaRPr sz="33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s-AR" sz="3300">
                <a:latin typeface="Lato Light"/>
                <a:ea typeface="Lato Light"/>
                <a:cs typeface="Lato Light"/>
                <a:sym typeface="Lato Light"/>
              </a:rPr>
              <a:t>✅ </a:t>
            </a:r>
            <a:r>
              <a:rPr b="1" lang="es-AR" sz="3300">
                <a:latin typeface="Lato"/>
                <a:ea typeface="Lato"/>
                <a:cs typeface="Lato"/>
                <a:sym typeface="Lato"/>
              </a:rPr>
              <a:t>Organizar un calendario</a:t>
            </a:r>
            <a:r>
              <a:rPr lang="es-AR" sz="3300">
                <a:latin typeface="Lato Light"/>
                <a:ea typeface="Lato Light"/>
                <a:cs typeface="Lato Light"/>
                <a:sym typeface="Lato Light"/>
              </a:rPr>
              <a:t> de publicaciones</a:t>
            </a:r>
            <a:endParaRPr sz="33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None/>
            </a:pPr>
            <a:r>
              <a:rPr lang="es-AR" sz="3300">
                <a:latin typeface="Lato Light"/>
                <a:ea typeface="Lato Light"/>
                <a:cs typeface="Lato Light"/>
                <a:sym typeface="Lato Light"/>
              </a:rPr>
              <a:t>✅ Adaptar el mismo mensaje a </a:t>
            </a:r>
            <a:r>
              <a:rPr b="1" lang="es-AR" sz="3300">
                <a:latin typeface="Lato"/>
                <a:ea typeface="Lato"/>
                <a:cs typeface="Lato"/>
                <a:sym typeface="Lato"/>
              </a:rPr>
              <a:t>distintos formatos</a:t>
            </a:r>
            <a:endParaRPr b="1" sz="3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150" y="978150"/>
            <a:ext cx="5125200" cy="5082300"/>
          </a:xfrm>
          <a:prstGeom prst="roundRect">
            <a:avLst>
              <a:gd fmla="val 2484" name="adj"/>
            </a:avLst>
          </a:prstGeom>
          <a:noFill/>
          <a:ln cap="flat" cmpd="sng" w="9525">
            <a:solidFill>
              <a:srgbClr val="413A6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2" name="Google Shape;342;p47"/>
          <p:cNvSpPr txBox="1"/>
          <p:nvPr/>
        </p:nvSpPr>
        <p:spPr>
          <a:xfrm>
            <a:off x="466201" y="1047450"/>
            <a:ext cx="5205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5200">
                <a:latin typeface="Lato"/>
                <a:ea typeface="Lato"/>
                <a:cs typeface="Lato"/>
                <a:sym typeface="Lato"/>
              </a:rPr>
              <a:t>Prompts para crear contenido</a:t>
            </a:r>
            <a:endParaRPr b="1" sz="5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47"/>
          <p:cNvSpPr txBox="1"/>
          <p:nvPr/>
        </p:nvSpPr>
        <p:spPr>
          <a:xfrm>
            <a:off x="484575" y="2993850"/>
            <a:ext cx="41259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latin typeface="Lato Light"/>
                <a:ea typeface="Lato Light"/>
                <a:cs typeface="Lato Light"/>
                <a:sym typeface="Lato Light"/>
              </a:rPr>
              <a:t>Para pedirle tareas cotidianas de la creación de contenidos a la IA.</a:t>
            </a:r>
            <a:endParaRPr sz="19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latin typeface="Lato Light"/>
                <a:ea typeface="Lato Light"/>
                <a:cs typeface="Lato Light"/>
                <a:sym typeface="Lato Light"/>
              </a:rPr>
              <a:t>Generó resultados detallados, precisos, rápidos, variados y sin más esfuerzo que definir un prompt completo y detallado.</a:t>
            </a:r>
            <a:endParaRPr sz="19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latin typeface="Lato Light"/>
                <a:ea typeface="Lato Light"/>
                <a:cs typeface="Lato Light"/>
                <a:sym typeface="Lato Light"/>
              </a:rPr>
              <a:t>🔗 </a:t>
            </a:r>
            <a:r>
              <a:rPr lang="es-AR" sz="1900" u="sng">
                <a:solidFill>
                  <a:schemeClr val="hlink"/>
                </a:solidFill>
                <a:latin typeface="Lato Black"/>
                <a:ea typeface="Lato Black"/>
                <a:cs typeface="Lato Black"/>
                <a:sym typeface="Lato Black"/>
                <a:hlinkClick r:id="rId4"/>
              </a:rPr>
              <a:t>Ejemplos de Prompt</a:t>
            </a:r>
            <a:endParaRPr sz="190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300" y="1023900"/>
            <a:ext cx="8477400" cy="4810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13A6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9" name="Google Shape;349;p48">
            <a:hlinkClick r:id="rId4"/>
          </p:cNvPr>
          <p:cNvSpPr/>
          <p:nvPr/>
        </p:nvSpPr>
        <p:spPr>
          <a:xfrm>
            <a:off x="4657350" y="5589325"/>
            <a:ext cx="2877300" cy="533100"/>
          </a:xfrm>
          <a:prstGeom prst="roundRect">
            <a:avLst>
              <a:gd fmla="val 16667" name="adj"/>
            </a:avLst>
          </a:prstGeom>
          <a:solidFill>
            <a:srgbClr val="413A6B"/>
          </a:solidFill>
          <a:ln cap="flat" cmpd="sng" w="9525">
            <a:solidFill>
              <a:srgbClr val="413A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ENTRAR AL ASISTENTE</a:t>
            </a:r>
            <a:endParaRPr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49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355" name="Google Shape;355;p49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41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9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7" name="Google Shape;357;p49"/>
          <p:cNvSpPr txBox="1"/>
          <p:nvPr/>
        </p:nvSpPr>
        <p:spPr>
          <a:xfrm>
            <a:off x="623875" y="1702000"/>
            <a:ext cx="806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¿Preguntas?</a:t>
            </a:r>
            <a:endParaRPr sz="96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58" name="Google Shape;358;p49"/>
          <p:cNvSpPr txBox="1"/>
          <p:nvPr/>
        </p:nvSpPr>
        <p:spPr>
          <a:xfrm>
            <a:off x="623875" y="3421700"/>
            <a:ext cx="7033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Pueden abrir los mics directamente </a:t>
            </a:r>
            <a:r>
              <a:rPr lang="es-AR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😉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6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104" name="Google Shape;104;p16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EB66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6"/>
          <p:cNvSpPr txBox="1"/>
          <p:nvPr/>
        </p:nvSpPr>
        <p:spPr>
          <a:xfrm>
            <a:off x="623875" y="1473388"/>
            <a:ext cx="637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De la visibilidad 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 la estrategia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623875" y="3497888"/>
            <a:ext cx="637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¿Cómo diseñar una estrategia mínima viable?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Estar </a:t>
            </a:r>
            <a:r>
              <a:rPr b="1" lang="es-AR" sz="6000">
                <a:solidFill>
                  <a:srgbClr val="EB6609"/>
                </a:solidFill>
                <a:latin typeface="Lato"/>
                <a:ea typeface="Lato"/>
                <a:cs typeface="Lato"/>
                <a:sym typeface="Lato"/>
              </a:rPr>
              <a:t>≠</a:t>
            </a:r>
            <a:r>
              <a:rPr b="1" lang="es-AR" sz="6000">
                <a:latin typeface="Lato"/>
                <a:ea typeface="Lato"/>
                <a:cs typeface="Lato"/>
                <a:sym typeface="Lato"/>
              </a:rPr>
              <a:t> Tener presencia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848750" y="3567775"/>
            <a:ext cx="849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Parece una diferencia menor, pero no. Estar, es fácil. </a:t>
            </a:r>
            <a:endParaRPr sz="25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Tener presencia, necesita una estrategia clara.</a:t>
            </a:r>
            <a:endParaRPr sz="25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1445400" y="1962450"/>
            <a:ext cx="9301200" cy="29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¿</a:t>
            </a:r>
            <a:r>
              <a:rPr b="1" lang="es-AR" sz="4300">
                <a:solidFill>
                  <a:schemeClr val="lt1"/>
                </a:solidFill>
                <a:highlight>
                  <a:srgbClr val="413A6B"/>
                </a:highlight>
                <a:latin typeface="Lato"/>
                <a:ea typeface="Lato"/>
                <a:cs typeface="Lato"/>
                <a:sym typeface="Lato"/>
              </a:rPr>
              <a:t>Para qué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 estás en digital? 🧐</a:t>
            </a:r>
            <a:endParaRPr sz="43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¿</a:t>
            </a:r>
            <a:r>
              <a:rPr b="1" lang="es-AR" sz="4300">
                <a:solidFill>
                  <a:schemeClr val="lt1"/>
                </a:solidFill>
                <a:highlight>
                  <a:srgbClr val="413A6B"/>
                </a:highlight>
                <a:latin typeface="Lato"/>
                <a:ea typeface="Lato"/>
                <a:cs typeface="Lato"/>
                <a:sym typeface="Lato"/>
              </a:rPr>
              <a:t>A quién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 querés hablarle? 🗣️</a:t>
            </a:r>
            <a:endParaRPr sz="43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None/>
            </a:pP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¿</a:t>
            </a:r>
            <a:r>
              <a:rPr b="1" lang="es-AR" sz="4300">
                <a:solidFill>
                  <a:schemeClr val="lt1"/>
                </a:solidFill>
                <a:highlight>
                  <a:srgbClr val="413A6B"/>
                </a:highlight>
                <a:latin typeface="Lato"/>
                <a:ea typeface="Lato"/>
                <a:cs typeface="Lato"/>
                <a:sym typeface="Lato"/>
              </a:rPr>
              <a:t>Qué querés</a:t>
            </a: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 que pase después? 📈</a:t>
            </a:r>
            <a:endParaRPr sz="43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¿Qué es lo mínimo…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848750" y="3567775"/>
            <a:ext cx="849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que deberíamos considerar para armar una </a:t>
            </a:r>
            <a:br>
              <a:rPr lang="es-AR" sz="25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2500">
                <a:solidFill>
                  <a:schemeClr val="lt1"/>
                </a:solidFill>
                <a:highlight>
                  <a:srgbClr val="EB6609"/>
                </a:highlight>
                <a:latin typeface="Lato Light"/>
                <a:ea typeface="Lato Light"/>
                <a:cs typeface="Lato Light"/>
                <a:sym typeface="Lato Light"/>
              </a:rPr>
              <a:t>estrategia mínima viable</a:t>
            </a: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 de comunicación digital?</a:t>
            </a:r>
            <a:endParaRPr sz="25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1445400" y="1962450"/>
            <a:ext cx="9301200" cy="29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✔️ Un </a:t>
            </a:r>
            <a:r>
              <a:rPr b="1" lang="es-AR" sz="4300">
                <a:latin typeface="Lato"/>
                <a:ea typeface="Lato"/>
                <a:cs typeface="Lato"/>
                <a:sym typeface="Lato"/>
              </a:rPr>
              <a:t>objetivo claro</a:t>
            </a:r>
            <a:endParaRPr b="1" sz="4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✔️ Un </a:t>
            </a:r>
            <a:r>
              <a:rPr b="1" lang="es-AR" sz="4300">
                <a:latin typeface="Lato"/>
                <a:ea typeface="Lato"/>
                <a:cs typeface="Lato"/>
                <a:sym typeface="Lato"/>
              </a:rPr>
              <a:t>público definido</a:t>
            </a:r>
            <a:endParaRPr b="1" sz="4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None/>
            </a:pPr>
            <a:r>
              <a:rPr lang="es-AR" sz="4300">
                <a:latin typeface="Lato Light"/>
                <a:ea typeface="Lato Light"/>
                <a:cs typeface="Lato Light"/>
                <a:sym typeface="Lato Light"/>
              </a:rPr>
              <a:t>✔️ Un </a:t>
            </a:r>
            <a:r>
              <a:rPr b="1" lang="es-AR" sz="4300">
                <a:latin typeface="Lato"/>
                <a:ea typeface="Lato"/>
                <a:cs typeface="Lato"/>
                <a:sym typeface="Lato"/>
              </a:rPr>
              <a:t>mensaje coherente</a:t>
            </a:r>
            <a:endParaRPr b="1" sz="4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1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135" name="Google Shape;135;p21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EB66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21"/>
          <p:cNvSpPr txBox="1"/>
          <p:nvPr/>
        </p:nvSpPr>
        <p:spPr>
          <a:xfrm>
            <a:off x="623875" y="1473400"/>
            <a:ext cx="737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Propuesta de valor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y posicionamiento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623875" y="3497888"/>
            <a:ext cx="637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¿Qué vendés, a quién y por qué?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