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68" r:id="rId11"/>
    <p:sldId id="257"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A64BD-0E35-4F77-92C2-EA30DFD9A254}" v="8" dt="2024-09-01T18:49:58.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2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lorens" userId="73c9d29fa7513b65" providerId="LiveId" clId="{61DA64BD-0E35-4F77-92C2-EA30DFD9A254}"/>
    <pc:docChg chg="undo custSel addSld delSld modSld">
      <pc:chgData name="Jorge Llorens" userId="73c9d29fa7513b65" providerId="LiveId" clId="{61DA64BD-0E35-4F77-92C2-EA30DFD9A254}" dt="2024-09-01T18:50:39.047" v="24" actId="1076"/>
      <pc:docMkLst>
        <pc:docMk/>
      </pc:docMkLst>
      <pc:sldChg chg="setBg">
        <pc:chgData name="Jorge Llorens" userId="73c9d29fa7513b65" providerId="LiveId" clId="{61DA64BD-0E35-4F77-92C2-EA30DFD9A254}" dt="2024-09-01T18:48:07.136" v="11"/>
        <pc:sldMkLst>
          <pc:docMk/>
          <pc:sldMk cId="2404986019" sldId="266"/>
        </pc:sldMkLst>
      </pc:sldChg>
      <pc:sldChg chg="addSp delSp modSp del mod setBg">
        <pc:chgData name="Jorge Llorens" userId="73c9d29fa7513b65" providerId="LiveId" clId="{61DA64BD-0E35-4F77-92C2-EA30DFD9A254}" dt="2024-09-01T18:49:25.503" v="17" actId="2696"/>
        <pc:sldMkLst>
          <pc:docMk/>
          <pc:sldMk cId="2533222896" sldId="267"/>
        </pc:sldMkLst>
        <pc:spChg chg="mod ord">
          <ac:chgData name="Jorge Llorens" userId="73c9d29fa7513b65" providerId="LiveId" clId="{61DA64BD-0E35-4F77-92C2-EA30DFD9A254}" dt="2024-09-01T18:46:57.416" v="6" actId="26606"/>
          <ac:spMkLst>
            <pc:docMk/>
            <pc:sldMk cId="2533222896" sldId="267"/>
            <ac:spMk id="3" creationId="{378D3C69-5C17-A22B-FB49-1FDFF1F87E80}"/>
          </ac:spMkLst>
        </pc:spChg>
        <pc:spChg chg="add del">
          <ac:chgData name="Jorge Llorens" userId="73c9d29fa7513b65" providerId="LiveId" clId="{61DA64BD-0E35-4F77-92C2-EA30DFD9A254}" dt="2024-09-01T18:46:28.191" v="1" actId="26606"/>
          <ac:spMkLst>
            <pc:docMk/>
            <pc:sldMk cId="2533222896" sldId="267"/>
            <ac:spMk id="10" creationId="{0D7B6173-1D58-48E2-83CF-37350F315F75}"/>
          </ac:spMkLst>
        </pc:spChg>
        <pc:spChg chg="add del">
          <ac:chgData name="Jorge Llorens" userId="73c9d29fa7513b65" providerId="LiveId" clId="{61DA64BD-0E35-4F77-92C2-EA30DFD9A254}" dt="2024-09-01T18:46:28.191" v="1" actId="26606"/>
          <ac:spMkLst>
            <pc:docMk/>
            <pc:sldMk cId="2533222896" sldId="267"/>
            <ac:spMk id="12" creationId="{BE149CDF-5DAC-4860-A285-9492CF2090AA}"/>
          </ac:spMkLst>
        </pc:spChg>
        <pc:spChg chg="add del">
          <ac:chgData name="Jorge Llorens" userId="73c9d29fa7513b65" providerId="LiveId" clId="{61DA64BD-0E35-4F77-92C2-EA30DFD9A254}" dt="2024-09-01T18:46:28.191" v="1" actId="26606"/>
          <ac:spMkLst>
            <pc:docMk/>
            <pc:sldMk cId="2533222896" sldId="267"/>
            <ac:spMk id="16" creationId="{21BDEC81-16A7-4451-B893-C15000083B77}"/>
          </ac:spMkLst>
        </pc:spChg>
        <pc:spChg chg="add del">
          <ac:chgData name="Jorge Llorens" userId="73c9d29fa7513b65" providerId="LiveId" clId="{61DA64BD-0E35-4F77-92C2-EA30DFD9A254}" dt="2024-09-01T18:46:28.191" v="1" actId="26606"/>
          <ac:spMkLst>
            <pc:docMk/>
            <pc:sldMk cId="2533222896" sldId="267"/>
            <ac:spMk id="18" creationId="{26A515A1-4D80-430E-BE0A-71A290516A82}"/>
          </ac:spMkLst>
        </pc:spChg>
        <pc:spChg chg="add del">
          <ac:chgData name="Jorge Llorens" userId="73c9d29fa7513b65" providerId="LiveId" clId="{61DA64BD-0E35-4F77-92C2-EA30DFD9A254}" dt="2024-09-01T18:46:41.721" v="3" actId="26606"/>
          <ac:spMkLst>
            <pc:docMk/>
            <pc:sldMk cId="2533222896" sldId="267"/>
            <ac:spMk id="20" creationId="{04812C46-200A-4DEB-A05E-3ED6C68C2387}"/>
          </ac:spMkLst>
        </pc:spChg>
        <pc:spChg chg="add del">
          <ac:chgData name="Jorge Llorens" userId="73c9d29fa7513b65" providerId="LiveId" clId="{61DA64BD-0E35-4F77-92C2-EA30DFD9A254}" dt="2024-09-01T18:46:41.721" v="3" actId="26606"/>
          <ac:spMkLst>
            <pc:docMk/>
            <pc:sldMk cId="2533222896" sldId="267"/>
            <ac:spMk id="21" creationId="{D1EA859B-E555-4109-94F3-6700E046E008}"/>
          </ac:spMkLst>
        </pc:spChg>
        <pc:spChg chg="add del">
          <ac:chgData name="Jorge Llorens" userId="73c9d29fa7513b65" providerId="LiveId" clId="{61DA64BD-0E35-4F77-92C2-EA30DFD9A254}" dt="2024-09-01T18:46:57.401" v="5" actId="26606"/>
          <ac:spMkLst>
            <pc:docMk/>
            <pc:sldMk cId="2533222896" sldId="267"/>
            <ac:spMk id="23" creationId="{04812C46-200A-4DEB-A05E-3ED6C68C2387}"/>
          </ac:spMkLst>
        </pc:spChg>
        <pc:spChg chg="add del">
          <ac:chgData name="Jorge Llorens" userId="73c9d29fa7513b65" providerId="LiveId" clId="{61DA64BD-0E35-4F77-92C2-EA30DFD9A254}" dt="2024-09-01T18:46:57.401" v="5" actId="26606"/>
          <ac:spMkLst>
            <pc:docMk/>
            <pc:sldMk cId="2533222896" sldId="267"/>
            <ac:spMk id="24" creationId="{D1EA859B-E555-4109-94F3-6700E046E008}"/>
          </ac:spMkLst>
        </pc:spChg>
        <pc:spChg chg="add">
          <ac:chgData name="Jorge Llorens" userId="73c9d29fa7513b65" providerId="LiveId" clId="{61DA64BD-0E35-4F77-92C2-EA30DFD9A254}" dt="2024-09-01T18:46:57.416" v="6" actId="26606"/>
          <ac:spMkLst>
            <pc:docMk/>
            <pc:sldMk cId="2533222896" sldId="267"/>
            <ac:spMk id="26" creationId="{7B831B6F-405A-4B47-B9BB-5CA88F285844}"/>
          </ac:spMkLst>
        </pc:spChg>
        <pc:spChg chg="add">
          <ac:chgData name="Jorge Llorens" userId="73c9d29fa7513b65" providerId="LiveId" clId="{61DA64BD-0E35-4F77-92C2-EA30DFD9A254}" dt="2024-09-01T18:46:57.416" v="6" actId="26606"/>
          <ac:spMkLst>
            <pc:docMk/>
            <pc:sldMk cId="2533222896" sldId="267"/>
            <ac:spMk id="27" creationId="{953EE71A-6488-4203-A7C4-77102FD0DCCA}"/>
          </ac:spMkLst>
        </pc:spChg>
        <pc:picChg chg="mod">
          <ac:chgData name="Jorge Llorens" userId="73c9d29fa7513b65" providerId="LiveId" clId="{61DA64BD-0E35-4F77-92C2-EA30DFD9A254}" dt="2024-09-01T18:46:57.416" v="6" actId="26606"/>
          <ac:picMkLst>
            <pc:docMk/>
            <pc:sldMk cId="2533222896" sldId="267"/>
            <ac:picMk id="5" creationId="{05F373AD-1D5C-3C67-AF0A-21568405C038}"/>
          </ac:picMkLst>
        </pc:picChg>
        <pc:picChg chg="add del">
          <ac:chgData name="Jorge Llorens" userId="73c9d29fa7513b65" providerId="LiveId" clId="{61DA64BD-0E35-4F77-92C2-EA30DFD9A254}" dt="2024-09-01T18:46:28.191" v="1" actId="26606"/>
          <ac:picMkLst>
            <pc:docMk/>
            <pc:sldMk cId="2533222896" sldId="267"/>
            <ac:picMk id="14" creationId="{B0DAC8FB-A162-44E3-A606-C855A03A5B09}"/>
          </ac:picMkLst>
        </pc:picChg>
      </pc:sldChg>
      <pc:sldChg chg="addSp delSp modSp new mod">
        <pc:chgData name="Jorge Llorens" userId="73c9d29fa7513b65" providerId="LiveId" clId="{61DA64BD-0E35-4F77-92C2-EA30DFD9A254}" dt="2024-09-01T18:50:39.047" v="24" actId="1076"/>
        <pc:sldMkLst>
          <pc:docMk/>
          <pc:sldMk cId="4136918770" sldId="268"/>
        </pc:sldMkLst>
        <pc:spChg chg="del">
          <ac:chgData name="Jorge Llorens" userId="73c9d29fa7513b65" providerId="LiveId" clId="{61DA64BD-0E35-4F77-92C2-EA30DFD9A254}" dt="2024-09-01T18:48:31.960" v="13" actId="478"/>
          <ac:spMkLst>
            <pc:docMk/>
            <pc:sldMk cId="4136918770" sldId="268"/>
            <ac:spMk id="2" creationId="{5579AFF0-EE35-616B-D08A-F8FAE17A28A9}"/>
          </ac:spMkLst>
        </pc:spChg>
        <pc:spChg chg="del">
          <ac:chgData name="Jorge Llorens" userId="73c9d29fa7513b65" providerId="LiveId" clId="{61DA64BD-0E35-4F77-92C2-EA30DFD9A254}" dt="2024-09-01T18:48:35.658" v="14" actId="478"/>
          <ac:spMkLst>
            <pc:docMk/>
            <pc:sldMk cId="4136918770" sldId="268"/>
            <ac:spMk id="3" creationId="{E4DF5BFD-7342-19A7-FFEA-BEC8FF0BBDB6}"/>
          </ac:spMkLst>
        </pc:spChg>
        <pc:spChg chg="add del mod">
          <ac:chgData name="Jorge Llorens" userId="73c9d29fa7513b65" providerId="LiveId" clId="{61DA64BD-0E35-4F77-92C2-EA30DFD9A254}" dt="2024-09-01T18:50:33.309" v="23" actId="478"/>
          <ac:spMkLst>
            <pc:docMk/>
            <pc:sldMk cId="4136918770" sldId="268"/>
            <ac:spMk id="5" creationId="{223C3D90-1257-8E72-02BC-E89EF9E3A653}"/>
          </ac:spMkLst>
        </pc:spChg>
        <pc:spChg chg="add mod">
          <ac:chgData name="Jorge Llorens" userId="73c9d29fa7513b65" providerId="LiveId" clId="{61DA64BD-0E35-4F77-92C2-EA30DFD9A254}" dt="2024-09-01T18:50:39.047" v="24" actId="1076"/>
          <ac:spMkLst>
            <pc:docMk/>
            <pc:sldMk cId="4136918770" sldId="268"/>
            <ac:spMk id="6" creationId="{E2600B3F-0BF4-34B7-A4A1-0D59F50131D6}"/>
          </ac:spMkLst>
        </pc:spChg>
        <pc:picChg chg="add mod">
          <ac:chgData name="Jorge Llorens" userId="73c9d29fa7513b65" providerId="LiveId" clId="{61DA64BD-0E35-4F77-92C2-EA30DFD9A254}" dt="2024-09-01T18:48:45.757" v="15"/>
          <ac:picMkLst>
            <pc:docMk/>
            <pc:sldMk cId="4136918770" sldId="268"/>
            <ac:picMk id="4" creationId="{D8D2E4AE-743A-018E-EE26-095C41A6C65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8F403-2551-557B-8DE3-4F446A27A8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50154613-AA24-6330-3B3E-D4BD2F035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9787BC0-2F0B-ECCE-C70B-95D41CE91E01}"/>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5" name="Marcador de pie de página 4">
            <a:extLst>
              <a:ext uri="{FF2B5EF4-FFF2-40B4-BE49-F238E27FC236}">
                <a16:creationId xmlns:a16="http://schemas.microsoft.com/office/drawing/2014/main" id="{F6A94E01-CC89-B763-54F4-98F8A29B297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9BB3E9B-B026-DFAE-9701-529104D74A39}"/>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208712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962F5-241C-C551-767E-B9ABE43A5D6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AAFA3A8-0F49-6CEF-783E-912D525251F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6CB6EBC-4F1A-BC68-273B-8116DCD184AB}"/>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5" name="Marcador de pie de página 4">
            <a:extLst>
              <a:ext uri="{FF2B5EF4-FFF2-40B4-BE49-F238E27FC236}">
                <a16:creationId xmlns:a16="http://schemas.microsoft.com/office/drawing/2014/main" id="{E9343D9B-2C8E-D779-A3FF-67BE7269007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BE4E9B2-991C-6BF2-05CD-F97EB578190F}"/>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305375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F887DD-0053-96F4-FC8B-ACE96C33E4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1689F46-EBC3-3807-03CE-0C8C4DB1803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562AA05-0D0F-8FCB-8B64-967E111289C1}"/>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5" name="Marcador de pie de página 4">
            <a:extLst>
              <a:ext uri="{FF2B5EF4-FFF2-40B4-BE49-F238E27FC236}">
                <a16:creationId xmlns:a16="http://schemas.microsoft.com/office/drawing/2014/main" id="{63FDF89A-7C62-6B0E-2141-1CB2948C44C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64764DF-738F-C760-C1CE-C704705CB294}"/>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367664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1B565-9632-9F38-E337-D9F3E7130DF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C9D01FA-8609-E3FE-1E25-E12AA86D392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F45125A-EBCC-61A8-DB4E-261CACD22788}"/>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5" name="Marcador de pie de página 4">
            <a:extLst>
              <a:ext uri="{FF2B5EF4-FFF2-40B4-BE49-F238E27FC236}">
                <a16:creationId xmlns:a16="http://schemas.microsoft.com/office/drawing/2014/main" id="{5D330191-199C-2CE0-EEEE-7040CF28688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E21D53D-F0BD-E09E-3E4E-F47552EE9EFB}"/>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239046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D43E8-0966-9196-6A58-C03ED8633BE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31EE807-FC6D-26D8-A3F9-1FA3188E19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C4A0CE-263E-2672-CC14-F8192D4C26CF}"/>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5" name="Marcador de pie de página 4">
            <a:extLst>
              <a:ext uri="{FF2B5EF4-FFF2-40B4-BE49-F238E27FC236}">
                <a16:creationId xmlns:a16="http://schemas.microsoft.com/office/drawing/2014/main" id="{DB57BCF5-BD81-DAA0-30A1-E515A558362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114DBEF-16A6-C704-7129-3E78517A53A5}"/>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318148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B13D8-F216-3A9A-CCF9-53ED2403076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C082802-E249-F05D-BB41-B9D8AEBD33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2A0579EC-D505-7E9F-B17D-948E54AE06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32E789F0-E35E-5996-72BC-ED56A53650EE}"/>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6" name="Marcador de pie de página 5">
            <a:extLst>
              <a:ext uri="{FF2B5EF4-FFF2-40B4-BE49-F238E27FC236}">
                <a16:creationId xmlns:a16="http://schemas.microsoft.com/office/drawing/2014/main" id="{3FE1EEE4-2204-25F1-7859-44A45B57B3C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EAA06B9-B77B-A646-C16D-D12941805DE2}"/>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95197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D485-A06D-A625-74AC-0FE2EAFE86C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6AF9A07-9F4B-D24B-93BB-883AE2A4A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8067EB-EC0E-14FB-7DD2-4321EC1569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6450ABDA-F784-A0A1-AA79-FD1289DDA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1961FB3-41BC-1035-75E1-234935FA936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674E38A2-EFEF-A52C-CA1D-176E68DF45D5}"/>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8" name="Marcador de pie de página 7">
            <a:extLst>
              <a:ext uri="{FF2B5EF4-FFF2-40B4-BE49-F238E27FC236}">
                <a16:creationId xmlns:a16="http://schemas.microsoft.com/office/drawing/2014/main" id="{26D2FD9A-9691-ADEB-BA3A-EF35D111086D}"/>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FAEAB32D-9B91-9891-8F27-89EFBCFE3153}"/>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323610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8994D-763D-C995-27D5-E54343C25B3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5F949F71-E74C-073A-4EB3-1D01540363D6}"/>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4" name="Marcador de pie de página 3">
            <a:extLst>
              <a:ext uri="{FF2B5EF4-FFF2-40B4-BE49-F238E27FC236}">
                <a16:creationId xmlns:a16="http://schemas.microsoft.com/office/drawing/2014/main" id="{3CF8B1F7-9333-8BF4-3299-A2CAEC040CFE}"/>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155F6902-675F-ABC5-D3ED-BE4C2472A0A5}"/>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202314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EA135D-D3E5-79ED-2FB8-BF13F801A83A}"/>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3" name="Marcador de pie de página 2">
            <a:extLst>
              <a:ext uri="{FF2B5EF4-FFF2-40B4-BE49-F238E27FC236}">
                <a16:creationId xmlns:a16="http://schemas.microsoft.com/office/drawing/2014/main" id="{2F4E5394-9CC1-CCD3-BFC0-C7ADB2A1D4C4}"/>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59950DAC-84AC-2AFD-BE64-AB0DD3CA3B54}"/>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199778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114BC-C78F-5793-3235-DDF848C5A3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9C6FD08-EA65-1232-7CA7-5E875BB14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BB5FA28C-918C-4002-B2DA-13FE732B7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AB7505-7C05-F990-A122-5677C789ECDF}"/>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6" name="Marcador de pie de página 5">
            <a:extLst>
              <a:ext uri="{FF2B5EF4-FFF2-40B4-BE49-F238E27FC236}">
                <a16:creationId xmlns:a16="http://schemas.microsoft.com/office/drawing/2014/main" id="{B96812F6-2CF0-4889-A233-35D3D62495C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574B714-5573-946D-A089-ABA46733E5A6}"/>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212185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18A77-4A75-E3DF-9835-79A235B571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1B5AEC26-3689-AE3C-2674-E26330747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15924C35-8BD5-9044-F527-6758AC00C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429E2C-CF83-F0CF-5A21-90E4B4C20D4A}"/>
              </a:ext>
            </a:extLst>
          </p:cNvPr>
          <p:cNvSpPr>
            <a:spLocks noGrp="1"/>
          </p:cNvSpPr>
          <p:nvPr>
            <p:ph type="dt" sz="half" idx="10"/>
          </p:nvPr>
        </p:nvSpPr>
        <p:spPr/>
        <p:txBody>
          <a:bodyPr/>
          <a:lstStyle/>
          <a:p>
            <a:fld id="{7EA370A8-56FF-4300-9249-58589243085C}" type="datetimeFigureOut">
              <a:rPr lang="es-AR" smtClean="0"/>
              <a:t>1/9/2024</a:t>
            </a:fld>
            <a:endParaRPr lang="es-AR"/>
          </a:p>
        </p:txBody>
      </p:sp>
      <p:sp>
        <p:nvSpPr>
          <p:cNvPr id="6" name="Marcador de pie de página 5">
            <a:extLst>
              <a:ext uri="{FF2B5EF4-FFF2-40B4-BE49-F238E27FC236}">
                <a16:creationId xmlns:a16="http://schemas.microsoft.com/office/drawing/2014/main" id="{B75D2971-B6F0-BA63-C7F7-E4013890B01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93E7C84-AFE4-7A73-F1C1-821A5950ADE9}"/>
              </a:ext>
            </a:extLst>
          </p:cNvPr>
          <p:cNvSpPr>
            <a:spLocks noGrp="1"/>
          </p:cNvSpPr>
          <p:nvPr>
            <p:ph type="sldNum" sz="quarter" idx="12"/>
          </p:nvPr>
        </p:nvSpPr>
        <p:spPr/>
        <p:txBody>
          <a:bodyPr/>
          <a:lstStyle/>
          <a:p>
            <a:fld id="{9FBFE0CA-B07D-4BA0-A06A-336778C91FD1}" type="slidenum">
              <a:rPr lang="es-AR" smtClean="0"/>
              <a:t>‹Nº›</a:t>
            </a:fld>
            <a:endParaRPr lang="es-AR"/>
          </a:p>
        </p:txBody>
      </p:sp>
    </p:spTree>
    <p:extLst>
      <p:ext uri="{BB962C8B-B14F-4D97-AF65-F5344CB8AC3E}">
        <p14:creationId xmlns:p14="http://schemas.microsoft.com/office/powerpoint/2010/main" val="307987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18D8E2-826A-D5E0-AA9D-6D9FD5FA9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434993E-B6D9-041F-FFCE-0CBF9957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9797347-9D57-B253-5321-CF1A3385A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A370A8-56FF-4300-9249-58589243085C}" type="datetimeFigureOut">
              <a:rPr lang="es-AR" smtClean="0"/>
              <a:t>1/9/2024</a:t>
            </a:fld>
            <a:endParaRPr lang="es-AR"/>
          </a:p>
        </p:txBody>
      </p:sp>
      <p:sp>
        <p:nvSpPr>
          <p:cNvPr id="5" name="Marcador de pie de página 4">
            <a:extLst>
              <a:ext uri="{FF2B5EF4-FFF2-40B4-BE49-F238E27FC236}">
                <a16:creationId xmlns:a16="http://schemas.microsoft.com/office/drawing/2014/main" id="{DDC0174B-FAE3-6F00-D9DA-AEE69894F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B19234D5-EDDC-EE66-7105-4EA731348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BFE0CA-B07D-4BA0-A06A-336778C91FD1}" type="slidenum">
              <a:rPr lang="es-AR" smtClean="0"/>
              <a:t>‹Nº›</a:t>
            </a:fld>
            <a:endParaRPr lang="es-AR"/>
          </a:p>
        </p:txBody>
      </p:sp>
    </p:spTree>
    <p:extLst>
      <p:ext uri="{BB962C8B-B14F-4D97-AF65-F5344CB8AC3E}">
        <p14:creationId xmlns:p14="http://schemas.microsoft.com/office/powerpoint/2010/main" val="126187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6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lego, juguete&#10;&#10;Descripción generada automáticamente">
            <a:extLst>
              <a:ext uri="{FF2B5EF4-FFF2-40B4-BE49-F238E27FC236}">
                <a16:creationId xmlns:a16="http://schemas.microsoft.com/office/drawing/2014/main" id="{D8D2E4AE-743A-018E-EE26-095C41A6C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1245413"/>
            <a:ext cx="5458968" cy="4367173"/>
          </a:xfrm>
          <a:prstGeom prst="rect">
            <a:avLst/>
          </a:prstGeom>
        </p:spPr>
      </p:pic>
      <p:sp>
        <p:nvSpPr>
          <p:cNvPr id="6" name="Rectángulo 5">
            <a:extLst>
              <a:ext uri="{FF2B5EF4-FFF2-40B4-BE49-F238E27FC236}">
                <a16:creationId xmlns:a16="http://schemas.microsoft.com/office/drawing/2014/main" id="{E2600B3F-0BF4-34B7-A4A1-0D59F50131D6}"/>
              </a:ext>
            </a:extLst>
          </p:cNvPr>
          <p:cNvSpPr/>
          <p:nvPr/>
        </p:nvSpPr>
        <p:spPr>
          <a:xfrm>
            <a:off x="6089904" y="2392148"/>
            <a:ext cx="5314087" cy="2585323"/>
          </a:xfrm>
          <a:prstGeom prst="rect">
            <a:avLst/>
          </a:prstGeom>
          <a:noFill/>
        </p:spPr>
        <p:txBody>
          <a:bodyPr wrap="square" lIns="91440" tIns="45720" rIns="91440" bIns="45720">
            <a:spAutoFit/>
          </a:bodyPr>
          <a:lstStyle/>
          <a:p>
            <a:pPr algn="ctr"/>
            <a:r>
              <a:rPr lang="es-AR" sz="5400" b="1" cap="none" spc="0" dirty="0">
                <a:ln w="22225">
                  <a:solidFill>
                    <a:schemeClr val="accent2"/>
                  </a:solidFill>
                  <a:prstDash val="solid"/>
                </a:ln>
                <a:solidFill>
                  <a:schemeClr val="accent2">
                    <a:lumMod val="40000"/>
                    <a:lumOff val="60000"/>
                  </a:schemeClr>
                </a:solidFill>
                <a:effectLst/>
              </a:rPr>
              <a:t>Tiempo de Consultas y Casos……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3691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13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9CFFEF5-4D41-1F8D-F75D-FE9C934AB913}"/>
              </a:ext>
            </a:extLst>
          </p:cNvPr>
          <p:cNvSpPr/>
          <p:nvPr/>
        </p:nvSpPr>
        <p:spPr>
          <a:xfrm>
            <a:off x="3037490" y="1480463"/>
            <a:ext cx="8580600" cy="4471032"/>
          </a:xfrm>
          <a:prstGeom prst="rect">
            <a:avLst/>
          </a:prstGeom>
        </p:spPr>
        <p:txBody>
          <a:bodyPr wrap="square">
            <a:spAutoFit/>
          </a:bodyPr>
          <a:lstStyle/>
          <a:p>
            <a:pPr marL="285750" indent="-285750">
              <a:lnSpc>
                <a:spcPct val="150000"/>
              </a:lnSpc>
              <a:buFont typeface="Arial" panose="020B0604020202020204" pitchFamily="34" charset="0"/>
              <a:buChar char="•"/>
            </a:pPr>
            <a:r>
              <a:rPr lang="es-ES" sz="2400" b="1" dirty="0"/>
              <a:t>Qué es una SGR? Quiénes la componen? </a:t>
            </a:r>
          </a:p>
          <a:p>
            <a:pPr marL="285750" indent="-285750">
              <a:lnSpc>
                <a:spcPct val="150000"/>
              </a:lnSpc>
              <a:buFont typeface="Arial" panose="020B0604020202020204" pitchFamily="34" charset="0"/>
              <a:buChar char="•"/>
            </a:pPr>
            <a:r>
              <a:rPr lang="es-ES" sz="2400" b="1" dirty="0"/>
              <a:t>Roll de Socios Participes.</a:t>
            </a:r>
          </a:p>
          <a:p>
            <a:pPr marL="285750" indent="-285750">
              <a:lnSpc>
                <a:spcPct val="150000"/>
              </a:lnSpc>
              <a:buFont typeface="Arial" panose="020B0604020202020204" pitchFamily="34" charset="0"/>
              <a:buChar char="•"/>
            </a:pPr>
            <a:r>
              <a:rPr lang="es-ES" sz="2400" b="1" dirty="0"/>
              <a:t>Roll de Socios Protectores.</a:t>
            </a:r>
          </a:p>
          <a:p>
            <a:pPr marL="285750" indent="-285750">
              <a:lnSpc>
                <a:spcPct val="150000"/>
              </a:lnSpc>
              <a:buFont typeface="Arial" panose="020B0604020202020204" pitchFamily="34" charset="0"/>
              <a:buChar char="•"/>
            </a:pPr>
            <a:r>
              <a:rPr lang="es-ES" sz="2400" b="1" dirty="0"/>
              <a:t>Qué son los fondos de garantía?</a:t>
            </a:r>
          </a:p>
          <a:p>
            <a:pPr marL="285750" indent="-285750">
              <a:lnSpc>
                <a:spcPct val="150000"/>
              </a:lnSpc>
              <a:buFont typeface="Arial" panose="020B0604020202020204" pitchFamily="34" charset="0"/>
              <a:buChar char="•"/>
            </a:pPr>
            <a:r>
              <a:rPr lang="es-ES" sz="2400" b="1" dirty="0"/>
              <a:t>Beneficio de operar con SGR para </a:t>
            </a:r>
            <a:r>
              <a:rPr lang="es-ES" sz="2400" b="1" dirty="0" err="1"/>
              <a:t>MIPyMES</a:t>
            </a:r>
            <a:r>
              <a:rPr lang="es-ES" sz="2400" b="1" dirty="0"/>
              <a:t>.</a:t>
            </a:r>
          </a:p>
          <a:p>
            <a:pPr marL="285750" indent="-285750">
              <a:lnSpc>
                <a:spcPct val="150000"/>
              </a:lnSpc>
              <a:buFont typeface="Arial" panose="020B0604020202020204" pitchFamily="34" charset="0"/>
              <a:buChar char="•"/>
            </a:pPr>
            <a:r>
              <a:rPr lang="es-ES" sz="2400" b="1" dirty="0"/>
              <a:t>Tipo de avales y garantías que emiten.</a:t>
            </a:r>
          </a:p>
          <a:p>
            <a:pPr marL="285750" indent="-285750">
              <a:lnSpc>
                <a:spcPct val="150000"/>
              </a:lnSpc>
              <a:buFont typeface="Arial" panose="020B0604020202020204" pitchFamily="34" charset="0"/>
              <a:buChar char="•"/>
            </a:pPr>
            <a:r>
              <a:rPr lang="es-ES" sz="2400" b="1" dirty="0"/>
              <a:t>Otras formas de financiarse por medio de SGR/FG con el Mercado de Valores.</a:t>
            </a:r>
            <a:r>
              <a:rPr lang="es-ES" sz="2400" dirty="0"/>
              <a:t>	</a:t>
            </a:r>
            <a:endParaRPr lang="es-ES" sz="2400" b="1" dirty="0"/>
          </a:p>
        </p:txBody>
      </p:sp>
      <p:pic>
        <p:nvPicPr>
          <p:cNvPr id="4" name="Imagen 3">
            <a:extLst>
              <a:ext uri="{FF2B5EF4-FFF2-40B4-BE49-F238E27FC236}">
                <a16:creationId xmlns:a16="http://schemas.microsoft.com/office/drawing/2014/main" id="{160D9FE2-C646-3EED-0AB9-83C74745A09A}"/>
              </a:ext>
            </a:extLst>
          </p:cNvPr>
          <p:cNvPicPr>
            <a:picLocks noChangeAspect="1"/>
          </p:cNvPicPr>
          <p:nvPr/>
        </p:nvPicPr>
        <p:blipFill>
          <a:blip r:embed="rId2"/>
          <a:stretch>
            <a:fillRect/>
          </a:stretch>
        </p:blipFill>
        <p:spPr>
          <a:xfrm>
            <a:off x="573910" y="1725400"/>
            <a:ext cx="2243522" cy="3698908"/>
          </a:xfrm>
          <a:prstGeom prst="rect">
            <a:avLst/>
          </a:prstGeom>
        </p:spPr>
      </p:pic>
    </p:spTree>
    <p:extLst>
      <p:ext uri="{BB962C8B-B14F-4D97-AF65-F5344CB8AC3E}">
        <p14:creationId xmlns:p14="http://schemas.microsoft.com/office/powerpoint/2010/main" val="248258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4C3A86-F919-E3C0-7FE0-10F77CCC8703}"/>
              </a:ext>
            </a:extLst>
          </p:cNvPr>
          <p:cNvSpPr txBox="1"/>
          <p:nvPr/>
        </p:nvSpPr>
        <p:spPr>
          <a:xfrm>
            <a:off x="586388" y="1992090"/>
            <a:ext cx="10240108" cy="1479700"/>
          </a:xfrm>
          <a:prstGeom prst="rect">
            <a:avLst/>
          </a:prstGeom>
          <a:noFill/>
        </p:spPr>
        <p:txBody>
          <a:bodyPr wrap="square">
            <a:spAutoFit/>
          </a:bodyPr>
          <a:lstStyle/>
          <a:p>
            <a:pPr>
              <a:lnSpc>
                <a:spcPct val="115000"/>
              </a:lnSpc>
              <a:spcAft>
                <a:spcPts val="75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Las sociedades de garantía recíproca (SGR) son sociedades comerciales que tienen por objeto facilitar el acceso al crédito a las pequeñas y medianas empresas (pymes), a través del otorgamiento de avales. Las SGR no prestan dinero sino que permiten que las pymes accedan a mejores oportunidades en cuanto a plazo, tasa y condiciones de crédito financiero y comercial.</a:t>
            </a:r>
          </a:p>
        </p:txBody>
      </p:sp>
      <p:sp>
        <p:nvSpPr>
          <p:cNvPr id="5" name="CuadroTexto 4">
            <a:extLst>
              <a:ext uri="{FF2B5EF4-FFF2-40B4-BE49-F238E27FC236}">
                <a16:creationId xmlns:a16="http://schemas.microsoft.com/office/drawing/2014/main" id="{3F822D1D-4F54-2CE2-36BF-F1D9A5675590}"/>
              </a:ext>
            </a:extLst>
          </p:cNvPr>
          <p:cNvSpPr txBox="1"/>
          <p:nvPr/>
        </p:nvSpPr>
        <p:spPr>
          <a:xfrm>
            <a:off x="586388" y="979162"/>
            <a:ext cx="6096000" cy="593047"/>
          </a:xfrm>
          <a:prstGeom prst="rect">
            <a:avLst/>
          </a:prstGeom>
          <a:noFill/>
        </p:spPr>
        <p:txBody>
          <a:bodyPr wrap="square">
            <a:spAutoFit/>
          </a:bodyPr>
          <a:lstStyle/>
          <a:p>
            <a:pPr>
              <a:lnSpc>
                <a:spcPct val="150000"/>
              </a:lnSpc>
            </a:pPr>
            <a:r>
              <a:rPr lang="es-ES" sz="2400" b="1" u="sng" dirty="0"/>
              <a:t>Qué es una SGR?  Quiénes la componen? </a:t>
            </a:r>
          </a:p>
        </p:txBody>
      </p:sp>
      <p:sp>
        <p:nvSpPr>
          <p:cNvPr id="7" name="CuadroTexto 6">
            <a:extLst>
              <a:ext uri="{FF2B5EF4-FFF2-40B4-BE49-F238E27FC236}">
                <a16:creationId xmlns:a16="http://schemas.microsoft.com/office/drawing/2014/main" id="{5E56304B-9AE4-2C55-14E1-23593719D031}"/>
              </a:ext>
            </a:extLst>
          </p:cNvPr>
          <p:cNvSpPr txBox="1"/>
          <p:nvPr/>
        </p:nvSpPr>
        <p:spPr>
          <a:xfrm>
            <a:off x="586388" y="3865107"/>
            <a:ext cx="9642700" cy="1479700"/>
          </a:xfrm>
          <a:prstGeom prst="rect">
            <a:avLst/>
          </a:prstGeom>
          <a:noFill/>
        </p:spPr>
        <p:txBody>
          <a:bodyPr wrap="square">
            <a:spAutoFit/>
          </a:bodyPr>
          <a:lstStyle>
            <a:defPPr>
              <a:defRPr lang="es-AR"/>
            </a:defPPr>
            <a:lvl1pPr>
              <a:lnSpc>
                <a:spcPct val="115000"/>
              </a:lnSpc>
              <a:spcAft>
                <a:spcPts val="750"/>
              </a:spcAft>
              <a:defRPr sz="2000">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s-ES" dirty="0"/>
              <a:t>Las SGR se integran con dos tipos de socios: las pymes a las que avalan (denominados </a:t>
            </a:r>
            <a:r>
              <a:rPr lang="es-ES" b="1" dirty="0"/>
              <a:t>socios partícipes</a:t>
            </a:r>
            <a:r>
              <a:rPr lang="es-ES" dirty="0"/>
              <a:t>) y las personas físicas o jurídicas —que pueden ser nacionales, extranjeras, públicas o privadas— que aportan capital a la SGR y al fondo de riesgo de la SGR (denominados </a:t>
            </a:r>
            <a:r>
              <a:rPr lang="es-ES" b="1" dirty="0"/>
              <a:t>socios protectores</a:t>
            </a:r>
            <a:r>
              <a:rPr lang="es-ES" dirty="0"/>
              <a:t>).</a:t>
            </a:r>
          </a:p>
        </p:txBody>
      </p:sp>
    </p:spTree>
    <p:extLst>
      <p:ext uri="{BB962C8B-B14F-4D97-AF65-F5344CB8AC3E}">
        <p14:creationId xmlns:p14="http://schemas.microsoft.com/office/powerpoint/2010/main" val="372887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6A650E0-6982-D9A0-C1D5-3324B04A1E67}"/>
              </a:ext>
            </a:extLst>
          </p:cNvPr>
          <p:cNvSpPr txBox="1"/>
          <p:nvPr/>
        </p:nvSpPr>
        <p:spPr>
          <a:xfrm>
            <a:off x="1076632" y="1537366"/>
            <a:ext cx="6096000" cy="461665"/>
          </a:xfrm>
          <a:prstGeom prst="rect">
            <a:avLst/>
          </a:prstGeom>
          <a:noFill/>
        </p:spPr>
        <p:txBody>
          <a:bodyPr wrap="square">
            <a:spAutoFit/>
          </a:bodyPr>
          <a:lstStyle/>
          <a:p>
            <a:r>
              <a:rPr lang="es-ES" sz="2400" b="1" dirty="0"/>
              <a:t>Roll de Socios Participes</a:t>
            </a:r>
            <a:endParaRPr lang="es-ES" sz="2400" dirty="0"/>
          </a:p>
        </p:txBody>
      </p:sp>
      <p:sp>
        <p:nvSpPr>
          <p:cNvPr id="9" name="CuadroTexto 8">
            <a:extLst>
              <a:ext uri="{FF2B5EF4-FFF2-40B4-BE49-F238E27FC236}">
                <a16:creationId xmlns:a16="http://schemas.microsoft.com/office/drawing/2014/main" id="{BA560830-DD1E-FB39-AAB8-EE668B9EB423}"/>
              </a:ext>
            </a:extLst>
          </p:cNvPr>
          <p:cNvSpPr txBox="1"/>
          <p:nvPr/>
        </p:nvSpPr>
        <p:spPr>
          <a:xfrm>
            <a:off x="1076632" y="2322569"/>
            <a:ext cx="9807678" cy="2998065"/>
          </a:xfrm>
          <a:prstGeom prst="rect">
            <a:avLst/>
          </a:prstGeom>
          <a:noFill/>
        </p:spPr>
        <p:txBody>
          <a:bodyPr wrap="square">
            <a:spAutoFit/>
          </a:bodyPr>
          <a:lstStyle>
            <a:defPPr>
              <a:defRPr lang="es-AR"/>
            </a:defPPr>
            <a:lvl1pPr>
              <a:lnSpc>
                <a:spcPct val="115000"/>
              </a:lnSpc>
              <a:spcAft>
                <a:spcPts val="750"/>
              </a:spcAft>
              <a:defRPr sz="2000">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s-ES" dirty="0"/>
              <a:t>Los socios partícipes pueden ser micro, pequeñas o medianas empresas (ya sean personas físicas o jurídicas) y no deben ser controlantes, controladas ni estar vinculadas a empresas o grupos económicos que excedan la calificación de micro, pequeñas o mediana empresa.</a:t>
            </a:r>
          </a:p>
          <a:p>
            <a:r>
              <a:rPr lang="es-ES" dirty="0"/>
              <a:t>Es importante tener en cuenta que la condición de pyme es auditada y verificada por la Secretaría de la Pequeña y Mediana Empresa y Desarrollo Regional, dependiente del Ministerio de Industria de la Nación, según el nivel de ventas totales anuales en pesos netas de IVA, impuestos internos y deducido hasta el 50% de las exportaciones (según Resolución 24/2001).</a:t>
            </a:r>
          </a:p>
        </p:txBody>
      </p:sp>
    </p:spTree>
    <p:extLst>
      <p:ext uri="{BB962C8B-B14F-4D97-AF65-F5344CB8AC3E}">
        <p14:creationId xmlns:p14="http://schemas.microsoft.com/office/powerpoint/2010/main" val="328729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61E746-E83B-117C-4A1A-AED698820FF4}"/>
              </a:ext>
            </a:extLst>
          </p:cNvPr>
          <p:cNvSpPr txBox="1"/>
          <p:nvPr/>
        </p:nvSpPr>
        <p:spPr>
          <a:xfrm>
            <a:off x="1198749" y="1340696"/>
            <a:ext cx="6096000" cy="593047"/>
          </a:xfrm>
          <a:prstGeom prst="rect">
            <a:avLst/>
          </a:prstGeom>
          <a:noFill/>
        </p:spPr>
        <p:txBody>
          <a:bodyPr wrap="square">
            <a:spAutoFit/>
          </a:bodyPr>
          <a:lstStyle/>
          <a:p>
            <a:pPr>
              <a:lnSpc>
                <a:spcPct val="150000"/>
              </a:lnSpc>
            </a:pPr>
            <a:r>
              <a:rPr lang="es-ES" sz="2400" b="1" dirty="0"/>
              <a:t>Roll de Socios Protectores.</a:t>
            </a:r>
          </a:p>
        </p:txBody>
      </p:sp>
      <p:sp>
        <p:nvSpPr>
          <p:cNvPr id="6" name="CuadroTexto 5">
            <a:extLst>
              <a:ext uri="{FF2B5EF4-FFF2-40B4-BE49-F238E27FC236}">
                <a16:creationId xmlns:a16="http://schemas.microsoft.com/office/drawing/2014/main" id="{88142113-3929-4EDA-1BF5-6D9E30A8CBF0}"/>
              </a:ext>
            </a:extLst>
          </p:cNvPr>
          <p:cNvSpPr txBox="1"/>
          <p:nvPr/>
        </p:nvSpPr>
        <p:spPr>
          <a:xfrm>
            <a:off x="1198749" y="2063009"/>
            <a:ext cx="9759303" cy="1131720"/>
          </a:xfrm>
          <a:prstGeom prst="rect">
            <a:avLst/>
          </a:prstGeom>
          <a:noFill/>
        </p:spPr>
        <p:txBody>
          <a:bodyPr wrap="square">
            <a:spAutoFit/>
          </a:bodyPr>
          <a:lstStyle>
            <a:defPPr>
              <a:defRPr lang="es-AR"/>
            </a:defPPr>
            <a:lvl1pPr>
              <a:lnSpc>
                <a:spcPct val="115000"/>
              </a:lnSpc>
              <a:spcAft>
                <a:spcPts val="750"/>
              </a:spcAft>
              <a:defRPr sz="2000">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s-ES" dirty="0"/>
              <a:t>Los socios protectores pueden ser personas físicas o jurídicas que realicen aportes al capital social y al Fondo de Riesgo de las SGR. Para obtener el beneficio fiscal previsto deben mantener los aportes al fondo de riesgo por un mínimo de 2 años.</a:t>
            </a:r>
          </a:p>
        </p:txBody>
      </p:sp>
      <p:sp>
        <p:nvSpPr>
          <p:cNvPr id="8" name="CuadroTexto 7">
            <a:extLst>
              <a:ext uri="{FF2B5EF4-FFF2-40B4-BE49-F238E27FC236}">
                <a16:creationId xmlns:a16="http://schemas.microsoft.com/office/drawing/2014/main" id="{F369366E-4558-0AA8-06C3-7BF8A6D8B955}"/>
              </a:ext>
            </a:extLst>
          </p:cNvPr>
          <p:cNvSpPr txBox="1"/>
          <p:nvPr/>
        </p:nvSpPr>
        <p:spPr>
          <a:xfrm>
            <a:off x="1198749" y="3323995"/>
            <a:ext cx="9794503" cy="2644122"/>
          </a:xfrm>
          <a:prstGeom prst="rect">
            <a:avLst/>
          </a:prstGeom>
          <a:noFill/>
        </p:spPr>
        <p:txBody>
          <a:bodyPr wrap="square">
            <a:spAutoFit/>
          </a:bodyPr>
          <a:lstStyle>
            <a:defPPr>
              <a:defRPr lang="es-AR"/>
            </a:defPPr>
            <a:lvl1pPr>
              <a:lnSpc>
                <a:spcPct val="115000"/>
              </a:lnSpc>
              <a:spcAft>
                <a:spcPts val="750"/>
              </a:spcAft>
              <a:defRPr sz="2000">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s-ES" dirty="0"/>
              <a:t>El régimen consiste en lo siguiente: quien realice un aporte de dinero a una SGR antes de la fecha de finalización de su ejercicio fiscal y lo mantiene por dos años sin retirarlo, podrá deducir un importe equivalente al monto aportado, de la base imponible del impuesto a las ganancias.</a:t>
            </a:r>
          </a:p>
          <a:p>
            <a:r>
              <a:rPr lang="es-ES" dirty="0"/>
              <a:t>El artículo 79 de la ley 24467 ha establecido que «los aportes de capital y los aportes al fondo de riesgo de los socios protectores y partícipes serán deducibles del resultado impositivo para la determinación del impuesto a las ganancias…».</a:t>
            </a:r>
          </a:p>
        </p:txBody>
      </p:sp>
    </p:spTree>
    <p:extLst>
      <p:ext uri="{BB962C8B-B14F-4D97-AF65-F5344CB8AC3E}">
        <p14:creationId xmlns:p14="http://schemas.microsoft.com/office/powerpoint/2010/main" val="84791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35F7CA2-C555-FAD0-6214-A16B8D928DB6}"/>
              </a:ext>
            </a:extLst>
          </p:cNvPr>
          <p:cNvSpPr txBox="1"/>
          <p:nvPr/>
        </p:nvSpPr>
        <p:spPr>
          <a:xfrm>
            <a:off x="1022555" y="997548"/>
            <a:ext cx="6098458" cy="593047"/>
          </a:xfrm>
          <a:prstGeom prst="rect">
            <a:avLst/>
          </a:prstGeom>
          <a:noFill/>
        </p:spPr>
        <p:txBody>
          <a:bodyPr wrap="square">
            <a:spAutoFit/>
          </a:bodyPr>
          <a:lstStyle/>
          <a:p>
            <a:pPr>
              <a:lnSpc>
                <a:spcPct val="150000"/>
              </a:lnSpc>
            </a:pPr>
            <a:r>
              <a:rPr lang="es-ES" sz="2400" b="1" u="sng" dirty="0"/>
              <a:t>Qué</a:t>
            </a:r>
            <a:r>
              <a:rPr lang="es-ES" sz="2400" b="1" i="1" dirty="0"/>
              <a:t> son los fondos de garantía?</a:t>
            </a:r>
          </a:p>
        </p:txBody>
      </p:sp>
      <p:sp>
        <p:nvSpPr>
          <p:cNvPr id="7" name="CuadroTexto 6">
            <a:extLst>
              <a:ext uri="{FF2B5EF4-FFF2-40B4-BE49-F238E27FC236}">
                <a16:creationId xmlns:a16="http://schemas.microsoft.com/office/drawing/2014/main" id="{5AD96C40-AA95-C3B4-67BD-60C078BCFDC4}"/>
              </a:ext>
            </a:extLst>
          </p:cNvPr>
          <p:cNvSpPr txBox="1"/>
          <p:nvPr/>
        </p:nvSpPr>
        <p:spPr>
          <a:xfrm>
            <a:off x="1022555" y="1709933"/>
            <a:ext cx="10146890" cy="4168449"/>
          </a:xfrm>
          <a:prstGeom prst="rect">
            <a:avLst/>
          </a:prstGeom>
          <a:noFill/>
        </p:spPr>
        <p:txBody>
          <a:bodyPr wrap="square">
            <a:spAutoFit/>
          </a:bodyPr>
          <a:lstStyle>
            <a:defPPr>
              <a:defRPr lang="es-AR"/>
            </a:defPPr>
            <a:lvl1pPr>
              <a:lnSpc>
                <a:spcPct val="115000"/>
              </a:lnSpc>
              <a:spcAft>
                <a:spcPts val="750"/>
              </a:spcAft>
              <a:defRPr sz="2000">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s-ES" dirty="0"/>
              <a:t>Los Fondos de Garantía Públicos (FGP) son fondos constituidos en el ámbito del estado nacional o provincial con el objetivo de otorgar garantías a MiPymes (Micro, Pequeñas y Medianas empresas). Estas garantías se constituyen para que las empresas puedan acceder en mejores condiciones al financiamiento en instituciones bancarias y en el mercado de capitales.</a:t>
            </a:r>
          </a:p>
          <a:p>
            <a:r>
              <a:rPr lang="es-ES" dirty="0"/>
              <a:t>Para que estas garantías gocen el carácter de preferidas en las Entidades Financieras, deberán ser otorgadas por fondos inscriptos ante BCRA. Para ello, los FGP deberán cumplir con lo establecido por la reglamentación vigente. Como condición principal de todos ellos es que deben estar constituidos con aportes mayoritariamente públicos.</a:t>
            </a:r>
          </a:p>
          <a:p>
            <a:r>
              <a:rPr lang="es-ES" dirty="0"/>
              <a:t>Los principales fondos de garantía son el </a:t>
            </a:r>
            <a:r>
              <a:rPr lang="es-ES" dirty="0" err="1"/>
              <a:t>Fogar</a:t>
            </a:r>
            <a:r>
              <a:rPr lang="es-ES" dirty="0"/>
              <a:t>, Nacional, y de varias provincias como Buenos Aires (FOGABA), </a:t>
            </a:r>
            <a:r>
              <a:rPr lang="es-ES" b="0" i="0" dirty="0">
                <a:solidFill>
                  <a:srgbClr val="141414"/>
                </a:solidFill>
                <a:effectLst/>
                <a:latin typeface="Montserrat" panose="020F0502020204030204" pitchFamily="2" charset="0"/>
              </a:rPr>
              <a:t> </a:t>
            </a:r>
            <a:r>
              <a:rPr lang="es-ES" dirty="0"/>
              <a:t>La Pampa, Entre Ríos, Chaco, La Rioja, San Juan, Tierra del Fuego, Mendoza y varias provincias más.</a:t>
            </a:r>
          </a:p>
        </p:txBody>
      </p:sp>
    </p:spTree>
    <p:extLst>
      <p:ext uri="{BB962C8B-B14F-4D97-AF65-F5344CB8AC3E}">
        <p14:creationId xmlns:p14="http://schemas.microsoft.com/office/powerpoint/2010/main" val="62949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D8C023-68F3-0A0A-E5FF-39EA1D6D608E}"/>
              </a:ext>
            </a:extLst>
          </p:cNvPr>
          <p:cNvSpPr txBox="1"/>
          <p:nvPr/>
        </p:nvSpPr>
        <p:spPr>
          <a:xfrm>
            <a:off x="1205681" y="1301480"/>
            <a:ext cx="6994422" cy="461665"/>
          </a:xfrm>
          <a:prstGeom prst="rect">
            <a:avLst/>
          </a:prstGeom>
          <a:noFill/>
        </p:spPr>
        <p:txBody>
          <a:bodyPr wrap="square">
            <a:spAutoFit/>
          </a:bodyPr>
          <a:lstStyle/>
          <a:p>
            <a:r>
              <a:rPr lang="es-ES" sz="2400" b="1" dirty="0"/>
              <a:t>Beneficio de operar con SGR para </a:t>
            </a:r>
            <a:r>
              <a:rPr lang="es-ES" sz="2400" b="1" dirty="0" err="1"/>
              <a:t>MIPyMES</a:t>
            </a:r>
            <a:endParaRPr lang="es-ES" sz="2400" dirty="0"/>
          </a:p>
        </p:txBody>
      </p:sp>
      <p:sp>
        <p:nvSpPr>
          <p:cNvPr id="5" name="CuadroTexto 4">
            <a:extLst>
              <a:ext uri="{FF2B5EF4-FFF2-40B4-BE49-F238E27FC236}">
                <a16:creationId xmlns:a16="http://schemas.microsoft.com/office/drawing/2014/main" id="{C1A18680-854C-B9AD-D38A-201911C5089D}"/>
              </a:ext>
            </a:extLst>
          </p:cNvPr>
          <p:cNvSpPr txBox="1"/>
          <p:nvPr/>
        </p:nvSpPr>
        <p:spPr>
          <a:xfrm>
            <a:off x="1205681" y="2010044"/>
            <a:ext cx="10130298" cy="3785652"/>
          </a:xfrm>
          <a:prstGeom prst="rect">
            <a:avLst/>
          </a:prstGeom>
          <a:noFill/>
        </p:spPr>
        <p:txBody>
          <a:bodyPr wrap="square">
            <a:spAutoFit/>
          </a:bodyPr>
          <a:lstStyle/>
          <a:p>
            <a:pPr fontAlgn="ctr">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Mejor acceso a la financiación: Las SGR ayudan a las pymes a acceder a la financiación de entidades bancarias y otras instituciones. </a:t>
            </a:r>
          </a:p>
          <a:p>
            <a:pPr fontAlgn="ctr">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fontAlgn="ctr">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Mejores condiciones financieras: Las SGR permiten a las pymes obtener préstamos con tipos de interés más bajos y plazos de devolución más amplios. </a:t>
            </a:r>
          </a:p>
          <a:p>
            <a:pPr fontAlgn="ctr">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fontAlgn="ctr">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Mayor liquidez y velocidad en las operaciones: La presencia de la SGR estandariza el riesgo, lo que permite que los inversores se concentren en negociar la tasa para el período dado. </a:t>
            </a:r>
          </a:p>
          <a:p>
            <a:pPr fontAlgn="ctr">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fontAlgn="ctr">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Asesoramiento: Las SGR ofrecen asesoramiento para otro tipo de operaciones. </a:t>
            </a:r>
          </a:p>
          <a:p>
            <a:pPr fontAlgn="ctr">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Disminución de trámites: Las SGR permiten disminuir los trámites de formalización de créditos.</a:t>
            </a:r>
          </a:p>
        </p:txBody>
      </p:sp>
    </p:spTree>
    <p:extLst>
      <p:ext uri="{BB962C8B-B14F-4D97-AF65-F5344CB8AC3E}">
        <p14:creationId xmlns:p14="http://schemas.microsoft.com/office/powerpoint/2010/main" val="37536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E9AEE3-785D-18D5-188E-7E80F75D073C}"/>
              </a:ext>
            </a:extLst>
          </p:cNvPr>
          <p:cNvSpPr txBox="1"/>
          <p:nvPr/>
        </p:nvSpPr>
        <p:spPr>
          <a:xfrm>
            <a:off x="1382661" y="1454748"/>
            <a:ext cx="6098458" cy="467885"/>
          </a:xfrm>
          <a:prstGeom prst="rect">
            <a:avLst/>
          </a:prstGeom>
          <a:noFill/>
        </p:spPr>
        <p:txBody>
          <a:bodyPr wrap="square">
            <a:spAutoFit/>
          </a:bodyPr>
          <a:lstStyle/>
          <a:p>
            <a:pPr>
              <a:lnSpc>
                <a:spcPct val="150000"/>
              </a:lnSpc>
            </a:pPr>
            <a:r>
              <a:rPr lang="es-ES" b="1" dirty="0"/>
              <a:t>Tipo de avales y garantías que emiten.</a:t>
            </a:r>
          </a:p>
        </p:txBody>
      </p:sp>
      <p:sp>
        <p:nvSpPr>
          <p:cNvPr id="4" name="CuadroTexto 3">
            <a:extLst>
              <a:ext uri="{FF2B5EF4-FFF2-40B4-BE49-F238E27FC236}">
                <a16:creationId xmlns:a16="http://schemas.microsoft.com/office/drawing/2014/main" id="{C037216C-37F4-AF8D-6C30-2A6FD6FC650F}"/>
              </a:ext>
            </a:extLst>
          </p:cNvPr>
          <p:cNvSpPr txBox="1"/>
          <p:nvPr/>
        </p:nvSpPr>
        <p:spPr>
          <a:xfrm>
            <a:off x="1725561" y="2831690"/>
            <a:ext cx="8568813" cy="2554545"/>
          </a:xfrm>
          <a:prstGeom prst="rect">
            <a:avLst/>
          </a:prstGeom>
          <a:noFill/>
        </p:spPr>
        <p:txBody>
          <a:bodyPr wrap="square" rtlCol="0">
            <a:spAutoFit/>
          </a:bodyPr>
          <a:lstStyle/>
          <a:p>
            <a:pPr marL="342900" indent="-342900">
              <a:buFont typeface="Wingdings" panose="05000000000000000000" pitchFamily="2" charset="2"/>
              <a:buChar char="Ø"/>
            </a:pPr>
            <a:r>
              <a:rPr lang="es-AR" sz="2000" dirty="0" err="1"/>
              <a:t>Garantias</a:t>
            </a:r>
            <a:r>
              <a:rPr lang="es-AR" sz="2000" dirty="0"/>
              <a:t>  Financieras para ser presentadas ante Bancos, </a:t>
            </a:r>
            <a:r>
              <a:rPr lang="es-AR" sz="2000" dirty="0" err="1"/>
              <a:t>Cias</a:t>
            </a:r>
            <a:r>
              <a:rPr lang="es-AR" sz="2000" dirty="0"/>
              <a:t>. Financieras y/o Proveedores</a:t>
            </a:r>
          </a:p>
          <a:p>
            <a:pPr marL="342900" indent="-342900">
              <a:buFont typeface="Wingdings" panose="05000000000000000000" pitchFamily="2" charset="2"/>
              <a:buChar char="Ø"/>
            </a:pPr>
            <a:endParaRPr lang="es-AR" sz="2000" dirty="0"/>
          </a:p>
          <a:p>
            <a:pPr marL="342900" indent="-342900">
              <a:buFont typeface="Wingdings" panose="05000000000000000000" pitchFamily="2" charset="2"/>
              <a:buChar char="Ø"/>
            </a:pPr>
            <a:r>
              <a:rPr lang="es-AR" sz="2000" dirty="0"/>
              <a:t>Avales sobre documentos a negociar (Cheques, Facturas, </a:t>
            </a:r>
            <a:r>
              <a:rPr lang="es-AR" sz="2000" dirty="0" err="1"/>
              <a:t>Etc</a:t>
            </a:r>
            <a:r>
              <a:rPr lang="es-AR" sz="2000" dirty="0"/>
              <a:t>)</a:t>
            </a:r>
          </a:p>
          <a:p>
            <a:pPr marL="342900" indent="-342900">
              <a:buFont typeface="Wingdings" panose="05000000000000000000" pitchFamily="2" charset="2"/>
              <a:buChar char="Ø"/>
            </a:pPr>
            <a:endParaRPr lang="es-AR" sz="2000" dirty="0"/>
          </a:p>
          <a:p>
            <a:pPr marL="342900" indent="-342900">
              <a:buFont typeface="Wingdings" panose="05000000000000000000" pitchFamily="2" charset="2"/>
              <a:buChar char="Ø"/>
            </a:pPr>
            <a:r>
              <a:rPr lang="es-AR" sz="2000" dirty="0"/>
              <a:t>Avales ante el Mercado de Valores para operaciones en el mismo (Pagares, </a:t>
            </a:r>
            <a:r>
              <a:rPr lang="es-AR" sz="2000" dirty="0" err="1"/>
              <a:t>On</a:t>
            </a:r>
            <a:r>
              <a:rPr lang="es-AR" sz="2000" dirty="0"/>
              <a:t> Simples, cheques)</a:t>
            </a:r>
          </a:p>
          <a:p>
            <a:pPr marL="342900" indent="-342900">
              <a:buFont typeface="Wingdings" panose="05000000000000000000" pitchFamily="2" charset="2"/>
              <a:buChar char="Ø"/>
            </a:pPr>
            <a:endParaRPr lang="es-ES" sz="2000" dirty="0"/>
          </a:p>
        </p:txBody>
      </p:sp>
    </p:spTree>
    <p:extLst>
      <p:ext uri="{BB962C8B-B14F-4D97-AF65-F5344CB8AC3E}">
        <p14:creationId xmlns:p14="http://schemas.microsoft.com/office/powerpoint/2010/main" val="36140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155B05-023E-3518-DEB1-BEA327B1CC3E}"/>
              </a:ext>
            </a:extLst>
          </p:cNvPr>
          <p:cNvSpPr txBox="1"/>
          <p:nvPr/>
        </p:nvSpPr>
        <p:spPr>
          <a:xfrm>
            <a:off x="840658" y="1439267"/>
            <a:ext cx="10987548" cy="461665"/>
          </a:xfrm>
          <a:prstGeom prst="rect">
            <a:avLst/>
          </a:prstGeom>
          <a:noFill/>
        </p:spPr>
        <p:txBody>
          <a:bodyPr wrap="square">
            <a:spAutoFit/>
          </a:bodyPr>
          <a:lstStyle/>
          <a:p>
            <a:r>
              <a:rPr lang="es-ES" sz="2400" b="1" u="sng" dirty="0"/>
              <a:t>Otras formas de financiarse por medio de SGR/FG con el Mercado de Valores</a:t>
            </a:r>
            <a:endParaRPr lang="es-ES" sz="2400" u="sng" dirty="0"/>
          </a:p>
        </p:txBody>
      </p:sp>
      <p:sp>
        <p:nvSpPr>
          <p:cNvPr id="4" name="CuadroTexto 3">
            <a:extLst>
              <a:ext uri="{FF2B5EF4-FFF2-40B4-BE49-F238E27FC236}">
                <a16:creationId xmlns:a16="http://schemas.microsoft.com/office/drawing/2014/main" id="{43348FC0-30A4-7F28-0A66-7C504C611BCA}"/>
              </a:ext>
            </a:extLst>
          </p:cNvPr>
          <p:cNvSpPr txBox="1"/>
          <p:nvPr/>
        </p:nvSpPr>
        <p:spPr>
          <a:xfrm>
            <a:off x="840658" y="2521974"/>
            <a:ext cx="8391833" cy="3416320"/>
          </a:xfrm>
          <a:prstGeom prst="rect">
            <a:avLst/>
          </a:prstGeom>
          <a:noFill/>
        </p:spPr>
        <p:txBody>
          <a:bodyPr wrap="square" rtlCol="0">
            <a:spAutoFit/>
          </a:bodyPr>
          <a:lstStyle/>
          <a:p>
            <a:pPr marL="285750" indent="-285750">
              <a:buFont typeface="Wingdings" panose="05000000000000000000" pitchFamily="2" charset="2"/>
              <a:buChar char="Ø"/>
            </a:pPr>
            <a:r>
              <a:rPr lang="es-AR" sz="2400" dirty="0"/>
              <a:t>Avales sobre Cheques de Pago Diferido hasta 360 </a:t>
            </a:r>
            <a:r>
              <a:rPr lang="es-AR" sz="2400" dirty="0" err="1"/>
              <a:t>dias</a:t>
            </a:r>
            <a:endParaRPr lang="es-AR" sz="2400" dirty="0"/>
          </a:p>
          <a:p>
            <a:pPr marL="742950" lvl="1" indent="-285750">
              <a:buFont typeface="Wingdings" panose="05000000000000000000" pitchFamily="2" charset="2"/>
              <a:buChar char="§"/>
            </a:pPr>
            <a:r>
              <a:rPr lang="es-AR" sz="2400" dirty="0"/>
              <a:t>Cheques de 3ros.</a:t>
            </a:r>
          </a:p>
          <a:p>
            <a:pPr marL="742950" lvl="1" indent="-285750">
              <a:buFont typeface="Wingdings" panose="05000000000000000000" pitchFamily="2" charset="2"/>
              <a:buChar char="§"/>
            </a:pPr>
            <a:r>
              <a:rPr lang="es-AR" sz="2400" dirty="0"/>
              <a:t>Cheques Propios</a:t>
            </a:r>
          </a:p>
          <a:p>
            <a:pPr lvl="1"/>
            <a:endParaRPr lang="es-AR" sz="2400" dirty="0"/>
          </a:p>
          <a:p>
            <a:pPr marL="285750" indent="-285750">
              <a:buFont typeface="Wingdings" panose="05000000000000000000" pitchFamily="2" charset="2"/>
              <a:buChar char="Ø"/>
            </a:pPr>
            <a:r>
              <a:rPr lang="es-AR" sz="2400" dirty="0"/>
              <a:t>Pagares </a:t>
            </a:r>
            <a:r>
              <a:rPr lang="es-AR" sz="2400" dirty="0" err="1"/>
              <a:t>Bursatiles</a:t>
            </a:r>
            <a:r>
              <a:rPr lang="es-AR" sz="2400" dirty="0"/>
              <a:t> de entre 6 meses y 36 meses (en $ o USD)</a:t>
            </a:r>
          </a:p>
          <a:p>
            <a:endParaRPr lang="es-AR" sz="2400" dirty="0"/>
          </a:p>
          <a:p>
            <a:pPr marL="285750" indent="-285750">
              <a:buFont typeface="Wingdings" panose="05000000000000000000" pitchFamily="2" charset="2"/>
              <a:buChar char="Ø"/>
            </a:pPr>
            <a:r>
              <a:rPr lang="es-AR" sz="2400" dirty="0"/>
              <a:t>Obligaciones Negociables Simples</a:t>
            </a:r>
          </a:p>
          <a:p>
            <a:pPr marL="742950" lvl="1" indent="-285750">
              <a:buFont typeface="Wingdings" panose="05000000000000000000" pitchFamily="2" charset="2"/>
              <a:buChar char="§"/>
            </a:pPr>
            <a:endParaRPr lang="es-ES" sz="2400" dirty="0"/>
          </a:p>
        </p:txBody>
      </p:sp>
    </p:spTree>
    <p:extLst>
      <p:ext uri="{BB962C8B-B14F-4D97-AF65-F5344CB8AC3E}">
        <p14:creationId xmlns:p14="http://schemas.microsoft.com/office/powerpoint/2010/main" val="24049860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TotalTime>
  <Words>843</Words>
  <Application>Microsoft Office PowerPoint</Application>
  <PresentationFormat>Panorámica</PresentationFormat>
  <Paragraphs>46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Aptos</vt:lpstr>
      <vt:lpstr>Aptos Display</vt:lpstr>
      <vt:lpstr>Arial</vt:lpstr>
      <vt:lpstr>Montserrat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Pilar Ferrer</dc:creator>
  <cp:lastModifiedBy>Jorge Llorens</cp:lastModifiedBy>
  <cp:revision>2</cp:revision>
  <dcterms:created xsi:type="dcterms:W3CDTF">2024-08-27T19:28:53Z</dcterms:created>
  <dcterms:modified xsi:type="dcterms:W3CDTF">2024-09-01T18:50:43Z</dcterms:modified>
</cp:coreProperties>
</file>