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28" r:id="rId3"/>
    <p:sldId id="260" r:id="rId4"/>
    <p:sldId id="262" r:id="rId5"/>
    <p:sldId id="261" r:id="rId6"/>
    <p:sldId id="264" r:id="rId7"/>
    <p:sldId id="263" r:id="rId8"/>
    <p:sldId id="431" r:id="rId9"/>
    <p:sldId id="271" r:id="rId10"/>
    <p:sldId id="272" r:id="rId11"/>
    <p:sldId id="273" r:id="rId12"/>
    <p:sldId id="265" r:id="rId13"/>
    <p:sldId id="418" r:id="rId14"/>
    <p:sldId id="419" r:id="rId15"/>
    <p:sldId id="420" r:id="rId16"/>
    <p:sldId id="422" r:id="rId17"/>
    <p:sldId id="423" r:id="rId18"/>
    <p:sldId id="421" r:id="rId19"/>
    <p:sldId id="274" r:id="rId20"/>
    <p:sldId id="266" r:id="rId21"/>
    <p:sldId id="432" r:id="rId22"/>
    <p:sldId id="429" r:id="rId23"/>
    <p:sldId id="433" r:id="rId24"/>
    <p:sldId id="435" r:id="rId25"/>
    <p:sldId id="300" r:id="rId26"/>
    <p:sldId id="301" r:id="rId27"/>
    <p:sldId id="425" r:id="rId28"/>
    <p:sldId id="430" r:id="rId29"/>
    <p:sldId id="276" r:id="rId30"/>
    <p:sldId id="277" r:id="rId31"/>
    <p:sldId id="424" r:id="rId32"/>
    <p:sldId id="278" r:id="rId33"/>
    <p:sldId id="302" r:id="rId34"/>
    <p:sldId id="417" r:id="rId35"/>
    <p:sldId id="290" r:id="rId36"/>
    <p:sldId id="280" r:id="rId37"/>
    <p:sldId id="291" r:id="rId38"/>
    <p:sldId id="298" r:id="rId39"/>
    <p:sldId id="257" r:id="rId40"/>
    <p:sldId id="281" r:id="rId4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994"/>
    <a:srgbClr val="90D5E0"/>
    <a:srgbClr val="F4945B"/>
    <a:srgbClr val="68C5D4"/>
    <a:srgbClr val="0E7391"/>
    <a:srgbClr val="002060"/>
    <a:srgbClr val="2E75B6"/>
    <a:srgbClr val="3EBCD8"/>
    <a:srgbClr val="9A9CA0"/>
    <a:srgbClr val="00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028D1-25D0-40DD-97E5-07B96A688472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0EC17-92AE-4A87-961F-10466FFD37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583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51959-6B4A-FD21-B820-3F98B179E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954BEC-C445-2F39-E455-A6D13DEF6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94F9E6-5A37-4D6E-A1B2-5E7244EB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68F02-9077-8117-EBA2-51AE0596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AA0923-1E26-3927-199B-1BC03A1B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094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49FA-AEC1-2C1E-AA82-5BEDD2EE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651E29-A68B-4486-0B86-70F80C0D2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824DD1-AEB6-DC9C-70BE-59CF1AC9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EC1CF-1EA9-71FD-1AFA-AF814CA6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8E063E-9DDE-CC06-340F-5DA67650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796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2AE468-B37E-881C-00D6-D47F6B1D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5DEBDF-DE82-3C8C-13A9-BC75632A7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E38D2E-B502-2300-918E-B5707C9B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DDE0B8-4A73-BFD9-770D-6FD0C014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EE6264-1B9A-F9F6-5DF2-5C2F3D91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381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B8A54-ECC5-3B1D-E15F-2C80F9573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799ECE-4E52-3C37-7FC9-3D0D2760D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4611F3-36C8-496B-EAEC-672083C0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0F7849-709E-3AD3-BA75-E16D61D8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681D2-51C6-3E22-8F31-0A5E737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82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25ECB-A213-0603-B826-17C7F6D3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3D7FC9-D68D-A95E-EECD-71FE81978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18967E-361F-0B48-6769-41EB4CE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E2A4D-45B0-C67E-1DCB-289469B1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D984C5-87CB-973D-E478-EC4D347C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122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FB7F2-67B3-E84E-54D1-12BE52E1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C5549-97E1-5D8E-707E-9ADECEFA6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541978-04FF-9668-0CEF-6B7511A6E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A11D4F-9892-EDCD-DE78-FFDF9571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6B599B-88CE-E6B1-3682-2827FD57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6F98DD-AD18-3804-2B4A-03D44821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748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FEA36-C520-94C0-66E5-82CE7B1A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561E7C-C0BF-DAA0-F505-AE2950B34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CD95FB-274A-1185-811E-756D1C3A9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1898C3-3F1A-3693-343C-6CAEBB337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07621C-F075-BBDE-E78B-43DEAB654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3D16CD-9B8C-F0F4-4087-8144E144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114B6B3-1515-2654-DBA4-42493F3A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2364F7-13B1-E6A1-A998-29A2B83F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319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D490F-84EA-BE8F-5D20-AA9708C8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B5EF16-BDBF-D4B4-74E1-CF00B1D8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636360-5A49-556A-4C16-A6C79E89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DC378E-73E5-A7EB-434A-3854E774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150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985690-1D41-0DA4-6052-D60B7ECA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047F71-5D44-A1D2-6B05-CB5D039C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322830-86FA-5B0B-9379-36130E53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329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A3E3A-FBA7-9ABD-B480-F758898B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041270-EF14-3DA0-1B73-5735D02E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6E3379-562F-FF94-38D9-1AEE31007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5C2E1E-8D86-4EC5-21CB-EC7EE292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095ABE-CC5F-1E62-8F94-B7A54313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271358-ADA5-2130-871F-9A1941BB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78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FBF77-FB6F-CF36-4861-668AF57C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B041FF-BA6F-88EE-8BBF-DAB768D58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EC8D93-7C36-AD0E-546A-EF7764980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2726A6-639B-9EDB-DC93-C2BECE80D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ADCAF0-84B0-BAED-1CC6-0005E2461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61510A-4B7C-EC64-93E2-93CB7F98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10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3AEE2A-8823-549B-9561-4B388715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DD40C3-4959-3F90-EE42-DBEC4A98C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DCAE2E-8C2D-8238-A9E2-3BD55C5AA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1D524-EDA0-4D2B-B71C-BFD3F8CA27B3}" type="datetimeFigureOut">
              <a:rPr lang="es-AR" smtClean="0"/>
              <a:t>21/4/2025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85271B-1143-E6E0-3221-1AAA565BE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10838-FFA8-B477-5BE5-31395B004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5EB0-2A8D-4C68-A537-BF1AD56E17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092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microsoft.com/office/2007/relationships/hdphoto" Target="../media/hdphoto4.wdp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8.png"/><Relationship Id="rId7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sentada frente a una mesa con un pastel&#10;&#10;Descripción generada automáticamente con confianza media">
            <a:extLst>
              <a:ext uri="{FF2B5EF4-FFF2-40B4-BE49-F238E27FC236}">
                <a16:creationId xmlns:a16="http://schemas.microsoft.com/office/drawing/2014/main" id="{436E9C4C-C2E1-E0D5-4504-ABE4DF1F0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0" b="115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220BFC7-0BB7-42EA-6599-65D8FABB270C}"/>
              </a:ext>
            </a:extLst>
          </p:cNvPr>
          <p:cNvSpPr/>
          <p:nvPr/>
        </p:nvSpPr>
        <p:spPr>
          <a:xfrm>
            <a:off x="0" y="292100"/>
            <a:ext cx="12192000" cy="1473200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 descr="Mujer sentada frente a una mesa con un pastel&#10;&#10;Descripción generada automáticamente con confianza media">
            <a:extLst>
              <a:ext uri="{FF2B5EF4-FFF2-40B4-BE49-F238E27FC236}">
                <a16:creationId xmlns:a16="http://schemas.microsoft.com/office/drawing/2014/main" id="{9B46BE83-7773-F4A8-4A99-2710CCC7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79983" l="9986" r="89986">
                        <a14:foregroundMark x1="35925" y1="9944" x2="42611" y2="10245"/>
                        <a14:backgroundMark x1="62812" y1="43866" x2="73343" y2="77658"/>
                        <a14:backgroundMark x1="73343" y1="77658" x2="73659" y2="81662"/>
                      </a14:backgroundRemoval>
                    </a14:imgEffect>
                  </a14:imgLayer>
                </a14:imgProps>
              </a:ext>
            </a:extLst>
          </a:blip>
          <a:srcRect t="4070" b="1154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C7AA10-9762-809D-4DFF-E95419846976}"/>
              </a:ext>
            </a:extLst>
          </p:cNvPr>
          <p:cNvSpPr txBox="1"/>
          <p:nvPr/>
        </p:nvSpPr>
        <p:spPr>
          <a:xfrm>
            <a:off x="6430056" y="570535"/>
            <a:ext cx="549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dirty="0">
                <a:solidFill>
                  <a:srgbClr val="0F7994"/>
                </a:solidFill>
              </a:rPr>
              <a:t>EDUCACIÓN FINANCIERA </a:t>
            </a:r>
          </a:p>
          <a:p>
            <a:r>
              <a:rPr lang="es-AR" sz="2800" dirty="0">
                <a:solidFill>
                  <a:srgbClr val="0F7994"/>
                </a:solidFill>
              </a:rPr>
              <a:t>PARA PERSONAS EMPRENDEDORAS</a:t>
            </a:r>
          </a:p>
        </p:txBody>
      </p:sp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4F4472F0-9225-7EFC-18C8-6B3038A41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9" y="499843"/>
            <a:ext cx="2576551" cy="10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48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réditos para Comercios BNA+">
            <a:extLst>
              <a:ext uri="{FF2B5EF4-FFF2-40B4-BE49-F238E27FC236}">
                <a16:creationId xmlns:a16="http://schemas.microsoft.com/office/drawing/2014/main" id="{D8110339-9716-CF8F-F3F6-3AD12C55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9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F332B0C-9B0B-DACF-82A4-0D6867918049}"/>
              </a:ext>
            </a:extLst>
          </p:cNvPr>
          <p:cNvSpPr/>
          <p:nvPr/>
        </p:nvSpPr>
        <p:spPr>
          <a:xfrm>
            <a:off x="0" y="3132279"/>
            <a:ext cx="12192000" cy="2881099"/>
          </a:xfrm>
          <a:prstGeom prst="rect">
            <a:avLst/>
          </a:prstGeom>
          <a:solidFill>
            <a:srgbClr val="1F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Google Shape;358;p39">
            <a:extLst>
              <a:ext uri="{FF2B5EF4-FFF2-40B4-BE49-F238E27FC236}">
                <a16:creationId xmlns:a16="http://schemas.microsoft.com/office/drawing/2014/main" id="{6C696743-F717-F03E-E7FB-C835B048B67E}"/>
              </a:ext>
            </a:extLst>
          </p:cNvPr>
          <p:cNvSpPr/>
          <p:nvPr/>
        </p:nvSpPr>
        <p:spPr>
          <a:xfrm>
            <a:off x="399084" y="3600414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9">
            <a:extLst>
              <a:ext uri="{FF2B5EF4-FFF2-40B4-BE49-F238E27FC236}">
                <a16:creationId xmlns:a16="http://schemas.microsoft.com/office/drawing/2014/main" id="{63B3CB96-B82C-D1F1-EEF0-35FB1F60F84C}"/>
              </a:ext>
            </a:extLst>
          </p:cNvPr>
          <p:cNvSpPr/>
          <p:nvPr/>
        </p:nvSpPr>
        <p:spPr>
          <a:xfrm>
            <a:off x="2037509" y="3589569"/>
            <a:ext cx="1466021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2;p39">
            <a:extLst>
              <a:ext uri="{FF2B5EF4-FFF2-40B4-BE49-F238E27FC236}">
                <a16:creationId xmlns:a16="http://schemas.microsoft.com/office/drawing/2014/main" id="{5D7B37C3-4E5C-354B-5C50-E92D9BAF12B4}"/>
              </a:ext>
            </a:extLst>
          </p:cNvPr>
          <p:cNvSpPr/>
          <p:nvPr/>
        </p:nvSpPr>
        <p:spPr>
          <a:xfrm>
            <a:off x="2037518" y="4528193"/>
            <a:ext cx="1466021" cy="8655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4;p39">
            <a:extLst>
              <a:ext uri="{FF2B5EF4-FFF2-40B4-BE49-F238E27FC236}">
                <a16:creationId xmlns:a16="http://schemas.microsoft.com/office/drawing/2014/main" id="{8D58509C-EC7D-850C-AA0B-98C686C90B49}"/>
              </a:ext>
            </a:extLst>
          </p:cNvPr>
          <p:cNvSpPr/>
          <p:nvPr/>
        </p:nvSpPr>
        <p:spPr>
          <a:xfrm>
            <a:off x="399084" y="4530309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ubtítulo 1">
            <a:extLst>
              <a:ext uri="{FF2B5EF4-FFF2-40B4-BE49-F238E27FC236}">
                <a16:creationId xmlns:a16="http://schemas.microsoft.com/office/drawing/2014/main" id="{442EB876-7D90-A595-853F-5239B51D2A6A}"/>
              </a:ext>
            </a:extLst>
          </p:cNvPr>
          <p:cNvSpPr txBox="1">
            <a:spLocks/>
          </p:cNvSpPr>
          <p:nvPr/>
        </p:nvSpPr>
        <p:spPr>
          <a:xfrm>
            <a:off x="424686" y="4618761"/>
            <a:ext cx="1355850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Billetera virtual</a:t>
            </a:r>
          </a:p>
        </p:txBody>
      </p:sp>
      <p:sp>
        <p:nvSpPr>
          <p:cNvPr id="17" name="Google Shape;358;p39">
            <a:extLst>
              <a:ext uri="{FF2B5EF4-FFF2-40B4-BE49-F238E27FC236}">
                <a16:creationId xmlns:a16="http://schemas.microsoft.com/office/drawing/2014/main" id="{615C7BED-0F91-B0FD-1437-03493D237846}"/>
              </a:ext>
            </a:extLst>
          </p:cNvPr>
          <p:cNvSpPr/>
          <p:nvPr/>
        </p:nvSpPr>
        <p:spPr>
          <a:xfrm>
            <a:off x="3707432" y="3600414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;p39">
            <a:extLst>
              <a:ext uri="{FF2B5EF4-FFF2-40B4-BE49-F238E27FC236}">
                <a16:creationId xmlns:a16="http://schemas.microsoft.com/office/drawing/2014/main" id="{AC6B6297-FF23-7921-939C-1AAD3226ED39}"/>
              </a:ext>
            </a:extLst>
          </p:cNvPr>
          <p:cNvSpPr/>
          <p:nvPr/>
        </p:nvSpPr>
        <p:spPr>
          <a:xfrm>
            <a:off x="5362790" y="3589569"/>
            <a:ext cx="1466021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2;p39">
            <a:extLst>
              <a:ext uri="{FF2B5EF4-FFF2-40B4-BE49-F238E27FC236}">
                <a16:creationId xmlns:a16="http://schemas.microsoft.com/office/drawing/2014/main" id="{83F7F224-D723-40D1-A68B-5A080CA0C46B}"/>
              </a:ext>
            </a:extLst>
          </p:cNvPr>
          <p:cNvSpPr/>
          <p:nvPr/>
        </p:nvSpPr>
        <p:spPr>
          <a:xfrm>
            <a:off x="5362799" y="4528193"/>
            <a:ext cx="1466021" cy="8655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;p39">
            <a:extLst>
              <a:ext uri="{FF2B5EF4-FFF2-40B4-BE49-F238E27FC236}">
                <a16:creationId xmlns:a16="http://schemas.microsoft.com/office/drawing/2014/main" id="{1E481779-19E7-B8A4-F573-A07778F6AD24}"/>
              </a:ext>
            </a:extLst>
          </p:cNvPr>
          <p:cNvSpPr/>
          <p:nvPr/>
        </p:nvSpPr>
        <p:spPr>
          <a:xfrm>
            <a:off x="3716957" y="4530309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ubtítulo 1">
            <a:extLst>
              <a:ext uri="{FF2B5EF4-FFF2-40B4-BE49-F238E27FC236}">
                <a16:creationId xmlns:a16="http://schemas.microsoft.com/office/drawing/2014/main" id="{3E0758C2-0CB8-6E29-E4C6-13D97A5417B5}"/>
              </a:ext>
            </a:extLst>
          </p:cNvPr>
          <p:cNvSpPr txBox="1">
            <a:spLocks/>
          </p:cNvSpPr>
          <p:nvPr/>
        </p:nvSpPr>
        <p:spPr>
          <a:xfrm>
            <a:off x="3715811" y="4620878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y control</a:t>
            </a:r>
          </a:p>
        </p:txBody>
      </p:sp>
      <p:sp>
        <p:nvSpPr>
          <p:cNvPr id="22" name="Subtítulo 1">
            <a:extLst>
              <a:ext uri="{FF2B5EF4-FFF2-40B4-BE49-F238E27FC236}">
                <a16:creationId xmlns:a16="http://schemas.microsoft.com/office/drawing/2014/main" id="{D0F63C78-538D-CE72-39A2-AEDA441B99DC}"/>
              </a:ext>
            </a:extLst>
          </p:cNvPr>
          <p:cNvSpPr txBox="1">
            <a:spLocks/>
          </p:cNvSpPr>
          <p:nvPr/>
        </p:nvSpPr>
        <p:spPr>
          <a:xfrm>
            <a:off x="5371327" y="4639746"/>
            <a:ext cx="1457527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Descuentos y beneficios</a:t>
            </a:r>
          </a:p>
        </p:txBody>
      </p:sp>
      <p:sp>
        <p:nvSpPr>
          <p:cNvPr id="23" name="Google Shape;358;p39">
            <a:extLst>
              <a:ext uri="{FF2B5EF4-FFF2-40B4-BE49-F238E27FC236}">
                <a16:creationId xmlns:a16="http://schemas.microsoft.com/office/drawing/2014/main" id="{DAD50605-A268-61A3-1A0F-8CBD2EF26D61}"/>
              </a:ext>
            </a:extLst>
          </p:cNvPr>
          <p:cNvSpPr/>
          <p:nvPr/>
        </p:nvSpPr>
        <p:spPr>
          <a:xfrm>
            <a:off x="7013463" y="3588550"/>
            <a:ext cx="1466021" cy="929895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0;p39">
            <a:extLst>
              <a:ext uri="{FF2B5EF4-FFF2-40B4-BE49-F238E27FC236}">
                <a16:creationId xmlns:a16="http://schemas.microsoft.com/office/drawing/2014/main" id="{C9A76317-D038-FF0D-A7A7-7A92F9BE98A4}"/>
              </a:ext>
            </a:extLst>
          </p:cNvPr>
          <p:cNvSpPr/>
          <p:nvPr/>
        </p:nvSpPr>
        <p:spPr>
          <a:xfrm>
            <a:off x="8636250" y="3597701"/>
            <a:ext cx="1466022" cy="951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62;p39">
            <a:extLst>
              <a:ext uri="{FF2B5EF4-FFF2-40B4-BE49-F238E27FC236}">
                <a16:creationId xmlns:a16="http://schemas.microsoft.com/office/drawing/2014/main" id="{A9849280-ABF4-C564-D6F6-C0377243D4FE}"/>
              </a:ext>
            </a:extLst>
          </p:cNvPr>
          <p:cNvSpPr/>
          <p:nvPr/>
        </p:nvSpPr>
        <p:spPr>
          <a:xfrm>
            <a:off x="8636259" y="4538441"/>
            <a:ext cx="1466022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4;p39">
            <a:extLst>
              <a:ext uri="{FF2B5EF4-FFF2-40B4-BE49-F238E27FC236}">
                <a16:creationId xmlns:a16="http://schemas.microsoft.com/office/drawing/2014/main" id="{8A851D5C-7CCE-6458-8F54-6C8815E975D1}"/>
              </a:ext>
            </a:extLst>
          </p:cNvPr>
          <p:cNvSpPr/>
          <p:nvPr/>
        </p:nvSpPr>
        <p:spPr>
          <a:xfrm>
            <a:off x="7013463" y="4518445"/>
            <a:ext cx="1466021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ubtítulo 1">
            <a:extLst>
              <a:ext uri="{FF2B5EF4-FFF2-40B4-BE49-F238E27FC236}">
                <a16:creationId xmlns:a16="http://schemas.microsoft.com/office/drawing/2014/main" id="{8B6ADAE2-B142-22DC-BF9F-BE0D7CC14794}"/>
              </a:ext>
            </a:extLst>
          </p:cNvPr>
          <p:cNvSpPr txBox="1">
            <a:spLocks/>
          </p:cNvSpPr>
          <p:nvPr/>
        </p:nvSpPr>
        <p:spPr>
          <a:xfrm>
            <a:off x="8646062" y="4594630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Ahorro e inversión</a:t>
            </a:r>
          </a:p>
        </p:txBody>
      </p:sp>
      <p:sp>
        <p:nvSpPr>
          <p:cNvPr id="28" name="Subtítulo 1">
            <a:extLst>
              <a:ext uri="{FF2B5EF4-FFF2-40B4-BE49-F238E27FC236}">
                <a16:creationId xmlns:a16="http://schemas.microsoft.com/office/drawing/2014/main" id="{A962F129-5F41-4812-ACF7-716046A7F761}"/>
              </a:ext>
            </a:extLst>
          </p:cNvPr>
          <p:cNvSpPr txBox="1">
            <a:spLocks/>
          </p:cNvSpPr>
          <p:nvPr/>
        </p:nvSpPr>
        <p:spPr>
          <a:xfrm>
            <a:off x="7018611" y="4633452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Tarjeta de crédito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53C416B-0A01-415F-0E32-AE17A0043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83242" y="3613792"/>
            <a:ext cx="914400" cy="9144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4FC82EF-9DD9-A033-54BF-D96A2E2CD3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5268" y="3596297"/>
            <a:ext cx="914400" cy="9144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EF8013-2324-99AA-7EF6-784518FD3B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23187" y="3633949"/>
            <a:ext cx="914400" cy="914400"/>
          </a:xfrm>
          <a:prstGeom prst="rect">
            <a:avLst/>
          </a:prstGeom>
        </p:spPr>
      </p:pic>
      <p:sp>
        <p:nvSpPr>
          <p:cNvPr id="34" name="Subtítulo 1">
            <a:extLst>
              <a:ext uri="{FF2B5EF4-FFF2-40B4-BE49-F238E27FC236}">
                <a16:creationId xmlns:a16="http://schemas.microsoft.com/office/drawing/2014/main" id="{9BAEA433-0A32-7688-20A2-DA6CE7983063}"/>
              </a:ext>
            </a:extLst>
          </p:cNvPr>
          <p:cNvSpPr txBox="1">
            <a:spLocks/>
          </p:cNvSpPr>
          <p:nvPr/>
        </p:nvSpPr>
        <p:spPr>
          <a:xfrm>
            <a:off x="2045079" y="4618761"/>
            <a:ext cx="1468649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Medios de cobros digitales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3C682696-5284-9C88-C8F1-8348A11D30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93851" y="3611675"/>
            <a:ext cx="914400" cy="9144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365F3A8-271C-51B5-A589-1492664E83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0262" y="3465937"/>
            <a:ext cx="1241436" cy="1241436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DFF762B-12AD-38B0-B71D-AAD30B441F52}"/>
              </a:ext>
            </a:extLst>
          </p:cNvPr>
          <p:cNvSpPr txBox="1"/>
          <p:nvPr/>
        </p:nvSpPr>
        <p:spPr>
          <a:xfrm>
            <a:off x="970901" y="3852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41" name="Google Shape;360;p39">
            <a:extLst>
              <a:ext uri="{FF2B5EF4-FFF2-40B4-BE49-F238E27FC236}">
                <a16:creationId xmlns:a16="http://schemas.microsoft.com/office/drawing/2014/main" id="{A8ADEF4D-19E9-E0FB-FE3A-41922796CFE1}"/>
              </a:ext>
            </a:extLst>
          </p:cNvPr>
          <p:cNvSpPr/>
          <p:nvPr/>
        </p:nvSpPr>
        <p:spPr>
          <a:xfrm>
            <a:off x="10267652" y="3597701"/>
            <a:ext cx="1466022" cy="951750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62;p39">
            <a:extLst>
              <a:ext uri="{FF2B5EF4-FFF2-40B4-BE49-F238E27FC236}">
                <a16:creationId xmlns:a16="http://schemas.microsoft.com/office/drawing/2014/main" id="{1B326385-30EF-2EDE-7B86-BF313063711F}"/>
              </a:ext>
            </a:extLst>
          </p:cNvPr>
          <p:cNvSpPr/>
          <p:nvPr/>
        </p:nvSpPr>
        <p:spPr>
          <a:xfrm>
            <a:off x="10267661" y="4538441"/>
            <a:ext cx="1466022" cy="86338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ubtítulo 1">
            <a:extLst>
              <a:ext uri="{FF2B5EF4-FFF2-40B4-BE49-F238E27FC236}">
                <a16:creationId xmlns:a16="http://schemas.microsoft.com/office/drawing/2014/main" id="{644A653E-ADD1-B064-E200-CC21A8452A60}"/>
              </a:ext>
            </a:extLst>
          </p:cNvPr>
          <p:cNvSpPr txBox="1">
            <a:spLocks/>
          </p:cNvSpPr>
          <p:nvPr/>
        </p:nvSpPr>
        <p:spPr>
          <a:xfrm>
            <a:off x="10278680" y="4609169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Acceso a crédito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BE7645AE-06A1-7AA5-5F14-AC329CA83A6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543463" y="3579802"/>
            <a:ext cx="914400" cy="9144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0A5C164-BF1B-C5DA-926D-5CE9243EC7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90665" y="3637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BILLETERA VIRTUAL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D682FB-0EFA-A861-7F65-C54DA10E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5" t="7516" r="9484" b="5684"/>
          <a:stretch/>
        </p:blipFill>
        <p:spPr>
          <a:xfrm>
            <a:off x="162512" y="1992667"/>
            <a:ext cx="1850691" cy="3741614"/>
          </a:xfrm>
          <a:prstGeom prst="rect">
            <a:avLst/>
          </a:prstGeom>
        </p:spPr>
      </p:pic>
      <p:sp>
        <p:nvSpPr>
          <p:cNvPr id="10" name="Google Shape;358;p39">
            <a:extLst>
              <a:ext uri="{FF2B5EF4-FFF2-40B4-BE49-F238E27FC236}">
                <a16:creationId xmlns:a16="http://schemas.microsoft.com/office/drawing/2014/main" id="{960A7746-8B78-89E8-8967-E46AF77A0443}"/>
              </a:ext>
            </a:extLst>
          </p:cNvPr>
          <p:cNvSpPr/>
          <p:nvPr/>
        </p:nvSpPr>
        <p:spPr>
          <a:xfrm>
            <a:off x="2332727" y="1795219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0;p39">
            <a:extLst>
              <a:ext uri="{FF2B5EF4-FFF2-40B4-BE49-F238E27FC236}">
                <a16:creationId xmlns:a16="http://schemas.microsoft.com/office/drawing/2014/main" id="{61F69C92-9DE7-7943-8451-2C808F6D79DB}"/>
              </a:ext>
            </a:extLst>
          </p:cNvPr>
          <p:cNvSpPr/>
          <p:nvPr/>
        </p:nvSpPr>
        <p:spPr>
          <a:xfrm>
            <a:off x="4006909" y="1784374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2;p39">
            <a:extLst>
              <a:ext uri="{FF2B5EF4-FFF2-40B4-BE49-F238E27FC236}">
                <a16:creationId xmlns:a16="http://schemas.microsoft.com/office/drawing/2014/main" id="{FF00EC8B-1FEE-D380-C870-92517E044E23}"/>
              </a:ext>
            </a:extLst>
          </p:cNvPr>
          <p:cNvSpPr/>
          <p:nvPr/>
        </p:nvSpPr>
        <p:spPr>
          <a:xfrm>
            <a:off x="4006918" y="2552628"/>
            <a:ext cx="1585136" cy="119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4;p39">
            <a:extLst>
              <a:ext uri="{FF2B5EF4-FFF2-40B4-BE49-F238E27FC236}">
                <a16:creationId xmlns:a16="http://schemas.microsoft.com/office/drawing/2014/main" id="{ECCDDB1D-7C61-AD35-DFC2-C4B115168A7D}"/>
              </a:ext>
            </a:extLst>
          </p:cNvPr>
          <p:cNvSpPr/>
          <p:nvPr/>
        </p:nvSpPr>
        <p:spPr>
          <a:xfrm>
            <a:off x="2332727" y="2528265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ubtítulo 1">
            <a:extLst>
              <a:ext uri="{FF2B5EF4-FFF2-40B4-BE49-F238E27FC236}">
                <a16:creationId xmlns:a16="http://schemas.microsoft.com/office/drawing/2014/main" id="{416C0777-234C-86D8-6213-77A0693CCDC9}"/>
              </a:ext>
            </a:extLst>
          </p:cNvPr>
          <p:cNvSpPr txBox="1">
            <a:spLocks/>
          </p:cNvSpPr>
          <p:nvPr/>
        </p:nvSpPr>
        <p:spPr>
          <a:xfrm>
            <a:off x="2340905" y="2618833"/>
            <a:ext cx="1587978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ENVIAR Y RECIBIR PLATA</a:t>
            </a:r>
          </a:p>
        </p:txBody>
      </p:sp>
      <p:sp>
        <p:nvSpPr>
          <p:cNvPr id="20" name="Subtítulo 1">
            <a:extLst>
              <a:ext uri="{FF2B5EF4-FFF2-40B4-BE49-F238E27FC236}">
                <a16:creationId xmlns:a16="http://schemas.microsoft.com/office/drawing/2014/main" id="{48443481-C3B7-BA71-44CD-4846290BBB19}"/>
              </a:ext>
            </a:extLst>
          </p:cNvPr>
          <p:cNvSpPr txBox="1">
            <a:spLocks/>
          </p:cNvSpPr>
          <p:nvPr/>
        </p:nvSpPr>
        <p:spPr>
          <a:xfrm>
            <a:off x="4016093" y="2637701"/>
            <a:ext cx="1575952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PAGAR Y COBRAR CON QR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EC5E062-B8D0-0718-A607-B4D27C214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88" b="13409"/>
          <a:stretch/>
        </p:blipFill>
        <p:spPr>
          <a:xfrm>
            <a:off x="2668095" y="1857206"/>
            <a:ext cx="914400" cy="602615"/>
          </a:xfrm>
          <a:prstGeom prst="rect">
            <a:avLst/>
          </a:prstGeom>
        </p:spPr>
      </p:pic>
      <p:sp>
        <p:nvSpPr>
          <p:cNvPr id="23" name="Google Shape;358;p39">
            <a:extLst>
              <a:ext uri="{FF2B5EF4-FFF2-40B4-BE49-F238E27FC236}">
                <a16:creationId xmlns:a16="http://schemas.microsoft.com/office/drawing/2014/main" id="{1A510590-6321-F77D-D36C-AB52CF1D2DAC}"/>
              </a:ext>
            </a:extLst>
          </p:cNvPr>
          <p:cNvSpPr/>
          <p:nvPr/>
        </p:nvSpPr>
        <p:spPr>
          <a:xfrm>
            <a:off x="5681062" y="1795219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0;p39">
            <a:extLst>
              <a:ext uri="{FF2B5EF4-FFF2-40B4-BE49-F238E27FC236}">
                <a16:creationId xmlns:a16="http://schemas.microsoft.com/office/drawing/2014/main" id="{5BD6668B-C9DB-3E39-DEB3-00109139112E}"/>
              </a:ext>
            </a:extLst>
          </p:cNvPr>
          <p:cNvSpPr/>
          <p:nvPr/>
        </p:nvSpPr>
        <p:spPr>
          <a:xfrm>
            <a:off x="7382985" y="1784374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62;p39">
            <a:extLst>
              <a:ext uri="{FF2B5EF4-FFF2-40B4-BE49-F238E27FC236}">
                <a16:creationId xmlns:a16="http://schemas.microsoft.com/office/drawing/2014/main" id="{2426AC8C-272E-408C-1A27-F1DF91C72DF2}"/>
              </a:ext>
            </a:extLst>
          </p:cNvPr>
          <p:cNvSpPr/>
          <p:nvPr/>
        </p:nvSpPr>
        <p:spPr>
          <a:xfrm>
            <a:off x="7382994" y="2552628"/>
            <a:ext cx="1585136" cy="11975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4;p39">
            <a:extLst>
              <a:ext uri="{FF2B5EF4-FFF2-40B4-BE49-F238E27FC236}">
                <a16:creationId xmlns:a16="http://schemas.microsoft.com/office/drawing/2014/main" id="{12F18961-26BC-44F3-E988-6F618257C2C6}"/>
              </a:ext>
            </a:extLst>
          </p:cNvPr>
          <p:cNvSpPr/>
          <p:nvPr/>
        </p:nvSpPr>
        <p:spPr>
          <a:xfrm>
            <a:off x="5681062" y="2528265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ubtítulo 1">
            <a:extLst>
              <a:ext uri="{FF2B5EF4-FFF2-40B4-BE49-F238E27FC236}">
                <a16:creationId xmlns:a16="http://schemas.microsoft.com/office/drawing/2014/main" id="{79978D7D-D220-FDA6-76E6-FEA2A60C1B7A}"/>
              </a:ext>
            </a:extLst>
          </p:cNvPr>
          <p:cNvSpPr txBox="1">
            <a:spLocks/>
          </p:cNvSpPr>
          <p:nvPr/>
        </p:nvSpPr>
        <p:spPr>
          <a:xfrm>
            <a:off x="5689240" y="2618833"/>
            <a:ext cx="1587978" cy="11313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RECARGAR TARJETA DE TRANSPORTE Y CELULAR</a:t>
            </a:r>
          </a:p>
        </p:txBody>
      </p:sp>
      <p:sp>
        <p:nvSpPr>
          <p:cNvPr id="28" name="Subtítulo 1">
            <a:extLst>
              <a:ext uri="{FF2B5EF4-FFF2-40B4-BE49-F238E27FC236}">
                <a16:creationId xmlns:a16="http://schemas.microsoft.com/office/drawing/2014/main" id="{C6BE9D8A-C511-3955-E686-3C70CFC72CF0}"/>
              </a:ext>
            </a:extLst>
          </p:cNvPr>
          <p:cNvSpPr txBox="1">
            <a:spLocks/>
          </p:cNvSpPr>
          <p:nvPr/>
        </p:nvSpPr>
        <p:spPr>
          <a:xfrm>
            <a:off x="7392169" y="2637701"/>
            <a:ext cx="1575952" cy="11101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EXTRAER EFECTIVO SIN LA TARJETA, A TRAVÉS DE UNA ORDEN DE EXTRACCIÓN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A2EAC66-FF02-AB89-84AB-16E434784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40" b="18457"/>
          <a:stretch/>
        </p:blipFill>
        <p:spPr>
          <a:xfrm>
            <a:off x="4350706" y="1857206"/>
            <a:ext cx="914400" cy="60261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D04A5A7-D934-EDA8-67E1-9D22FDF4F6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16" b="16387"/>
          <a:stretch/>
        </p:blipFill>
        <p:spPr>
          <a:xfrm>
            <a:off x="6016430" y="1857206"/>
            <a:ext cx="914400" cy="63182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ACEE2FC-FCC5-151D-3DCA-0C146E5CD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25" b="13551"/>
          <a:stretch/>
        </p:blipFill>
        <p:spPr>
          <a:xfrm>
            <a:off x="7718353" y="1823369"/>
            <a:ext cx="914400" cy="714375"/>
          </a:xfrm>
          <a:prstGeom prst="rect">
            <a:avLst/>
          </a:prstGeom>
        </p:spPr>
      </p:pic>
      <p:sp>
        <p:nvSpPr>
          <p:cNvPr id="32" name="Google Shape;358;p39">
            <a:extLst>
              <a:ext uri="{FF2B5EF4-FFF2-40B4-BE49-F238E27FC236}">
                <a16:creationId xmlns:a16="http://schemas.microsoft.com/office/drawing/2014/main" id="{29E3A62D-1799-582A-2BCD-CBF06B6CDAB9}"/>
              </a:ext>
            </a:extLst>
          </p:cNvPr>
          <p:cNvSpPr/>
          <p:nvPr/>
        </p:nvSpPr>
        <p:spPr>
          <a:xfrm>
            <a:off x="2347200" y="3869562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0;p39">
            <a:extLst>
              <a:ext uri="{FF2B5EF4-FFF2-40B4-BE49-F238E27FC236}">
                <a16:creationId xmlns:a16="http://schemas.microsoft.com/office/drawing/2014/main" id="{F6A7B96B-5C27-5063-E324-A0842955FA12}"/>
              </a:ext>
            </a:extLst>
          </p:cNvPr>
          <p:cNvSpPr/>
          <p:nvPr/>
        </p:nvSpPr>
        <p:spPr>
          <a:xfrm>
            <a:off x="4021382" y="3858717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62;p39">
            <a:extLst>
              <a:ext uri="{FF2B5EF4-FFF2-40B4-BE49-F238E27FC236}">
                <a16:creationId xmlns:a16="http://schemas.microsoft.com/office/drawing/2014/main" id="{FD4D5BF9-BE5A-EA5D-99F1-8E29DD57456D}"/>
              </a:ext>
            </a:extLst>
          </p:cNvPr>
          <p:cNvSpPr/>
          <p:nvPr/>
        </p:nvSpPr>
        <p:spPr>
          <a:xfrm>
            <a:off x="4021391" y="4626971"/>
            <a:ext cx="1585136" cy="119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64;p39">
            <a:extLst>
              <a:ext uri="{FF2B5EF4-FFF2-40B4-BE49-F238E27FC236}">
                <a16:creationId xmlns:a16="http://schemas.microsoft.com/office/drawing/2014/main" id="{26AAA1F9-5DB1-7C9E-4F92-F23814C76EEB}"/>
              </a:ext>
            </a:extLst>
          </p:cNvPr>
          <p:cNvSpPr/>
          <p:nvPr/>
        </p:nvSpPr>
        <p:spPr>
          <a:xfrm>
            <a:off x="2347200" y="4602608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ubtítulo 1">
            <a:extLst>
              <a:ext uri="{FF2B5EF4-FFF2-40B4-BE49-F238E27FC236}">
                <a16:creationId xmlns:a16="http://schemas.microsoft.com/office/drawing/2014/main" id="{CD7C1284-4122-953A-6949-AD018E744AA0}"/>
              </a:ext>
            </a:extLst>
          </p:cNvPr>
          <p:cNvSpPr txBox="1">
            <a:spLocks/>
          </p:cNvSpPr>
          <p:nvPr/>
        </p:nvSpPr>
        <p:spPr>
          <a:xfrm>
            <a:off x="2355378" y="4693176"/>
            <a:ext cx="1587978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VISUALIZAR MOVIMIENTOS EN LÍNEA</a:t>
            </a:r>
          </a:p>
        </p:txBody>
      </p:sp>
      <p:sp>
        <p:nvSpPr>
          <p:cNvPr id="49" name="Subtítulo 1">
            <a:extLst>
              <a:ext uri="{FF2B5EF4-FFF2-40B4-BE49-F238E27FC236}">
                <a16:creationId xmlns:a16="http://schemas.microsoft.com/office/drawing/2014/main" id="{57D71535-4F88-7093-2B13-5FC21B18ED98}"/>
              </a:ext>
            </a:extLst>
          </p:cNvPr>
          <p:cNvSpPr txBox="1">
            <a:spLocks/>
          </p:cNvSpPr>
          <p:nvPr/>
        </p:nvSpPr>
        <p:spPr>
          <a:xfrm>
            <a:off x="4030566" y="4712044"/>
            <a:ext cx="1575952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REALIZAR TRANSFERENCIAS INMEDIATAS</a:t>
            </a:r>
          </a:p>
        </p:txBody>
      </p:sp>
      <p:sp>
        <p:nvSpPr>
          <p:cNvPr id="50" name="Google Shape;358;p39">
            <a:extLst>
              <a:ext uri="{FF2B5EF4-FFF2-40B4-BE49-F238E27FC236}">
                <a16:creationId xmlns:a16="http://schemas.microsoft.com/office/drawing/2014/main" id="{B34A38B1-61F6-FAD8-4FEE-A64C087BF0C7}"/>
              </a:ext>
            </a:extLst>
          </p:cNvPr>
          <p:cNvSpPr/>
          <p:nvPr/>
        </p:nvSpPr>
        <p:spPr>
          <a:xfrm>
            <a:off x="5695535" y="3869562"/>
            <a:ext cx="1585136" cy="742519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60;p39">
            <a:extLst>
              <a:ext uri="{FF2B5EF4-FFF2-40B4-BE49-F238E27FC236}">
                <a16:creationId xmlns:a16="http://schemas.microsoft.com/office/drawing/2014/main" id="{B7EC97CC-3813-4558-D349-D029C6E385C9}"/>
              </a:ext>
            </a:extLst>
          </p:cNvPr>
          <p:cNvSpPr/>
          <p:nvPr/>
        </p:nvSpPr>
        <p:spPr>
          <a:xfrm>
            <a:off x="7397458" y="3858717"/>
            <a:ext cx="1585136" cy="7599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62;p39">
            <a:extLst>
              <a:ext uri="{FF2B5EF4-FFF2-40B4-BE49-F238E27FC236}">
                <a16:creationId xmlns:a16="http://schemas.microsoft.com/office/drawing/2014/main" id="{81FBAE25-30D9-2DA7-BFDF-5DC4A416BA78}"/>
              </a:ext>
            </a:extLst>
          </p:cNvPr>
          <p:cNvSpPr/>
          <p:nvPr/>
        </p:nvSpPr>
        <p:spPr>
          <a:xfrm>
            <a:off x="7397467" y="4626971"/>
            <a:ext cx="1585136" cy="11975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64;p39">
            <a:extLst>
              <a:ext uri="{FF2B5EF4-FFF2-40B4-BE49-F238E27FC236}">
                <a16:creationId xmlns:a16="http://schemas.microsoft.com/office/drawing/2014/main" id="{B08B4761-ABBA-6DB1-90D7-D5DFB8821EBD}"/>
              </a:ext>
            </a:extLst>
          </p:cNvPr>
          <p:cNvSpPr/>
          <p:nvPr/>
        </p:nvSpPr>
        <p:spPr>
          <a:xfrm>
            <a:off x="5695535" y="4602608"/>
            <a:ext cx="1585136" cy="12195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ubtítulo 1">
            <a:extLst>
              <a:ext uri="{FF2B5EF4-FFF2-40B4-BE49-F238E27FC236}">
                <a16:creationId xmlns:a16="http://schemas.microsoft.com/office/drawing/2014/main" id="{9C87FE13-9399-85DE-3356-4D0F8A029C4D}"/>
              </a:ext>
            </a:extLst>
          </p:cNvPr>
          <p:cNvSpPr txBox="1">
            <a:spLocks/>
          </p:cNvSpPr>
          <p:nvPr/>
        </p:nvSpPr>
        <p:spPr>
          <a:xfrm>
            <a:off x="5703713" y="4693176"/>
            <a:ext cx="1587978" cy="11313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PAGAR SERVICIOS</a:t>
            </a:r>
          </a:p>
        </p:txBody>
      </p:sp>
      <p:sp>
        <p:nvSpPr>
          <p:cNvPr id="55" name="Subtítulo 1">
            <a:extLst>
              <a:ext uri="{FF2B5EF4-FFF2-40B4-BE49-F238E27FC236}">
                <a16:creationId xmlns:a16="http://schemas.microsoft.com/office/drawing/2014/main" id="{2B97D570-4CF1-7B3F-06DC-C8D9AE3E2AF0}"/>
              </a:ext>
            </a:extLst>
          </p:cNvPr>
          <p:cNvSpPr txBox="1">
            <a:spLocks/>
          </p:cNvSpPr>
          <p:nvPr/>
        </p:nvSpPr>
        <p:spPr>
          <a:xfrm>
            <a:off x="7406642" y="4712044"/>
            <a:ext cx="1575952" cy="11101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ACCEDER A DESCUENTOS Y PROMOCIONES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0AAA9FD1-D4B5-71E7-E4C7-94E515F37D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05" t="16064" r="24798" b="14838"/>
          <a:stretch/>
        </p:blipFill>
        <p:spPr>
          <a:xfrm>
            <a:off x="2915752" y="3924908"/>
            <a:ext cx="467229" cy="631825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931A3E6-74D2-B3A9-A3F1-5A8607DEA3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38557" y="3864754"/>
            <a:ext cx="759970" cy="75997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866B02F3-7CDD-4B78-3CD6-FF32A9E518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207" b="13602"/>
          <a:stretch/>
        </p:blipFill>
        <p:spPr>
          <a:xfrm>
            <a:off x="6087352" y="3924908"/>
            <a:ext cx="829272" cy="631826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7F5B2613-F699-943A-428C-9BF0853E7E2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287" b="10181"/>
          <a:stretch/>
        </p:blipFill>
        <p:spPr>
          <a:xfrm>
            <a:off x="7755051" y="3924908"/>
            <a:ext cx="855230" cy="663082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EDCCCE66-6CDA-E4BE-26CD-CCF57B324491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D0F6121F-9345-6D5F-FFBE-F2272D6C0DEE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CON </a:t>
            </a:r>
            <a:r>
              <a:rPr lang="es-AR" sz="2400" b="1" dirty="0">
                <a:solidFill>
                  <a:schemeClr val="bg1"/>
                </a:solidFill>
              </a:rPr>
              <a:t>BNA</a:t>
            </a:r>
            <a:r>
              <a:rPr lang="es-AR" sz="2400" b="1" dirty="0">
                <a:solidFill>
                  <a:schemeClr val="accent2"/>
                </a:solidFill>
              </a:rPr>
              <a:t>+</a:t>
            </a:r>
            <a:r>
              <a:rPr lang="es-AR" sz="2400" dirty="0">
                <a:solidFill>
                  <a:schemeClr val="bg1"/>
                </a:solidFill>
              </a:rPr>
              <a:t> PODÉS:</a:t>
            </a:r>
          </a:p>
        </p:txBody>
      </p:sp>
      <p:pic>
        <p:nvPicPr>
          <p:cNvPr id="63" name="Picture 4" descr="https://www.bna.com.ar/images/internas/imagenBNAmas.jpg">
            <a:extLst>
              <a:ext uri="{FF2B5EF4-FFF2-40B4-BE49-F238E27FC236}">
                <a16:creationId xmlns:a16="http://schemas.microsoft.com/office/drawing/2014/main" id="{841AB95D-69A6-FAE8-89EF-1D8D0F718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75356" b="8666"/>
          <a:stretch/>
        </p:blipFill>
        <p:spPr bwMode="auto">
          <a:xfrm>
            <a:off x="9715857" y="1797602"/>
            <a:ext cx="1329368" cy="12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" name="Picture 4" descr="https://www.bna.com.ar/images/internas/imagenBNAmas.jpg">
            <a:extLst>
              <a:ext uri="{FF2B5EF4-FFF2-40B4-BE49-F238E27FC236}">
                <a16:creationId xmlns:a16="http://schemas.microsoft.com/office/drawing/2014/main" id="{836DAF89-7B43-4F4A-7470-21A097DB0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2463" r="29866" b="8666"/>
          <a:stretch/>
        </p:blipFill>
        <p:spPr bwMode="auto">
          <a:xfrm>
            <a:off x="9807638" y="3271278"/>
            <a:ext cx="2225941" cy="12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4" descr="https://www.bna.com.ar/images/internas/imagenBNAmas.jpg">
            <a:extLst>
              <a:ext uri="{FF2B5EF4-FFF2-40B4-BE49-F238E27FC236}">
                <a16:creationId xmlns:a16="http://schemas.microsoft.com/office/drawing/2014/main" id="{34C35DE3-BCF2-F830-CD9E-AF521AA30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4" t="12463" b="8666"/>
          <a:stretch/>
        </p:blipFill>
        <p:spPr bwMode="auto">
          <a:xfrm>
            <a:off x="9707749" y="4496828"/>
            <a:ext cx="1624352" cy="12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47" name="Conector recto 6146">
            <a:extLst>
              <a:ext uri="{FF2B5EF4-FFF2-40B4-BE49-F238E27FC236}">
                <a16:creationId xmlns:a16="http://schemas.microsoft.com/office/drawing/2014/main" id="{E6A6391E-C9A5-6C3D-9270-D6010978BB48}"/>
              </a:ext>
            </a:extLst>
          </p:cNvPr>
          <p:cNvCxnSpPr>
            <a:cxnSpLocks/>
          </p:cNvCxnSpPr>
          <p:nvPr/>
        </p:nvCxnSpPr>
        <p:spPr>
          <a:xfrm>
            <a:off x="9355769" y="1810844"/>
            <a:ext cx="0" cy="4020952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99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36FF13AE-48AA-279C-5A46-1795E7C9D1DC}"/>
              </a:ext>
            </a:extLst>
          </p:cNvPr>
          <p:cNvSpPr/>
          <p:nvPr/>
        </p:nvSpPr>
        <p:spPr>
          <a:xfrm>
            <a:off x="0" y="5724005"/>
            <a:ext cx="12192000" cy="239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LLEGÓ LA HORA DE VENDER – MEDIOS DE COBRO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BB2F04-A64C-3EB1-D7C6-FBAEE5064CD3}"/>
              </a:ext>
            </a:extLst>
          </p:cNvPr>
          <p:cNvSpPr/>
          <p:nvPr/>
        </p:nvSpPr>
        <p:spPr>
          <a:xfrm>
            <a:off x="1" y="1728251"/>
            <a:ext cx="12192000" cy="58477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32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Ventajas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743738D-9D60-B418-333D-C21AD4A984D5}"/>
              </a:ext>
            </a:extLst>
          </p:cNvPr>
          <p:cNvSpPr/>
          <p:nvPr/>
        </p:nvSpPr>
        <p:spPr>
          <a:xfrm>
            <a:off x="640295" y="2795353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Aumento de ventas con diferentes medios de pago.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536F93-E746-3B15-2E66-76AD96B0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4" y="2629193"/>
            <a:ext cx="670873" cy="67087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8245399-83AB-F33D-5A7D-C15B85C8E3A7}"/>
              </a:ext>
            </a:extLst>
          </p:cNvPr>
          <p:cNvSpPr/>
          <p:nvPr/>
        </p:nvSpPr>
        <p:spPr>
          <a:xfrm>
            <a:off x="640295" y="3439962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Mayor seguridad al evitar el manejo de efectivo.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6F7F4AB-FBA0-CF69-1A56-6F927981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0" y="3230958"/>
            <a:ext cx="740382" cy="74038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B5B1C91-9D8D-2EA6-4949-853368451BE2}"/>
              </a:ext>
            </a:extLst>
          </p:cNvPr>
          <p:cNvSpPr/>
          <p:nvPr/>
        </p:nvSpPr>
        <p:spPr>
          <a:xfrm>
            <a:off x="627163" y="4096132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Control y seguimiento de los movimientos de venta.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06D0005-1828-9DDC-8CDC-AF9EB4C51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1" y="3926784"/>
            <a:ext cx="670873" cy="670873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2D484B2-4C8D-3948-5E59-056A6CDB20B0}"/>
              </a:ext>
            </a:extLst>
          </p:cNvPr>
          <p:cNvSpPr/>
          <p:nvPr/>
        </p:nvSpPr>
        <p:spPr>
          <a:xfrm>
            <a:off x="5887176" y="2766468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Acceso a ventas online.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C42ABC8-5073-0213-C487-A5087F3CC653}"/>
              </a:ext>
            </a:extLst>
          </p:cNvPr>
          <p:cNvSpPr/>
          <p:nvPr/>
        </p:nvSpPr>
        <p:spPr>
          <a:xfrm>
            <a:off x="5883424" y="3419222"/>
            <a:ext cx="3291493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Cobro fácil y rápido.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BD49BC0-2799-61F3-7EC2-BDC3454BA190}"/>
              </a:ext>
            </a:extLst>
          </p:cNvPr>
          <p:cNvSpPr/>
          <p:nvPr/>
        </p:nvSpPr>
        <p:spPr>
          <a:xfrm>
            <a:off x="5887176" y="4106411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Acceso a promociones exclusivas.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98BF0DA-86A0-CF1D-7F9D-27C33D54D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169" y="2633044"/>
            <a:ext cx="629301" cy="62930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AB3C8D5-A4BD-B271-FE60-3225CDD9E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092" y="3172240"/>
            <a:ext cx="847531" cy="84753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8528AD2-B4C8-7EED-BE4E-923BA6CDD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4097" y="3895227"/>
            <a:ext cx="694574" cy="694574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7D5344A9-8EDC-2947-61F2-BCE06A44E113}"/>
              </a:ext>
            </a:extLst>
          </p:cNvPr>
          <p:cNvSpPr/>
          <p:nvPr/>
        </p:nvSpPr>
        <p:spPr>
          <a:xfrm>
            <a:off x="640295" y="4787026"/>
            <a:ext cx="545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7C9C"/>
                </a:solidFill>
              </a:rPr>
              <a:t>Flexibilidad geográfica.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C7B4639-B83E-AD91-5094-334BFA6D7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12" y="4650204"/>
            <a:ext cx="551317" cy="551317"/>
          </a:xfrm>
          <a:prstGeom prst="rect">
            <a:avLst/>
          </a:prstGeom>
        </p:spPr>
      </p:pic>
      <p:pic>
        <p:nvPicPr>
          <p:cNvPr id="6146" name="Picture 2" descr="Imagen telefono">
            <a:extLst>
              <a:ext uri="{FF2B5EF4-FFF2-40B4-BE49-F238E27FC236}">
                <a16:creationId xmlns:a16="http://schemas.microsoft.com/office/drawing/2014/main" id="{CA3BAD62-C6CE-5E60-6633-173B4A49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64" y="2396455"/>
            <a:ext cx="2801501" cy="2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9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F4945B"/>
                </a:solidFill>
              </a:rPr>
              <a:t>+</a:t>
            </a:r>
            <a:r>
              <a:rPr lang="es-AR" sz="2800" b="1" dirty="0">
                <a:solidFill>
                  <a:srgbClr val="065C95"/>
                </a:solidFill>
              </a:rPr>
              <a:t>PAGOS. HERRAMIENTA DEL BANCO NACIÓN</a:t>
            </a:r>
          </a:p>
        </p:txBody>
      </p:sp>
      <p:sp>
        <p:nvSpPr>
          <p:cNvPr id="13" name="Rectángulo: esquinas redondeadas 22">
            <a:extLst>
              <a:ext uri="{FF2B5EF4-FFF2-40B4-BE49-F238E27FC236}">
                <a16:creationId xmlns:a16="http://schemas.microsoft.com/office/drawing/2014/main" id="{751CDFD8-13FD-D92F-22A2-6402AB9E9725}"/>
              </a:ext>
            </a:extLst>
          </p:cNvPr>
          <p:cNvSpPr/>
          <p:nvPr/>
        </p:nvSpPr>
        <p:spPr>
          <a:xfrm>
            <a:off x="1114720" y="3925455"/>
            <a:ext cx="4510226" cy="880854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Roboto"/>
              </a:rPr>
              <a:t>Es un agrupador de todos los medios de pago que recibís en tu comercio.</a:t>
            </a: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80243699-D29B-D5F9-F11E-AA31A34D6B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668638" y="1117520"/>
            <a:ext cx="5402388" cy="2520662"/>
          </a:xfrm>
          <a:prstGeom prst="rect">
            <a:avLst/>
          </a:prstGeom>
          <a:solidFill>
            <a:srgbClr val="4BACC6"/>
          </a:solidFill>
        </p:spPr>
      </p:pic>
      <p:pic>
        <p:nvPicPr>
          <p:cNvPr id="18" name="Imagen 17" descr="Un celular con letras&#10;&#10;Descripción generada automáticamente">
            <a:extLst>
              <a:ext uri="{FF2B5EF4-FFF2-40B4-BE49-F238E27FC236}">
                <a16:creationId xmlns:a16="http://schemas.microsoft.com/office/drawing/2014/main" id="{87678372-07A0-7A89-6B4B-7C44C323A4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0" t="6161" r="16592"/>
          <a:stretch/>
        </p:blipFill>
        <p:spPr>
          <a:xfrm>
            <a:off x="7111927" y="366448"/>
            <a:ext cx="4138040" cy="59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3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Ofrecé distintas opciones de pago, mejorando el servicio e incrementando las ventas.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+PAGOS. PLATAFORMAS </a:t>
            </a:r>
          </a:p>
        </p:txBody>
      </p:sp>
      <p:pic>
        <p:nvPicPr>
          <p:cNvPr id="7" name="Google Shape;329;p6">
            <a:extLst>
              <a:ext uri="{FF2B5EF4-FFF2-40B4-BE49-F238E27FC236}">
                <a16:creationId xmlns:a16="http://schemas.microsoft.com/office/drawing/2014/main" id="{BAF45714-F816-A559-6E62-CBEC5BC9585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85" t="5679" r="16930" b="8916"/>
          <a:stretch/>
        </p:blipFill>
        <p:spPr>
          <a:xfrm>
            <a:off x="1812773" y="1528751"/>
            <a:ext cx="1918718" cy="3216142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68A8AD-0DA7-F523-7444-E349CA344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815" y="1679729"/>
            <a:ext cx="6018154" cy="2871974"/>
          </a:xfrm>
          <a:prstGeom prst="rect">
            <a:avLst/>
          </a:prstGeom>
        </p:spPr>
      </p:pic>
      <p:sp>
        <p:nvSpPr>
          <p:cNvPr id="9" name="Rectángulo: esquinas redondeadas 22">
            <a:extLst>
              <a:ext uri="{FF2B5EF4-FFF2-40B4-BE49-F238E27FC236}">
                <a16:creationId xmlns:a16="http://schemas.microsoft.com/office/drawing/2014/main" id="{AFEA13C1-4E98-8E35-130E-C95B6A4F8489}"/>
              </a:ext>
            </a:extLst>
          </p:cNvPr>
          <p:cNvSpPr/>
          <p:nvPr/>
        </p:nvSpPr>
        <p:spPr>
          <a:xfrm>
            <a:off x="508000" y="4828653"/>
            <a:ext cx="4485080" cy="951883"/>
          </a:xfrm>
          <a:prstGeom prst="roundRect">
            <a:avLst/>
          </a:prstGeom>
          <a:solidFill>
            <a:srgbClr val="63BDD5"/>
          </a:solidFill>
          <a:ln w="28575">
            <a:solidFill>
              <a:srgbClr val="63BD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AR" sz="1600" dirty="0" err="1">
                <a:solidFill>
                  <a:schemeClr val="bg1"/>
                </a:solidFill>
                <a:latin typeface="Roboto"/>
              </a:rPr>
              <a:t>Descargás</a:t>
            </a:r>
            <a:r>
              <a:rPr lang="es-AR" sz="1600" dirty="0">
                <a:solidFill>
                  <a:schemeClr val="bg1"/>
                </a:solidFill>
                <a:latin typeface="Roboto"/>
              </a:rPr>
              <a:t> la App y lo </a:t>
            </a:r>
            <a:r>
              <a:rPr lang="es-AR" sz="1600" dirty="0" err="1">
                <a:solidFill>
                  <a:schemeClr val="bg1"/>
                </a:solidFill>
                <a:latin typeface="Roboto"/>
              </a:rPr>
              <a:t>empezás</a:t>
            </a:r>
            <a:r>
              <a:rPr lang="es-AR" sz="1600" dirty="0">
                <a:solidFill>
                  <a:schemeClr val="bg1"/>
                </a:solidFill>
                <a:latin typeface="Roboto"/>
              </a:rPr>
              <a:t> a usar: emprendedores, eventuales, monotributistas, comercios chicos, personas humanas.</a:t>
            </a:r>
          </a:p>
        </p:txBody>
      </p:sp>
      <p:sp>
        <p:nvSpPr>
          <p:cNvPr id="11" name="Rectángulo: esquinas redondeadas 22">
            <a:extLst>
              <a:ext uri="{FF2B5EF4-FFF2-40B4-BE49-F238E27FC236}">
                <a16:creationId xmlns:a16="http://schemas.microsoft.com/office/drawing/2014/main" id="{AE7488B4-FDED-58FA-1651-DEA85B6FEA07}"/>
              </a:ext>
            </a:extLst>
          </p:cNvPr>
          <p:cNvSpPr/>
          <p:nvPr/>
        </p:nvSpPr>
        <p:spPr>
          <a:xfrm>
            <a:off x="5800436" y="4828653"/>
            <a:ext cx="5687636" cy="977299"/>
          </a:xfrm>
          <a:prstGeom prst="roundRect">
            <a:avLst/>
          </a:prstGeom>
          <a:solidFill>
            <a:srgbClr val="63BDD5"/>
          </a:solidFill>
          <a:ln w="28575">
            <a:solidFill>
              <a:srgbClr val="63BD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AR" sz="1600" dirty="0">
                <a:solidFill>
                  <a:schemeClr val="bg1"/>
                </a:solidFill>
                <a:latin typeface="Roboto"/>
              </a:rPr>
              <a:t>Alta por sucursal: comercios medianos, grandes, responsables inscriptos, personas jurídicas.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4099739-537C-5622-189A-E59655FE9350}"/>
              </a:ext>
            </a:extLst>
          </p:cNvPr>
          <p:cNvSpPr/>
          <p:nvPr/>
        </p:nvSpPr>
        <p:spPr>
          <a:xfrm>
            <a:off x="1482862" y="1117422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AR" b="1">
                <a:solidFill>
                  <a:srgbClr val="0E7391"/>
                </a:solidFill>
                <a:latin typeface="Roboto"/>
                <a:ea typeface="Kievit Slab" panose="02000603020000020004" pitchFamily="2" charset="0"/>
              </a:rPr>
              <a:t>APP +PAGOS </a:t>
            </a:r>
            <a:endParaRPr lang="es-AR" b="1" dirty="0">
              <a:solidFill>
                <a:srgbClr val="0E7391"/>
              </a:solidFill>
              <a:latin typeface="Roboto"/>
              <a:ea typeface="Kievit Slab" panose="02000603020000020004" pitchFamily="2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C0A8992-7D8D-AE90-83DE-F39F7C769DEF}"/>
              </a:ext>
            </a:extLst>
          </p:cNvPr>
          <p:cNvSpPr/>
          <p:nvPr/>
        </p:nvSpPr>
        <p:spPr>
          <a:xfrm>
            <a:off x="5283201" y="1117422"/>
            <a:ext cx="6034768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lnSpc>
                <a:spcPct val="107000"/>
              </a:lnSpc>
              <a:spcAft>
                <a:spcPts val="600"/>
              </a:spcAft>
              <a:defRPr/>
            </a:pPr>
            <a:r>
              <a:rPr lang="es-AR" b="1">
                <a:solidFill>
                  <a:srgbClr val="0E7391"/>
                </a:solidFill>
                <a:latin typeface="Roboto"/>
                <a:ea typeface="Kievit Slab" panose="02000603020000020004" pitchFamily="2" charset="0"/>
              </a:rPr>
              <a:t>PLATAFORMA WEB PARA EJECUTIVOS + PAGOS </a:t>
            </a:r>
            <a:endParaRPr lang="es-AR" b="1" dirty="0">
              <a:solidFill>
                <a:srgbClr val="0E7391"/>
              </a:solidFill>
              <a:latin typeface="Roboto"/>
              <a:ea typeface="Kievit Slab" panose="02000603020000020004" pitchFamily="2" charset="0"/>
            </a:endParaRP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3B8840BE-29CD-10E1-B4DE-A4863E17A8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943616" y="31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234357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F08F5A59-E49E-0560-9A5D-3A2E012DE9ED}"/>
              </a:ext>
            </a:extLst>
          </p:cNvPr>
          <p:cNvSpPr/>
          <p:nvPr/>
        </p:nvSpPr>
        <p:spPr>
          <a:xfrm>
            <a:off x="4828949" y="1372918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72525562-B6C1-BC6A-95AA-858CB99A77F6}"/>
              </a:ext>
            </a:extLst>
          </p:cNvPr>
          <p:cNvSpPr/>
          <p:nvPr/>
        </p:nvSpPr>
        <p:spPr>
          <a:xfrm>
            <a:off x="1122829" y="1364029"/>
            <a:ext cx="2535355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+PAGOS. MODALIDADES PARA COBRAR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795B37D-1C1B-54B0-F862-57DF1D4AF651}"/>
              </a:ext>
            </a:extLst>
          </p:cNvPr>
          <p:cNvGrpSpPr/>
          <p:nvPr/>
        </p:nvGrpSpPr>
        <p:grpSpPr>
          <a:xfrm>
            <a:off x="461818" y="1487305"/>
            <a:ext cx="6895550" cy="3596018"/>
            <a:chOff x="2758126" y="1674129"/>
            <a:chExt cx="8125803" cy="3794185"/>
          </a:xfrm>
        </p:grpSpPr>
        <p:sp>
          <p:nvSpPr>
            <p:cNvPr id="28" name="Título 2">
              <a:extLst>
                <a:ext uri="{FF2B5EF4-FFF2-40B4-BE49-F238E27FC236}">
                  <a16:creationId xmlns:a16="http://schemas.microsoft.com/office/drawing/2014/main" id="{6B65D718-2CF6-18A1-4982-AC15621978B9}"/>
                </a:ext>
              </a:extLst>
            </p:cNvPr>
            <p:cNvSpPr txBox="1">
              <a:spLocks/>
            </p:cNvSpPr>
            <p:nvPr/>
          </p:nvSpPr>
          <p:spPr>
            <a:xfrm>
              <a:off x="3495489" y="1674129"/>
              <a:ext cx="2987694" cy="26303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s-AR" sz="3600" b="0" kern="1200" baseline="0" dirty="0">
                  <a:solidFill>
                    <a:srgbClr val="003D50"/>
                  </a:solidFill>
                  <a:latin typeface="Kievit Slab Medium" panose="02000603020000020004" charset="0"/>
                  <a:ea typeface="Kievit Slab Medium" panose="02000603020000020004" charset="0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s-AR" sz="1800" b="1" dirty="0">
                  <a:solidFill>
                    <a:srgbClr val="002060"/>
                  </a:solidFill>
                  <a:latin typeface="Kievit Slab" panose="02000603020000020004" pitchFamily="2" charset="0"/>
                  <a:ea typeface="Kievit Slab" panose="02000603020000020004" pitchFamily="2" charset="0"/>
                </a:rPr>
                <a:t>QR ESTÁTICO</a:t>
              </a:r>
            </a:p>
          </p:txBody>
        </p:sp>
        <p:pic>
          <p:nvPicPr>
            <p:cNvPr id="29" name="Imagen 28" descr="Una persona sosteniendo un celular en la mano&#10;&#10;Descripción generada automáticamente con confianza media">
              <a:extLst>
                <a:ext uri="{FF2B5EF4-FFF2-40B4-BE49-F238E27FC236}">
                  <a16:creationId xmlns:a16="http://schemas.microsoft.com/office/drawing/2014/main" id="{7FC56F0F-C1EF-78A5-3B9E-7377D3CA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126" y="2496968"/>
              <a:ext cx="4462421" cy="29713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0" name="Título 2">
              <a:extLst>
                <a:ext uri="{FF2B5EF4-FFF2-40B4-BE49-F238E27FC236}">
                  <a16:creationId xmlns:a16="http://schemas.microsoft.com/office/drawing/2014/main" id="{E45B61A5-8AA2-44CD-C994-E01ABFA478CB}"/>
                </a:ext>
              </a:extLst>
            </p:cNvPr>
            <p:cNvSpPr txBox="1">
              <a:spLocks/>
            </p:cNvSpPr>
            <p:nvPr/>
          </p:nvSpPr>
          <p:spPr>
            <a:xfrm>
              <a:off x="7896235" y="1674129"/>
              <a:ext cx="2987694" cy="26303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s-AR" sz="3600" b="0" kern="1200" baseline="0" dirty="0">
                  <a:solidFill>
                    <a:srgbClr val="003D50"/>
                  </a:solidFill>
                  <a:latin typeface="Kievit Slab Medium" panose="02000603020000020004" charset="0"/>
                  <a:ea typeface="Kievit Slab Medium" panose="02000603020000020004" charset="0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s-AR" sz="1800" b="1" dirty="0">
                  <a:solidFill>
                    <a:srgbClr val="002060"/>
                  </a:solidFill>
                  <a:latin typeface="Kievit Slab" panose="02000603020000020004" pitchFamily="2" charset="0"/>
                  <a:ea typeface="Kievit Slab" panose="02000603020000020004" pitchFamily="2" charset="0"/>
                </a:rPr>
                <a:t>QR DINÁMICO </a:t>
              </a:r>
            </a:p>
          </p:txBody>
        </p:sp>
        <p:pic>
          <p:nvPicPr>
            <p:cNvPr id="31" name="Imagen 30" descr="Código QR&#10;&#10;Descripción generada automáticamente">
              <a:extLst>
                <a:ext uri="{FF2B5EF4-FFF2-40B4-BE49-F238E27FC236}">
                  <a16:creationId xmlns:a16="http://schemas.microsoft.com/office/drawing/2014/main" id="{C0D61472-9F97-A657-90B2-70D59D64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408" y="2496968"/>
              <a:ext cx="2971346" cy="29713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7AB68372-19C6-4D1B-EAD6-56820186E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65" t="4841" r="17506" b="4655"/>
          <a:stretch/>
        </p:blipFill>
        <p:spPr bwMode="auto">
          <a:xfrm>
            <a:off x="8973262" y="837695"/>
            <a:ext cx="1981066" cy="36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ángulo: esquinas redondeadas 22">
            <a:extLst>
              <a:ext uri="{FF2B5EF4-FFF2-40B4-BE49-F238E27FC236}">
                <a16:creationId xmlns:a16="http://schemas.microsoft.com/office/drawing/2014/main" id="{06D4A7D5-EF36-A831-64F6-3B0D3680EC8F}"/>
              </a:ext>
            </a:extLst>
          </p:cNvPr>
          <p:cNvSpPr/>
          <p:nvPr/>
        </p:nvSpPr>
        <p:spPr>
          <a:xfrm>
            <a:off x="8087123" y="4383468"/>
            <a:ext cx="4031034" cy="1269692"/>
          </a:xfrm>
          <a:prstGeom prst="roundRect">
            <a:avLst/>
          </a:prstGeom>
          <a:solidFill>
            <a:srgbClr val="63BDD5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1400" b="1" dirty="0">
                <a:solidFill>
                  <a:schemeClr val="bg1"/>
                </a:solidFill>
                <a:latin typeface="Roboto"/>
                <a:ea typeface="Kievit Slab" panose="02000603020000020004" pitchFamily="2" charset="0"/>
              </a:rPr>
              <a:t>Link de pago</a:t>
            </a:r>
          </a:p>
          <a:p>
            <a:pPr algn="ctr" defTabSz="685800">
              <a:defRPr/>
            </a:pPr>
            <a:endParaRPr lang="es-AR" sz="1100" b="1" dirty="0">
              <a:solidFill>
                <a:schemeClr val="bg1"/>
              </a:solidFill>
              <a:latin typeface="Roboto"/>
              <a:ea typeface="Kievit Slab" panose="02000603020000020004" pitchFamily="2" charset="0"/>
            </a:endParaRPr>
          </a:p>
          <a:p>
            <a:pPr algn="ctr" defTabSz="685800">
              <a:defRPr/>
            </a:pPr>
            <a:r>
              <a:rPr lang="es-ES" sz="1600" dirty="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Es un enlace que permite realizar cobros a través de WhatsApp, email o redes sociales. Es simple, rápido y seguro. 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99FA6C7-A7BA-9BB9-B8F8-81D1EDE22A0A}"/>
              </a:ext>
            </a:extLst>
          </p:cNvPr>
          <p:cNvSpPr/>
          <p:nvPr/>
        </p:nvSpPr>
        <p:spPr>
          <a:xfrm>
            <a:off x="9165063" y="4476224"/>
            <a:ext cx="1875154" cy="345590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1"/>
                </a:solidFill>
                <a:latin typeface="Roboto"/>
              </a:rPr>
              <a:t>LINK DE PAGO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7968696-B351-E377-76F0-9674423DAF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943616" y="31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1904026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475D21B-CA6C-6EF9-D006-5C2F4E7F48BE}"/>
              </a:ext>
            </a:extLst>
          </p:cNvPr>
          <p:cNvSpPr/>
          <p:nvPr/>
        </p:nvSpPr>
        <p:spPr>
          <a:xfrm>
            <a:off x="0" y="3461846"/>
            <a:ext cx="12192000" cy="633512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F3CDA80-B581-262E-4CAD-F7BEC4F37A04}"/>
              </a:ext>
            </a:extLst>
          </p:cNvPr>
          <p:cNvSpPr/>
          <p:nvPr/>
        </p:nvSpPr>
        <p:spPr>
          <a:xfrm>
            <a:off x="0" y="1044632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835002-C0B7-B7BE-51C5-FF002DC7D9DD}"/>
              </a:ext>
            </a:extLst>
          </p:cNvPr>
          <p:cNvSpPr txBox="1"/>
          <p:nvPr/>
        </p:nvSpPr>
        <p:spPr>
          <a:xfrm>
            <a:off x="246322" y="329012"/>
            <a:ext cx="102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65C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PLAZOS DE ACREDITACIÓN Y COMISIONES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2BBF66A-3CAB-06E9-ED19-72993F53447F}"/>
              </a:ext>
            </a:extLst>
          </p:cNvPr>
          <p:cNvGrpSpPr/>
          <p:nvPr/>
        </p:nvGrpSpPr>
        <p:grpSpPr>
          <a:xfrm>
            <a:off x="1378497" y="1857332"/>
            <a:ext cx="9084339" cy="1745091"/>
            <a:chOff x="779124" y="2126749"/>
            <a:chExt cx="10633750" cy="52507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EB58CDED-DA35-A304-058A-25EA0D2BBD14}"/>
                </a:ext>
              </a:extLst>
            </p:cNvPr>
            <p:cNvSpPr/>
            <p:nvPr/>
          </p:nvSpPr>
          <p:spPr>
            <a:xfrm>
              <a:off x="779124" y="2126750"/>
              <a:ext cx="10119188" cy="3318552"/>
            </a:xfrm>
            <a:prstGeom prst="roundRect">
              <a:avLst/>
            </a:prstGeom>
            <a:solidFill>
              <a:srgbClr val="0F79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0F29D0A6-44B3-A361-A70D-714D91D2600F}"/>
                </a:ext>
              </a:extLst>
            </p:cNvPr>
            <p:cNvGrpSpPr/>
            <p:nvPr/>
          </p:nvGrpSpPr>
          <p:grpSpPr>
            <a:xfrm>
              <a:off x="1293688" y="2126749"/>
              <a:ext cx="10119186" cy="5250794"/>
              <a:chOff x="1293688" y="2126749"/>
              <a:chExt cx="10119186" cy="5250794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A490347B-A07A-D449-FB11-B9B25CCD7A08}"/>
                  </a:ext>
                </a:extLst>
              </p:cNvPr>
              <p:cNvSpPr/>
              <p:nvPr/>
            </p:nvSpPr>
            <p:spPr>
              <a:xfrm>
                <a:off x="4109663" y="2126749"/>
                <a:ext cx="7303211" cy="3346345"/>
              </a:xfrm>
              <a:prstGeom prst="roundRect">
                <a:avLst/>
              </a:prstGeom>
              <a:solidFill>
                <a:srgbClr val="90D5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90B2CB3-FDFC-D060-A7F3-47B61AAE6A7B}"/>
                  </a:ext>
                </a:extLst>
              </p:cNvPr>
              <p:cNvSpPr txBox="1"/>
              <p:nvPr/>
            </p:nvSpPr>
            <p:spPr>
              <a:xfrm>
                <a:off x="4638355" y="2499891"/>
                <a:ext cx="2877621" cy="4167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Cobrá con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QR estático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0,80 % + IVA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AR" sz="1400" b="1" dirty="0">
                    <a:solidFill>
                      <a:srgbClr val="0F7994"/>
                    </a:solidFill>
                    <a:latin typeface="Calibri" panose="020F0502020204030204"/>
                  </a:rPr>
                  <a:t>Acreditación inmediata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6F339EC-C64A-DA5E-9D1F-FEB4824DF387}"/>
                  </a:ext>
                </a:extLst>
              </p:cNvPr>
              <p:cNvSpPr txBox="1"/>
              <p:nvPr/>
            </p:nvSpPr>
            <p:spPr>
              <a:xfrm>
                <a:off x="1293688" y="2376782"/>
                <a:ext cx="2301411" cy="500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Primeros 3 meses bonificados (*)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799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Acreditación inmediata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78A9EBB-7FA1-28B2-6973-63AE76AED412}"/>
                  </a:ext>
                </a:extLst>
              </p:cNvPr>
              <p:cNvSpPr txBox="1"/>
              <p:nvPr/>
            </p:nvSpPr>
            <p:spPr>
              <a:xfrm>
                <a:off x="7870218" y="2499891"/>
                <a:ext cx="2877621" cy="4167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Cobrá con QR Dinámico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Maquinita y Maquinola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0,80 % + IVA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algn="ctr"/>
                <a:r>
                  <a:rPr lang="es-AR" sz="1400" b="1" dirty="0">
                    <a:solidFill>
                      <a:srgbClr val="0F7994"/>
                    </a:solidFill>
                    <a:latin typeface="Calibri" panose="020F0502020204030204"/>
                  </a:rPr>
                  <a:t>Acreditación inmediata</a:t>
                </a:r>
              </a:p>
            </p:txBody>
          </p:sp>
        </p:grp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239CBD3-A46E-2DA0-B351-855503CC7713}"/>
              </a:ext>
            </a:extLst>
          </p:cNvPr>
          <p:cNvSpPr txBox="1"/>
          <p:nvPr/>
        </p:nvSpPr>
        <p:spPr>
          <a:xfrm>
            <a:off x="1820816" y="1130555"/>
            <a:ext cx="985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“Dinero en cuenta” de acuerdo a la solución de cobro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4EB541-3080-03D6-7FF2-9401D2A0A7E7}"/>
              </a:ext>
            </a:extLst>
          </p:cNvPr>
          <p:cNvSpPr txBox="1"/>
          <p:nvPr/>
        </p:nvSpPr>
        <p:spPr>
          <a:xfrm>
            <a:off x="1966532" y="3536720"/>
            <a:ext cx="985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Tarjetas de crédito - con todas las soluciones de cobro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48EE4A1-7FF2-2253-3279-9E9A875344FA}"/>
              </a:ext>
            </a:extLst>
          </p:cNvPr>
          <p:cNvGrpSpPr/>
          <p:nvPr/>
        </p:nvGrpSpPr>
        <p:grpSpPr>
          <a:xfrm>
            <a:off x="1378497" y="4220799"/>
            <a:ext cx="9181768" cy="1477328"/>
            <a:chOff x="779124" y="2049131"/>
            <a:chExt cx="10644459" cy="3802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070054AD-F4F9-DA7B-BE3F-4ACAB15E41E9}"/>
                </a:ext>
              </a:extLst>
            </p:cNvPr>
            <p:cNvSpPr/>
            <p:nvPr/>
          </p:nvSpPr>
          <p:spPr>
            <a:xfrm>
              <a:off x="779124" y="2126750"/>
              <a:ext cx="10633752" cy="3318552"/>
            </a:xfrm>
            <a:prstGeom prst="roundRect">
              <a:avLst/>
            </a:prstGeom>
            <a:solidFill>
              <a:srgbClr val="0F79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ED872DE-E4D0-BD8E-DE47-0582E173C6C1}"/>
                </a:ext>
              </a:extLst>
            </p:cNvPr>
            <p:cNvSpPr txBox="1"/>
            <p:nvPr/>
          </p:nvSpPr>
          <p:spPr>
            <a:xfrm>
              <a:off x="1217911" y="2049131"/>
              <a:ext cx="2511690" cy="380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días hábiles*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3,98%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417C39A0-3D2B-4756-8895-ABD730E9775D}"/>
                </a:ext>
              </a:extLst>
            </p:cNvPr>
            <p:cNvSpPr/>
            <p:nvPr/>
          </p:nvSpPr>
          <p:spPr>
            <a:xfrm>
              <a:off x="4120370" y="2126750"/>
              <a:ext cx="7303213" cy="3318553"/>
            </a:xfrm>
            <a:prstGeom prst="roundRect">
              <a:avLst/>
            </a:prstGeom>
            <a:solidFill>
              <a:srgbClr val="90D5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22395D9-98A5-0FF8-9152-CA9DE358EAD1}"/>
                </a:ext>
              </a:extLst>
            </p:cNvPr>
            <p:cNvSpPr txBox="1"/>
            <p:nvPr/>
          </p:nvSpPr>
          <p:spPr>
            <a:xfrm>
              <a:off x="4632639" y="2570695"/>
              <a:ext cx="2511689" cy="32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días hábiles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90A9AB7-8FC3-B4E0-0D46-15811005DC6F}"/>
                </a:ext>
              </a:extLst>
            </p:cNvPr>
            <p:cNvSpPr txBox="1"/>
            <p:nvPr/>
          </p:nvSpPr>
          <p:spPr>
            <a:xfrm>
              <a:off x="8068365" y="2544886"/>
              <a:ext cx="2583627" cy="269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días hábiles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2,3 % + IVA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B1A78A9-E4B3-8CB2-F8B3-B9EA0410C79C}"/>
              </a:ext>
            </a:extLst>
          </p:cNvPr>
          <p:cNvSpPr txBox="1"/>
          <p:nvPr/>
        </p:nvSpPr>
        <p:spPr>
          <a:xfrm>
            <a:off x="121314" y="5627303"/>
            <a:ext cx="9108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Kievit Slab" panose="02000503020000020004" pitchFamily="2" charset="0"/>
                <a:ea typeface="Kievit Slab" panose="02000503020000020004" pitchFamily="2" charset="0"/>
                <a:cs typeface="Arial" panose="020B0604020202020204" pitchFamily="34" charset="0"/>
              </a:rPr>
              <a:t>(*) </a:t>
            </a: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Pagos con Transferencia 100% Bonificado por tres meses - Hasta 1.000 </a:t>
            </a:r>
            <a:r>
              <a:rPr kumimoji="0" lang="es-A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UVAs</a:t>
            </a:r>
            <a:r>
              <a: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luego 0,8 %</a:t>
            </a:r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B2475726-42F4-865D-95D6-E422EAA7F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943616" y="31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2420653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426864-1273-5A1D-62A2-577DCBB08A6C}"/>
              </a:ext>
            </a:extLst>
          </p:cNvPr>
          <p:cNvSpPr/>
          <p:nvPr/>
        </p:nvSpPr>
        <p:spPr>
          <a:xfrm>
            <a:off x="0" y="1044632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835002-C0B7-B7BE-51C5-FF002DC7D9DD}"/>
              </a:ext>
            </a:extLst>
          </p:cNvPr>
          <p:cNvSpPr txBox="1"/>
          <p:nvPr/>
        </p:nvSpPr>
        <p:spPr>
          <a:xfrm>
            <a:off x="246322" y="329012"/>
            <a:ext cx="102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65C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PLAZOS DE ACREDITACIÓN Y COMISIONES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C3B525-F25B-B8F3-C406-A3FFB281B574}"/>
              </a:ext>
            </a:extLst>
          </p:cNvPr>
          <p:cNvSpPr txBox="1"/>
          <p:nvPr/>
        </p:nvSpPr>
        <p:spPr>
          <a:xfrm>
            <a:off x="1770321" y="1090830"/>
            <a:ext cx="1124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dirty="0">
                <a:solidFill>
                  <a:schemeClr val="bg1"/>
                </a:solidFill>
              </a:rPr>
              <a:t>Ventas con TARJETA DE DÉBITO (de acuerdo a la solución de cobro)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3DA7498-94AE-5EBA-14B0-A49CAF0DA5C7}"/>
              </a:ext>
            </a:extLst>
          </p:cNvPr>
          <p:cNvGrpSpPr/>
          <p:nvPr/>
        </p:nvGrpSpPr>
        <p:grpSpPr>
          <a:xfrm>
            <a:off x="686508" y="2099804"/>
            <a:ext cx="10488266" cy="2254098"/>
            <a:chOff x="779124" y="2126749"/>
            <a:chExt cx="10652513" cy="4320688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6CE1F0B6-7B29-9523-C2C3-E26357A86275}"/>
                </a:ext>
              </a:extLst>
            </p:cNvPr>
            <p:cNvSpPr/>
            <p:nvPr/>
          </p:nvSpPr>
          <p:spPr>
            <a:xfrm>
              <a:off x="779124" y="2126750"/>
              <a:ext cx="10633752" cy="3318552"/>
            </a:xfrm>
            <a:prstGeom prst="roundRect">
              <a:avLst/>
            </a:prstGeom>
            <a:solidFill>
              <a:srgbClr val="0F799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9528596-17B9-B798-EFF6-39F5A565C182}"/>
                </a:ext>
              </a:extLst>
            </p:cNvPr>
            <p:cNvSpPr txBox="1"/>
            <p:nvPr/>
          </p:nvSpPr>
          <p:spPr>
            <a:xfrm>
              <a:off x="1293687" y="2376778"/>
              <a:ext cx="2301412" cy="4070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0,85%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5D092CF3-0113-4A9B-CC5C-6E2BBA35CD2D}"/>
                </a:ext>
              </a:extLst>
            </p:cNvPr>
            <p:cNvSpPr/>
            <p:nvPr/>
          </p:nvSpPr>
          <p:spPr>
            <a:xfrm>
              <a:off x="4128424" y="2126749"/>
              <a:ext cx="7303213" cy="3374801"/>
            </a:xfrm>
            <a:prstGeom prst="roundRect">
              <a:avLst/>
            </a:prstGeom>
            <a:solidFill>
              <a:srgbClr val="90D5E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7FBFE47-3330-8093-D3BD-4F9D8625B7C6}"/>
                </a:ext>
              </a:extLst>
            </p:cNvPr>
            <p:cNvSpPr txBox="1"/>
            <p:nvPr/>
          </p:nvSpPr>
          <p:spPr>
            <a:xfrm>
              <a:off x="4452287" y="2376778"/>
              <a:ext cx="3744777" cy="283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Maquinita y Maquinola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2,10%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54EFED26-E2CC-BB40-070B-979E5EB215A8}"/>
                </a:ext>
              </a:extLst>
            </p:cNvPr>
            <p:cNvSpPr txBox="1"/>
            <p:nvPr/>
          </p:nvSpPr>
          <p:spPr>
            <a:xfrm>
              <a:off x="8407137" y="2376778"/>
              <a:ext cx="2301412" cy="3244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Cobrá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 de Pago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6,75% + IVA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Acreditá tus ventas en 24 </a:t>
              </a:r>
              <a:r>
                <a:rPr kumimoji="0" lang="es-A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</a:t>
              </a:r>
              <a:r>
                <a:rPr kumimoji="0" lang="es-A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8F666D2-538D-C700-1908-FDCA3E770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943616" y="31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1860021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+PAGOS. ATENCIÓN A COMERCIOS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EA3DE2-510F-2471-BBA9-E392A92D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75" y="1171943"/>
            <a:ext cx="3204840" cy="3937046"/>
          </a:xfrm>
          <a:prstGeom prst="rect">
            <a:avLst/>
          </a:prstGeom>
        </p:spPr>
      </p:pic>
      <p:sp>
        <p:nvSpPr>
          <p:cNvPr id="8" name="Google Shape;337;p13">
            <a:extLst>
              <a:ext uri="{FF2B5EF4-FFF2-40B4-BE49-F238E27FC236}">
                <a16:creationId xmlns:a16="http://schemas.microsoft.com/office/drawing/2014/main" id="{FCA65C81-FA23-37E2-0C7B-1ADF6AC97FC8}"/>
              </a:ext>
            </a:extLst>
          </p:cNvPr>
          <p:cNvSpPr/>
          <p:nvPr/>
        </p:nvSpPr>
        <p:spPr>
          <a:xfrm>
            <a:off x="2496792" y="4841726"/>
            <a:ext cx="437421" cy="385038"/>
          </a:xfrm>
          <a:custGeom>
            <a:avLst/>
            <a:gdLst/>
            <a:ahLst/>
            <a:cxnLst/>
            <a:rect l="l" t="t" r="r" b="b"/>
            <a:pathLst>
              <a:path w="112" h="84" extrusionOk="0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rgbClr val="00ADD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" name="Google Shape;342;p13">
            <a:extLst>
              <a:ext uri="{FF2B5EF4-FFF2-40B4-BE49-F238E27FC236}">
                <a16:creationId xmlns:a16="http://schemas.microsoft.com/office/drawing/2014/main" id="{82F3FFDC-2A3C-0BFB-0B2B-15CC50267825}"/>
              </a:ext>
            </a:extLst>
          </p:cNvPr>
          <p:cNvSpPr txBox="1"/>
          <p:nvPr/>
        </p:nvSpPr>
        <p:spPr>
          <a:xfrm>
            <a:off x="2971157" y="4666091"/>
            <a:ext cx="42680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s-AR" sz="2400" b="1" dirty="0">
                <a:solidFill>
                  <a:srgbClr val="0F7994"/>
                </a:solidFill>
                <a:latin typeface="Kievit Slab" panose="02000603020000020004" pitchFamily="2" charset="0"/>
                <a:cs typeface="Poppins"/>
                <a:sym typeface="Poppins"/>
              </a:rPr>
              <a:t>info@maspagos.com.ar</a:t>
            </a:r>
            <a:endParaRPr sz="2400" b="1" dirty="0">
              <a:solidFill>
                <a:srgbClr val="0F7994"/>
              </a:solidFill>
              <a:latin typeface="Kievit Slab" panose="02000603020000020004" pitchFamily="2" charset="0"/>
              <a:cs typeface="Poppins"/>
              <a:sym typeface="Poppins"/>
            </a:endParaRPr>
          </a:p>
        </p:txBody>
      </p:sp>
      <p:sp>
        <p:nvSpPr>
          <p:cNvPr id="10" name="Google Shape;338;p13">
            <a:extLst>
              <a:ext uri="{FF2B5EF4-FFF2-40B4-BE49-F238E27FC236}">
                <a16:creationId xmlns:a16="http://schemas.microsoft.com/office/drawing/2014/main" id="{93524CC2-61A0-0197-2D48-B1A384907570}"/>
              </a:ext>
            </a:extLst>
          </p:cNvPr>
          <p:cNvSpPr/>
          <p:nvPr/>
        </p:nvSpPr>
        <p:spPr>
          <a:xfrm rot="5400000">
            <a:off x="2499069" y="4278896"/>
            <a:ext cx="446715" cy="33832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9459" y="69616"/>
                </a:moveTo>
                <a:lnTo>
                  <a:pt x="69459" y="69616"/>
                </a:lnTo>
                <a:cubicBezTo>
                  <a:pt x="60000" y="79097"/>
                  <a:pt x="47837" y="88577"/>
                  <a:pt x="43243" y="83972"/>
                </a:cubicBezTo>
                <a:cubicBezTo>
                  <a:pt x="35945" y="76659"/>
                  <a:pt x="31081" y="71783"/>
                  <a:pt x="16756" y="83972"/>
                </a:cubicBezTo>
                <a:cubicBezTo>
                  <a:pt x="0" y="95891"/>
                  <a:pt x="11891" y="105372"/>
                  <a:pt x="19189" y="110248"/>
                </a:cubicBezTo>
                <a:cubicBezTo>
                  <a:pt x="26216" y="119729"/>
                  <a:pt x="55135" y="112686"/>
                  <a:pt x="83783" y="83972"/>
                </a:cubicBezTo>
                <a:cubicBezTo>
                  <a:pt x="112432" y="55259"/>
                  <a:pt x="119729" y="26275"/>
                  <a:pt x="112432" y="16523"/>
                </a:cubicBezTo>
                <a:cubicBezTo>
                  <a:pt x="105405" y="9480"/>
                  <a:pt x="98108" y="0"/>
                  <a:pt x="86216" y="14356"/>
                </a:cubicBezTo>
                <a:cubicBezTo>
                  <a:pt x="74324" y="28713"/>
                  <a:pt x="79189" y="33318"/>
                  <a:pt x="86216" y="40902"/>
                </a:cubicBezTo>
                <a:cubicBezTo>
                  <a:pt x="91081" y="45237"/>
                  <a:pt x="81621" y="57426"/>
                  <a:pt x="69459" y="69616"/>
                </a:cubicBezTo>
              </a:path>
            </a:pathLst>
          </a:custGeom>
          <a:solidFill>
            <a:srgbClr val="00ADDB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40;p13">
            <a:extLst>
              <a:ext uri="{FF2B5EF4-FFF2-40B4-BE49-F238E27FC236}">
                <a16:creationId xmlns:a16="http://schemas.microsoft.com/office/drawing/2014/main" id="{8D78EFD2-D169-D386-44BD-A1969AA0AB55}"/>
              </a:ext>
            </a:extLst>
          </p:cNvPr>
          <p:cNvSpPr txBox="1"/>
          <p:nvPr/>
        </p:nvSpPr>
        <p:spPr>
          <a:xfrm>
            <a:off x="2971157" y="4119572"/>
            <a:ext cx="24816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lang="es-AR" sz="2400" b="1" i="0" u="none" strike="noStrike" cap="none" dirty="0">
                <a:solidFill>
                  <a:srgbClr val="0F7994"/>
                </a:solidFill>
                <a:latin typeface="Kievit Slab" panose="02000603020000020004" pitchFamily="2" charset="0"/>
                <a:ea typeface="Kievit Slab" panose="02000603020000020004" pitchFamily="2" charset="0"/>
                <a:cs typeface="Poppins"/>
                <a:sym typeface="Poppins"/>
              </a:rPr>
              <a:t>0810 444 0148</a:t>
            </a:r>
            <a:endParaRPr sz="2400" b="1" i="0" u="none" strike="noStrike" cap="none" dirty="0">
              <a:solidFill>
                <a:srgbClr val="0F7994"/>
              </a:solidFill>
              <a:latin typeface="Kievit Slab" panose="02000603020000020004" pitchFamily="2" charset="0"/>
              <a:ea typeface="Kievit Slab" panose="02000603020000020004" pitchFamily="2" charset="0"/>
              <a:cs typeface="Poppins"/>
              <a:sym typeface="Poppins"/>
            </a:endParaRPr>
          </a:p>
        </p:txBody>
      </p:sp>
      <p:sp>
        <p:nvSpPr>
          <p:cNvPr id="13" name="Rectángulo: esquinas redondeadas 22">
            <a:extLst>
              <a:ext uri="{FF2B5EF4-FFF2-40B4-BE49-F238E27FC236}">
                <a16:creationId xmlns:a16="http://schemas.microsoft.com/office/drawing/2014/main" id="{F8842CB1-41F9-E4AD-AA71-772D4EE80773}"/>
              </a:ext>
            </a:extLst>
          </p:cNvPr>
          <p:cNvSpPr/>
          <p:nvPr/>
        </p:nvSpPr>
        <p:spPr>
          <a:xfrm>
            <a:off x="959683" y="1468737"/>
            <a:ext cx="5466633" cy="1269692"/>
          </a:xfrm>
          <a:prstGeom prst="roundRect">
            <a:avLst/>
          </a:prstGeom>
          <a:solidFill>
            <a:srgbClr val="63BDD5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2000" dirty="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Atención centrada en el comercio, disponible de lunes a domingo de 8 a 20 horas.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441955A-F3CB-35C6-C395-BEF9CA8B1D07}"/>
              </a:ext>
            </a:extLst>
          </p:cNvPr>
          <p:cNvSpPr/>
          <p:nvPr/>
        </p:nvSpPr>
        <p:spPr>
          <a:xfrm>
            <a:off x="2467404" y="3487021"/>
            <a:ext cx="2826010" cy="478071"/>
          </a:xfrm>
          <a:prstGeom prst="roundRect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AR" sz="1800">
                <a:solidFill>
                  <a:schemeClr val="bg1"/>
                </a:solidFill>
                <a:latin typeface="Roboto"/>
                <a:ea typeface="Times New Roman" panose="02020603050405020304" pitchFamily="18" charset="0"/>
                <a:cs typeface="Calibri" panose="020F0502020204030204" pitchFamily="34" charset="0"/>
              </a:rPr>
              <a:t>Medios de contacto: </a:t>
            </a:r>
            <a:endParaRPr lang="es-AR" sz="1800" dirty="0">
              <a:solidFill>
                <a:schemeClr val="bg1"/>
              </a:solidFill>
              <a:latin typeface="Roboto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DCA3A02-E291-3FE0-56D4-63B5D41337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9" t="17929" r="12536" b="18644"/>
          <a:stretch/>
        </p:blipFill>
        <p:spPr>
          <a:xfrm>
            <a:off x="9943616" y="31"/>
            <a:ext cx="2248384" cy="1043435"/>
          </a:xfrm>
          <a:prstGeom prst="rect">
            <a:avLst/>
          </a:prstGeom>
          <a:solidFill>
            <a:srgbClr val="4BACC6"/>
          </a:solidFill>
        </p:spPr>
      </p:pic>
    </p:spTree>
    <p:extLst>
      <p:ext uri="{BB962C8B-B14F-4D97-AF65-F5344CB8AC3E}">
        <p14:creationId xmlns:p14="http://schemas.microsoft.com/office/powerpoint/2010/main" val="126182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>
            <a:extLst>
              <a:ext uri="{FF2B5EF4-FFF2-40B4-BE49-F238E27FC236}">
                <a16:creationId xmlns:a16="http://schemas.microsoft.com/office/drawing/2014/main" id="{589E929E-47ED-C3B1-DCFE-6CBBEA32B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7" b="20416"/>
          <a:stretch/>
        </p:blipFill>
        <p:spPr bwMode="auto">
          <a:xfrm>
            <a:off x="0" y="0"/>
            <a:ext cx="12192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3B46ABF-926B-8586-91C9-76901AFEAD6C}"/>
              </a:ext>
            </a:extLst>
          </p:cNvPr>
          <p:cNvSpPr/>
          <p:nvPr/>
        </p:nvSpPr>
        <p:spPr>
          <a:xfrm>
            <a:off x="0" y="1907307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63F966-417B-A8D4-EE33-28720FB5DE2D}"/>
              </a:ext>
            </a:extLst>
          </p:cNvPr>
          <p:cNvSpPr txBox="1"/>
          <p:nvPr/>
        </p:nvSpPr>
        <p:spPr>
          <a:xfrm>
            <a:off x="329995" y="1999894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¡TODOS LOS DÍAS HAY DESCUENTOS! SUMALOS A TU COMERCIO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F5D6269-D670-C43A-A996-2D64A4611189}"/>
              </a:ext>
            </a:extLst>
          </p:cNvPr>
          <p:cNvSpPr/>
          <p:nvPr/>
        </p:nvSpPr>
        <p:spPr>
          <a:xfrm>
            <a:off x="3003082" y="501830"/>
            <a:ext cx="2425566" cy="104089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1813DFD-0040-CEF0-2F5E-1025FBEE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806" y1="34475" x2="27778" y2="24886"/>
                        <a14:foregroundMark x1="26944" y1="19635" x2="26944" y2="19635"/>
                        <a14:foregroundMark x1="26667" y1="19406" x2="27083" y2="14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4" r="22385"/>
          <a:stretch/>
        </p:blipFill>
        <p:spPr bwMode="auto">
          <a:xfrm>
            <a:off x="10312973" y="909812"/>
            <a:ext cx="1549031" cy="16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615A002-4ED3-B55F-62A1-C43A01B06AA4}"/>
              </a:ext>
            </a:extLst>
          </p:cNvPr>
          <p:cNvSpPr/>
          <p:nvPr/>
        </p:nvSpPr>
        <p:spPr>
          <a:xfrm>
            <a:off x="0" y="6275097"/>
            <a:ext cx="12192000" cy="582902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F6077D-0D7F-5CA3-06D8-889727FDB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60" y="6272142"/>
            <a:ext cx="1328444" cy="5648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6F23626-E59A-0272-DF0F-8DA3F9B6D4E5}"/>
              </a:ext>
            </a:extLst>
          </p:cNvPr>
          <p:cNvSpPr txBox="1"/>
          <p:nvPr/>
        </p:nvSpPr>
        <p:spPr>
          <a:xfrm>
            <a:off x="165460" y="456492"/>
            <a:ext cx="535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</a:rPr>
              <a:t>OPERA CON BNA Y OFRECÉ PROMOCIONES INCREÍBLES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694" y="2814530"/>
            <a:ext cx="2928251" cy="1361018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5993520" y="2927293"/>
            <a:ext cx="12700" cy="304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94" y="4319202"/>
            <a:ext cx="3122509" cy="1375050"/>
          </a:xfrm>
          <a:prstGeom prst="rect">
            <a:avLst/>
          </a:prstGeom>
        </p:spPr>
      </p:pic>
      <p:pic>
        <p:nvPicPr>
          <p:cNvPr id="3" name="Imagen 2" descr="Calendario&#10;&#10;Descripción generada automáticamente">
            <a:extLst>
              <a:ext uri="{FF2B5EF4-FFF2-40B4-BE49-F238E27FC236}">
                <a16:creationId xmlns:a16="http://schemas.microsoft.com/office/drawing/2014/main" id="{D250F226-AE40-0C18-4F13-B31AE0B166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b="24175"/>
          <a:stretch/>
        </p:blipFill>
        <p:spPr>
          <a:xfrm>
            <a:off x="9637844" y="2595198"/>
            <a:ext cx="1921084" cy="36266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EBB52B-7D0D-F082-28E3-617E5034B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26958"/>
          <a:stretch/>
        </p:blipFill>
        <p:spPr bwMode="auto">
          <a:xfrm>
            <a:off x="6774921" y="2604241"/>
            <a:ext cx="2003748" cy="359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7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E030503-0BEE-1D26-F4DD-98CEEFB551BD}"/>
              </a:ext>
            </a:extLst>
          </p:cNvPr>
          <p:cNvSpPr txBox="1"/>
          <p:nvPr/>
        </p:nvSpPr>
        <p:spPr>
          <a:xfrm>
            <a:off x="4280837" y="64437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>
                <a:solidFill>
                  <a:srgbClr val="0F7994"/>
                </a:solidFill>
              </a:rPr>
              <a:t>Durante este taller vamos a ver: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0EA3A08-0465-FBF1-B08F-1497BE8D0239}"/>
              </a:ext>
            </a:extLst>
          </p:cNvPr>
          <p:cNvCxnSpPr>
            <a:cxnSpLocks/>
          </p:cNvCxnSpPr>
          <p:nvPr/>
        </p:nvCxnSpPr>
        <p:spPr>
          <a:xfrm>
            <a:off x="3936733" y="498106"/>
            <a:ext cx="0" cy="5861786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A248FC6-25E6-EAA0-AB4F-60AC646B0A67}"/>
              </a:ext>
            </a:extLst>
          </p:cNvPr>
          <p:cNvSpPr/>
          <p:nvPr/>
        </p:nvSpPr>
        <p:spPr>
          <a:xfrm>
            <a:off x="4280837" y="1766255"/>
            <a:ext cx="7575082" cy="44473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Administración financiera del emprendimiento.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Productos financieros digitales.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Créditos</a:t>
            </a: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Inversiones.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Microseguros</a:t>
            </a: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 y seguros inclusivos.</a:t>
            </a: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s-ES" sz="2400" kern="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  <a:sym typeface="Roboto"/>
            </a:endParaRPr>
          </a:p>
          <a:p>
            <a:pPr marL="285744" indent="-285744" defTabSz="914400">
              <a:spcBef>
                <a:spcPts val="300"/>
              </a:spcBef>
              <a:buClr>
                <a:srgbClr val="0097A7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s-ES" sz="2400" kern="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Recomendaciones de seguridad.</a:t>
            </a:r>
            <a:endParaRPr lang="es-ES" sz="2400" b="1" dirty="0">
              <a:solidFill>
                <a:srgbClr val="12607E"/>
              </a:solidFill>
            </a:endParaRPr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3111F8F6-A4D1-7CA6-7C55-2B996B322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" y="2733965"/>
            <a:ext cx="3269388" cy="13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réditos para Comercios BNA+">
            <a:extLst>
              <a:ext uri="{FF2B5EF4-FFF2-40B4-BE49-F238E27FC236}">
                <a16:creationId xmlns:a16="http://schemas.microsoft.com/office/drawing/2014/main" id="{D8110339-9716-CF8F-F3F6-3AD12C55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9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8" name="Google Shape;932;p79">
            <a:extLst>
              <a:ext uri="{FF2B5EF4-FFF2-40B4-BE49-F238E27FC236}">
                <a16:creationId xmlns:a16="http://schemas.microsoft.com/office/drawing/2014/main" id="{3671B84D-416B-E698-2AA6-A3B776F48FFE}"/>
              </a:ext>
            </a:extLst>
          </p:cNvPr>
          <p:cNvSpPr/>
          <p:nvPr/>
        </p:nvSpPr>
        <p:spPr>
          <a:xfrm>
            <a:off x="381001" y="3272174"/>
            <a:ext cx="11306174" cy="2565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ap="flat" cmpd="sng" algn="ctr">
            <a:solidFill>
              <a:srgbClr val="FFAB40"/>
            </a:solidFill>
            <a:prstDash val="solid"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Google Shape;933;p79">
            <a:extLst>
              <a:ext uri="{FF2B5EF4-FFF2-40B4-BE49-F238E27FC236}">
                <a16:creationId xmlns:a16="http://schemas.microsoft.com/office/drawing/2014/main" id="{3F4F05DB-2571-B792-E6DB-C4BD6B03DF90}"/>
              </a:ext>
            </a:extLst>
          </p:cNvPr>
          <p:cNvSpPr txBox="1"/>
          <p:nvPr/>
        </p:nvSpPr>
        <p:spPr>
          <a:xfrm>
            <a:off x="695326" y="3780674"/>
            <a:ext cx="10677524" cy="14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</a:pP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Consultá en tu banco los tiempos de acreditación, comisiones y gastos de cada servicio y elegí el que mejor te convenga.</a:t>
            </a:r>
            <a:endParaRPr lang="es-AR" sz="2400" kern="0" dirty="0">
              <a:solidFill>
                <a:srgbClr val="595959"/>
              </a:solidFill>
              <a:latin typeface="Roboto"/>
              <a:ea typeface="Roboto"/>
              <a:cs typeface="Roboto"/>
              <a:sym typeface="Arial"/>
            </a:endParaRPr>
          </a:p>
        </p:txBody>
      </p:sp>
      <p:pic>
        <p:nvPicPr>
          <p:cNvPr id="13" name="Google Shape;940;p79">
            <a:extLst>
              <a:ext uri="{FF2B5EF4-FFF2-40B4-BE49-F238E27FC236}">
                <a16:creationId xmlns:a16="http://schemas.microsoft.com/office/drawing/2014/main" id="{AAAC702B-939A-212C-4F32-72990FB8C8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88341">
            <a:off x="10710526" y="2316217"/>
            <a:ext cx="1201870" cy="126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913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D119D-133B-30FE-4160-48BF76493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3F55DEF-DC99-D245-D588-32F6CBA430A8}"/>
              </a:ext>
            </a:extLst>
          </p:cNvPr>
          <p:cNvSpPr/>
          <p:nvPr/>
        </p:nvSpPr>
        <p:spPr>
          <a:xfrm>
            <a:off x="0" y="962025"/>
            <a:ext cx="12192000" cy="830998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31E4A8A-64D6-FBBA-8AF5-9B8F91B8A23A}"/>
              </a:ext>
            </a:extLst>
          </p:cNvPr>
          <p:cNvSpPr txBox="1"/>
          <p:nvPr/>
        </p:nvSpPr>
        <p:spPr>
          <a:xfrm>
            <a:off x="329995" y="948470"/>
            <a:ext cx="11532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 registro detallado de tus actividades de crédito en todo el sistema financiero. </a:t>
            </a:r>
          </a:p>
          <a:p>
            <a:pPr algn="ctr"/>
            <a:r>
              <a:rPr lang="es-AR" sz="2400" dirty="0">
                <a:solidFill>
                  <a:schemeClr val="bg1"/>
                </a:solidFill>
              </a:rPr>
              <a:t>Es tu carta de presentación, y refleja tu comportamiento de pago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47F7261-5373-5D80-3F72-DCAEDC346AFC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0685A3-BAF4-99E4-9253-6EE87B847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549F94-3D03-F5A2-6EB6-84E8FA1CE1A8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HISTORIAL CREDITICIO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8A40087-488D-4397-6970-8BD8B3398141}"/>
              </a:ext>
            </a:extLst>
          </p:cNvPr>
          <p:cNvSpPr/>
          <p:nvPr/>
        </p:nvSpPr>
        <p:spPr>
          <a:xfrm>
            <a:off x="329995" y="2457925"/>
            <a:ext cx="5378112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¿PARA QUÉ SIRVE?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B40143-DEC1-A286-6817-DAC0AE0940E8}"/>
              </a:ext>
            </a:extLst>
          </p:cNvPr>
          <p:cNvSpPr/>
          <p:nvPr/>
        </p:nvSpPr>
        <p:spPr>
          <a:xfrm>
            <a:off x="5966904" y="2457925"/>
            <a:ext cx="5728845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CONSTRUIR UN BUEN HISTORIAL CREDITICIO?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D629531-6921-8ED9-3703-1214A85EA1E5}"/>
              </a:ext>
            </a:extLst>
          </p:cNvPr>
          <p:cNvSpPr/>
          <p:nvPr/>
        </p:nvSpPr>
        <p:spPr>
          <a:xfrm>
            <a:off x="391242" y="2919590"/>
            <a:ext cx="5252176" cy="171136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Para que el banco conozca tu comportamiento y confíe en tu capacidad de pago.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Para acceder a mejores productos con menos requisitos y mejores condiciones.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C3CCB7B-6A11-00DC-45F2-66E003B47A65}"/>
              </a:ext>
            </a:extLst>
          </p:cNvPr>
          <p:cNvSpPr/>
          <p:nvPr/>
        </p:nvSpPr>
        <p:spPr>
          <a:xfrm>
            <a:off x="5966905" y="2981846"/>
            <a:ext cx="5560077" cy="171136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Abrí tu cuenta bancaria y </a:t>
            </a:r>
            <a:r>
              <a:rPr lang="es-AR" dirty="0" err="1">
                <a:solidFill>
                  <a:srgbClr val="007C9C"/>
                </a:solidFill>
              </a:rPr>
              <a:t>usala</a:t>
            </a:r>
            <a:r>
              <a:rPr lang="es-AR" dirty="0">
                <a:solidFill>
                  <a:srgbClr val="007C9C"/>
                </a:solidFill>
              </a:rPr>
              <a:t>. Luego pedí una tarjeta de crédito.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</a:t>
            </a:r>
            <a:r>
              <a:rPr lang="es-AR" dirty="0" err="1">
                <a:solidFill>
                  <a:srgbClr val="007C9C"/>
                </a:solidFill>
              </a:rPr>
              <a:t>Usala</a:t>
            </a:r>
            <a:r>
              <a:rPr lang="es-AR" dirty="0">
                <a:solidFill>
                  <a:srgbClr val="007C9C"/>
                </a:solidFill>
              </a:rPr>
              <a:t> de forma inteligente.</a:t>
            </a:r>
          </a:p>
          <a:p>
            <a:pPr>
              <a:lnSpc>
                <a:spcPct val="150000"/>
              </a:lnSpc>
            </a:pPr>
            <a:r>
              <a:rPr lang="es-AR" dirty="0">
                <a:solidFill>
                  <a:srgbClr val="007C9C"/>
                </a:solidFill>
              </a:rPr>
              <a:t>&gt; Recordá siempre pagar a tiempo.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DEE01A4-1789-8D8E-B1BF-9963A385A702}"/>
              </a:ext>
            </a:extLst>
          </p:cNvPr>
          <p:cNvSpPr/>
          <p:nvPr/>
        </p:nvSpPr>
        <p:spPr>
          <a:xfrm>
            <a:off x="113409" y="5263876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¡ES MUY IMPORTANTE CUMPLIR CON LAS OBLIGACIONES DE PAGO QUE CONTRAÉS CON LAS ENTIDADES FINANCIERAS!</a:t>
            </a:r>
          </a:p>
        </p:txBody>
      </p:sp>
    </p:spTree>
    <p:extLst>
      <p:ext uri="{BB962C8B-B14F-4D97-AF65-F5344CB8AC3E}">
        <p14:creationId xmlns:p14="http://schemas.microsoft.com/office/powerpoint/2010/main" val="149215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A888B663-9FED-9223-EC6E-1156D4D5C8FE}"/>
              </a:ext>
            </a:extLst>
          </p:cNvPr>
          <p:cNvSpPr/>
          <p:nvPr/>
        </p:nvSpPr>
        <p:spPr>
          <a:xfrm>
            <a:off x="4658609" y="469741"/>
            <a:ext cx="863600" cy="869950"/>
          </a:xfrm>
          <a:prstGeom prst="ellipse">
            <a:avLst/>
          </a:prstGeom>
          <a:solidFill>
            <a:srgbClr val="199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AEAF8D4-3BAD-FF41-6E49-3EFF7823CB74}"/>
              </a:ext>
            </a:extLst>
          </p:cNvPr>
          <p:cNvSpPr/>
          <p:nvPr/>
        </p:nvSpPr>
        <p:spPr>
          <a:xfrm>
            <a:off x="2992552" y="1484471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51036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948470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>
                <a:solidFill>
                  <a:schemeClr val="bg1"/>
                </a:solidFill>
              </a:rPr>
              <a:t>ES UN MEDIO DE PAGO QUE TE BRINDA FACILIDADES EN LA FINANCIACIÓN</a:t>
            </a:r>
            <a:endParaRPr lang="es-AR" sz="2400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TARJETA DE CRÉDITO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2E9D130-D4DE-B4F8-DBD7-B1B5E2DD5389}"/>
              </a:ext>
            </a:extLst>
          </p:cNvPr>
          <p:cNvSpPr/>
          <p:nvPr/>
        </p:nvSpPr>
        <p:spPr>
          <a:xfrm>
            <a:off x="113409" y="5263876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¡ES MUY IMPORTANTE CUMPLIR CON LAS OBLIGACIONES DE PAGO QUE CONTRAÉS CON LAS ENTIDADES FINANCIERAS!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5822DF-ED9B-5405-B7F2-77690D946B42}"/>
              </a:ext>
            </a:extLst>
          </p:cNvPr>
          <p:cNvSpPr/>
          <p:nvPr/>
        </p:nvSpPr>
        <p:spPr>
          <a:xfrm>
            <a:off x="4071605" y="2067718"/>
            <a:ext cx="4075115" cy="1569660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Brinda la posibilidad de pagar en cuotas. ¡Ojo! A veces pueden tener intereses.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6BA73A-9F5F-1DA2-0472-697CCEA1AF15}"/>
              </a:ext>
            </a:extLst>
          </p:cNvPr>
          <p:cNvSpPr/>
          <p:nvPr/>
        </p:nvSpPr>
        <p:spPr>
          <a:xfrm>
            <a:off x="8257222" y="2067718"/>
            <a:ext cx="3822480" cy="2062103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para mayores de 18 años. El banco te da un límite de compra mensual, en base a tus ingresos demostrados.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6858135-C3A4-0967-31C7-C37C9956641F}"/>
              </a:ext>
            </a:extLst>
          </p:cNvPr>
          <p:cNvSpPr/>
          <p:nvPr/>
        </p:nvSpPr>
        <p:spPr>
          <a:xfrm>
            <a:off x="114520" y="2067718"/>
            <a:ext cx="3840769" cy="2492990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Permite realizar compras y pagar al mes siguiente, en la fecha de vencimiento de la tarjeta.</a:t>
            </a:r>
          </a:p>
          <a:p>
            <a:pPr algn="ctr"/>
            <a:endParaRPr lang="es-AR" sz="1200" dirty="0">
              <a:solidFill>
                <a:prstClr val="white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0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EFF6A-6E32-779F-F4F4-EA1587D9B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BB3CE4BF-812C-F38C-DF31-AA73830735F7}"/>
              </a:ext>
            </a:extLst>
          </p:cNvPr>
          <p:cNvSpPr/>
          <p:nvPr/>
        </p:nvSpPr>
        <p:spPr>
          <a:xfrm>
            <a:off x="4658609" y="469741"/>
            <a:ext cx="863600" cy="869950"/>
          </a:xfrm>
          <a:prstGeom prst="ellipse">
            <a:avLst/>
          </a:prstGeom>
          <a:solidFill>
            <a:srgbClr val="199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A259136-F44D-934F-7483-0EF930503648}"/>
              </a:ext>
            </a:extLst>
          </p:cNvPr>
          <p:cNvSpPr/>
          <p:nvPr/>
        </p:nvSpPr>
        <p:spPr>
          <a:xfrm>
            <a:off x="2992552" y="1484471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34ECFD-5D6C-B2F3-C9F8-D1F6CED9BE2C}"/>
              </a:ext>
            </a:extLst>
          </p:cNvPr>
          <p:cNvSpPr/>
          <p:nvPr/>
        </p:nvSpPr>
        <p:spPr>
          <a:xfrm>
            <a:off x="0" y="962025"/>
            <a:ext cx="12192000" cy="51036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D3556C-9D25-3829-FCAE-7B5B25A481A6}"/>
              </a:ext>
            </a:extLst>
          </p:cNvPr>
          <p:cNvSpPr txBox="1"/>
          <p:nvPr/>
        </p:nvSpPr>
        <p:spPr>
          <a:xfrm>
            <a:off x="329995" y="948470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TIPS PARA SU USO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4112A65-A2A7-6779-1106-F71F378955C0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570EC2-CBA4-8205-A518-1440CCA43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3A1EA9-CD02-8F5C-B442-543117270D82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TARJETA DE CRÉDITO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80EBE-0CE1-C090-7472-7CB0E65F3108}"/>
              </a:ext>
            </a:extLst>
          </p:cNvPr>
          <p:cNvSpPr/>
          <p:nvPr/>
        </p:nvSpPr>
        <p:spPr>
          <a:xfrm>
            <a:off x="3105846" y="2067718"/>
            <a:ext cx="2953852" cy="2000548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Pagá el SALDO TOTAL, </a:t>
            </a:r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si es posible, para evitar pagar intereses.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663C008-A5DD-4FFF-64F5-8DF6E395AF1F}"/>
              </a:ext>
            </a:extLst>
          </p:cNvPr>
          <p:cNvSpPr/>
          <p:nvPr/>
        </p:nvSpPr>
        <p:spPr>
          <a:xfrm>
            <a:off x="6173585" y="2067718"/>
            <a:ext cx="2770729" cy="2062103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b="1" dirty="0" err="1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Aprovechá</a:t>
            </a:r>
            <a:r>
              <a:rPr lang="es-AR" sz="3200" b="1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los descuentos y beneficios </a:t>
            </a:r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que ofrece tu banco</a:t>
            </a:r>
            <a:r>
              <a:rPr lang="es-AR" sz="2800" b="1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.</a:t>
            </a:r>
            <a:endParaRPr lang="es-AR" sz="2800" dirty="0">
              <a:solidFill>
                <a:prstClr val="white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5B05B76-B979-DEEE-D1CF-BBDEA23E9B8B}"/>
              </a:ext>
            </a:extLst>
          </p:cNvPr>
          <p:cNvSpPr/>
          <p:nvPr/>
        </p:nvSpPr>
        <p:spPr>
          <a:xfrm>
            <a:off x="254220" y="2067718"/>
            <a:ext cx="2783986" cy="255454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Antes de usar la tarjeta, </a:t>
            </a:r>
            <a:r>
              <a:rPr lang="es-AR" sz="3200" dirty="0" err="1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revisá</a:t>
            </a:r>
            <a:r>
              <a:rPr lang="es-AR" sz="32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tu presupuesto. </a:t>
            </a:r>
            <a:r>
              <a:rPr lang="es-AR" sz="3200" b="1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No gastes más de lo que podés pagar.</a:t>
            </a:r>
            <a:endParaRPr lang="es-AR" sz="3200" dirty="0">
              <a:solidFill>
                <a:prstClr val="white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64E1F2-EA14-85B1-548F-130C038C4879}"/>
              </a:ext>
            </a:extLst>
          </p:cNvPr>
          <p:cNvSpPr/>
          <p:nvPr/>
        </p:nvSpPr>
        <p:spPr>
          <a:xfrm>
            <a:off x="9029126" y="2067718"/>
            <a:ext cx="2953852" cy="2246769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Tené presente las fechas de vencimiento y de cierre de la tarjeta.</a:t>
            </a:r>
            <a:r>
              <a:rPr lang="es-AR" sz="28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s-AR" sz="2800" dirty="0" err="1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Planificá</a:t>
            </a:r>
            <a:r>
              <a:rPr lang="es-AR" sz="2800" dirty="0">
                <a:solidFill>
                  <a:prstClr val="white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tus consumos.</a:t>
            </a:r>
          </a:p>
        </p:txBody>
      </p:sp>
      <p:pic>
        <p:nvPicPr>
          <p:cNvPr id="17" name="Picture 2" descr="El meme que se usa para dar los peores consejos de la ...">
            <a:extLst>
              <a:ext uri="{FF2B5EF4-FFF2-40B4-BE49-F238E27FC236}">
                <a16:creationId xmlns:a16="http://schemas.microsoft.com/office/drawing/2014/main" id="{F639614E-DE66-F3FF-104D-CE2E954D5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5" b="4646"/>
          <a:stretch/>
        </p:blipFill>
        <p:spPr bwMode="auto">
          <a:xfrm>
            <a:off x="9282967" y="142845"/>
            <a:ext cx="2489506" cy="19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4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4AED5-D371-2926-56BF-05FEC9FEC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25ACD9-07C7-C9C4-6CC8-C940AEB0F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2" b="95411" l="9937" r="90221">
                        <a14:foregroundMark x1="68375" y1="56039" x2="70505" y2="54348"/>
                        <a14:foregroundMark x1="66956" y1="53382" x2="70741" y2="46860"/>
                        <a14:foregroundMark x1="70741" y1="46860" x2="72240" y2="52174"/>
                        <a14:foregroundMark x1="70268" y1="43720" x2="69401" y2="46618"/>
                        <a14:foregroundMark x1="69716" y1="92512" x2="78628" y2="95652"/>
                        <a14:foregroundMark x1="78628" y1="95652" x2="82177" y2="95411"/>
                        <a14:foregroundMark x1="90773" y1="83816" x2="90221" y2="71014"/>
                        <a14:foregroundMark x1="90221" y1="71014" x2="90221" y2="71014"/>
                        <a14:foregroundMark x1="78076" y1="16184" x2="73738" y2="9903"/>
                        <a14:foregroundMark x1="73738" y1="9903" x2="71688" y2="17874"/>
                      </a14:backgroundRemoval>
                    </a14:imgEffect>
                  </a14:imgLayer>
                </a14:imgProps>
              </a:ext>
            </a:extLst>
          </a:blip>
          <a:srcRect l="60825" r="5863"/>
          <a:stretch/>
        </p:blipFill>
        <p:spPr>
          <a:xfrm>
            <a:off x="1128458" y="1171994"/>
            <a:ext cx="4967542" cy="4868756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176A95C2-8C45-21A9-45D6-3720EB936758}"/>
              </a:ext>
            </a:extLst>
          </p:cNvPr>
          <p:cNvSpPr/>
          <p:nvPr/>
        </p:nvSpPr>
        <p:spPr>
          <a:xfrm>
            <a:off x="4658609" y="469741"/>
            <a:ext cx="863600" cy="869950"/>
          </a:xfrm>
          <a:prstGeom prst="ellipse">
            <a:avLst/>
          </a:prstGeom>
          <a:solidFill>
            <a:srgbClr val="199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A8C4E0B-120E-7E24-11D0-1B19BAF6613C}"/>
              </a:ext>
            </a:extLst>
          </p:cNvPr>
          <p:cNvSpPr/>
          <p:nvPr/>
        </p:nvSpPr>
        <p:spPr>
          <a:xfrm>
            <a:off x="9077842" y="1287736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4267D7-9122-A08F-B987-040ADC5EF4B7}"/>
              </a:ext>
            </a:extLst>
          </p:cNvPr>
          <p:cNvSpPr/>
          <p:nvPr/>
        </p:nvSpPr>
        <p:spPr>
          <a:xfrm>
            <a:off x="0" y="962025"/>
            <a:ext cx="12192000" cy="51036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A984FB-7043-4011-A9A8-55547B80169E}"/>
              </a:ext>
            </a:extLst>
          </p:cNvPr>
          <p:cNvSpPr txBox="1"/>
          <p:nvPr/>
        </p:nvSpPr>
        <p:spPr>
          <a:xfrm>
            <a:off x="329995" y="948470"/>
            <a:ext cx="11532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100% online, bonificada por 12 meses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77F2B3B-1C6C-7105-F416-57AF76910086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A3B6A5-30CF-B263-DB81-CE90768BD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787393-9898-4B13-9473-4A069ECD894F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PEDÍ TU TARJETA DE CRÉDITO </a:t>
            </a:r>
          </a:p>
        </p:txBody>
      </p:sp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0473761F-0002-883E-B1B8-3907119F5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6" y="1874427"/>
            <a:ext cx="3956172" cy="395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3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importante que tenga un destino específico y que traiga mejoras al emprendimiento.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ACCESO A FINANCIAMIENTO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ED0A7E-DC1F-C084-7069-4C80F6074C4A}"/>
              </a:ext>
            </a:extLst>
          </p:cNvPr>
          <p:cNvSpPr/>
          <p:nvPr/>
        </p:nvSpPr>
        <p:spPr>
          <a:xfrm>
            <a:off x="162512" y="1716315"/>
            <a:ext cx="6095999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PRÉSTAMO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6684AF-48B7-8BF1-AC28-C74E9B838244}"/>
              </a:ext>
            </a:extLst>
          </p:cNvPr>
          <p:cNvSpPr/>
          <p:nvPr/>
        </p:nvSpPr>
        <p:spPr>
          <a:xfrm>
            <a:off x="273108" y="2263912"/>
            <a:ext cx="11588896" cy="33316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007C9C"/>
                </a:solidFill>
              </a:rPr>
              <a:t>Es una operación en la cual una entidad financiera te presta una cantidad de plata y vos te comprometés a devolverla en un plazo de tiempo y también, a pagar un extra en concepto de intereses, comisiones y/o gastos.</a:t>
            </a:r>
          </a:p>
          <a:p>
            <a:endParaRPr lang="es-AR" sz="105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El interés es el costo del préstamo, reflejado en cantidad depende de la tasa de interés y la duración del préstamo. </a:t>
            </a:r>
          </a:p>
          <a:p>
            <a:endParaRPr lang="es-AR" sz="200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La Tasa Nominal Anual (TNA), es el porcentaje de interés anual neto del préstamo. Sin embargo, además debés pagar impuestos y otros gastos. La suma de todo ello conforma el Costo Financiero Total (CFT), lo que te cuesta finalmente el préstamo. La Tasa Efectiva Anual (TEA), se calcula a partir de la TNA y nos permite comparar prestamos con diferentes características (duración, cuotas).</a:t>
            </a:r>
          </a:p>
          <a:p>
            <a:endParaRPr lang="es-AR" sz="2000" dirty="0">
              <a:solidFill>
                <a:srgbClr val="007C9C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74F5F7F-13C1-D9A8-2EE8-FAA558AAF916}"/>
              </a:ext>
            </a:extLst>
          </p:cNvPr>
          <p:cNvSpPr/>
          <p:nvPr/>
        </p:nvSpPr>
        <p:spPr>
          <a:xfrm>
            <a:off x="3599671" y="5459193"/>
            <a:ext cx="5331941" cy="371470"/>
          </a:xfrm>
          <a:prstGeom prst="rect">
            <a:avLst/>
          </a:prstGeom>
          <a:solidFill>
            <a:srgbClr val="00AD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CFC25E-6454-36CF-D42A-40C7CEC03ED1}"/>
              </a:ext>
            </a:extLst>
          </p:cNvPr>
          <p:cNvSpPr/>
          <p:nvPr/>
        </p:nvSpPr>
        <p:spPr>
          <a:xfrm>
            <a:off x="3795656" y="5483345"/>
            <a:ext cx="4939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Si vas a comparar, fijate siempre el CFT</a:t>
            </a:r>
          </a:p>
        </p:txBody>
      </p:sp>
    </p:spTree>
    <p:extLst>
      <p:ext uri="{BB962C8B-B14F-4D97-AF65-F5344CB8AC3E}">
        <p14:creationId xmlns:p14="http://schemas.microsoft.com/office/powerpoint/2010/main" val="124823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Son una herramienta de gran utilidad para mejorar tu negocio y hacerlo crecer.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PRÉSTAMOS PRODUCTIVOS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ED0A7E-DC1F-C084-7069-4C80F6074C4A}"/>
              </a:ext>
            </a:extLst>
          </p:cNvPr>
          <p:cNvSpPr/>
          <p:nvPr/>
        </p:nvSpPr>
        <p:spPr>
          <a:xfrm>
            <a:off x="162512" y="1800985"/>
            <a:ext cx="7835366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importante que sepas que si vas a pedir un préstamo: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6684AF-48B7-8BF1-AC28-C74E9B838244}"/>
              </a:ext>
            </a:extLst>
          </p:cNvPr>
          <p:cNvSpPr/>
          <p:nvPr/>
        </p:nvSpPr>
        <p:spPr>
          <a:xfrm>
            <a:off x="1247105" y="2463695"/>
            <a:ext cx="10276951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Tenés que pagar gastos e intereses.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000" dirty="0">
              <a:solidFill>
                <a:srgbClr val="007C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Tenés el compromiso de devolver la plata y de pagar a tiempo. Informate sobre el valor de la cuota mensual que vas a tener que pagar y su cronograma de pagos.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AR" sz="2000" dirty="0">
              <a:solidFill>
                <a:srgbClr val="007C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Tengas definido para qué vas a usar la plata y qué mejora te va a traer en tu actividad o emprendimiento. </a:t>
            </a:r>
          </a:p>
          <a:p>
            <a:endParaRPr lang="es-AR" sz="2000" dirty="0">
              <a:solidFill>
                <a:srgbClr val="007C9C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CC4B14-56B4-0819-94A0-453FC6EB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19" y="2351053"/>
            <a:ext cx="647586" cy="6475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6323CE-7F18-4B16-9CE4-ECBB61107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" y="3042604"/>
            <a:ext cx="761946" cy="7619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F58BC7-4DBA-B438-A090-37E7A8E6D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39" y="3875322"/>
            <a:ext cx="761946" cy="761946"/>
          </a:xfrm>
          <a:prstGeom prst="rect">
            <a:avLst/>
          </a:prstGeom>
        </p:spPr>
      </p:pic>
      <p:sp>
        <p:nvSpPr>
          <p:cNvPr id="16" name="Subtítulo 1">
            <a:extLst>
              <a:ext uri="{FF2B5EF4-FFF2-40B4-BE49-F238E27FC236}">
                <a16:creationId xmlns:a16="http://schemas.microsoft.com/office/drawing/2014/main" id="{A0545C96-94D6-CF84-27C0-218577B9D7D9}"/>
              </a:ext>
            </a:extLst>
          </p:cNvPr>
          <p:cNvSpPr txBox="1">
            <a:spLocks/>
          </p:cNvSpPr>
          <p:nvPr/>
        </p:nvSpPr>
        <p:spPr>
          <a:xfrm>
            <a:off x="4861189" y="4946000"/>
            <a:ext cx="1454993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2981E83-E02C-14E4-1F29-971C96C2B7C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973070" y="5145768"/>
            <a:ext cx="731978" cy="731978"/>
          </a:xfrm>
          <a:prstGeom prst="rect">
            <a:avLst/>
          </a:prstGeom>
        </p:spPr>
      </p:pic>
      <p:sp>
        <p:nvSpPr>
          <p:cNvPr id="20" name="Subtítulo 1">
            <a:extLst>
              <a:ext uri="{FF2B5EF4-FFF2-40B4-BE49-F238E27FC236}">
                <a16:creationId xmlns:a16="http://schemas.microsoft.com/office/drawing/2014/main" id="{E82914DB-A479-D876-3FF4-BE19EC312BE4}"/>
              </a:ext>
            </a:extLst>
          </p:cNvPr>
          <p:cNvSpPr txBox="1">
            <a:spLocks/>
          </p:cNvSpPr>
          <p:nvPr/>
        </p:nvSpPr>
        <p:spPr>
          <a:xfrm>
            <a:off x="7090975" y="4950770"/>
            <a:ext cx="1820226" cy="7110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Capital de trabajo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07BD20A-A7D4-2443-0D8B-2BD3A41A4F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308712" y="5213964"/>
            <a:ext cx="689166" cy="68916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CA27F4F-C847-D2AC-BD3C-94C740E01BD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091115" y="5234153"/>
            <a:ext cx="656054" cy="6560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FD4A74B-F27C-3F9D-6BA2-500827FBF52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697176" y="5224193"/>
            <a:ext cx="619006" cy="61900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C6B7F03-CA51-F5F5-C08C-2423990820D4}"/>
              </a:ext>
            </a:extLst>
          </p:cNvPr>
          <p:cNvSpPr/>
          <p:nvPr/>
        </p:nvSpPr>
        <p:spPr>
          <a:xfrm>
            <a:off x="2629486" y="4926448"/>
            <a:ext cx="1943247" cy="914400"/>
          </a:xfrm>
          <a:prstGeom prst="rect">
            <a:avLst/>
          </a:prstGeom>
          <a:solidFill>
            <a:srgbClr val="00ADDB"/>
          </a:solidFill>
          <a:ln>
            <a:solidFill>
              <a:srgbClr val="9A9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364C191-12F5-E046-1C21-52F158F297C4}"/>
              </a:ext>
            </a:extLst>
          </p:cNvPr>
          <p:cNvSpPr/>
          <p:nvPr/>
        </p:nvSpPr>
        <p:spPr>
          <a:xfrm>
            <a:off x="2629485" y="5152815"/>
            <a:ext cx="194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Destinos: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6FFCDB5-A4FF-6A15-6659-623DA2A88DD4}"/>
              </a:ext>
            </a:extLst>
          </p:cNvPr>
          <p:cNvSpPr/>
          <p:nvPr/>
        </p:nvSpPr>
        <p:spPr>
          <a:xfrm>
            <a:off x="4595799" y="4926448"/>
            <a:ext cx="4454856" cy="914400"/>
          </a:xfrm>
          <a:prstGeom prst="rect">
            <a:avLst/>
          </a:prstGeom>
          <a:noFill/>
          <a:ln>
            <a:solidFill>
              <a:srgbClr val="9A9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F51C4DE-237D-01F7-BD72-DD6FA5712BE4}"/>
              </a:ext>
            </a:extLst>
          </p:cNvPr>
          <p:cNvCxnSpPr>
            <a:cxnSpLocks/>
          </p:cNvCxnSpPr>
          <p:nvPr/>
        </p:nvCxnSpPr>
        <p:spPr>
          <a:xfrm>
            <a:off x="6810375" y="5019465"/>
            <a:ext cx="0" cy="688910"/>
          </a:xfrm>
          <a:prstGeom prst="line">
            <a:avLst/>
          </a:prstGeom>
          <a:ln>
            <a:solidFill>
              <a:srgbClr val="9A9C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7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una asistencia para comercios/feriantes monotributistas que acepten +Pagos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LÍNEA DE PRÉSTAMOS PARA COMERCIOS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ED0A7E-DC1F-C084-7069-4C80F6074C4A}"/>
              </a:ext>
            </a:extLst>
          </p:cNvPr>
          <p:cNvSpPr/>
          <p:nvPr/>
        </p:nvSpPr>
        <p:spPr>
          <a:xfrm>
            <a:off x="162511" y="1800985"/>
            <a:ext cx="9369415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¡Importante! Tener inscripción en el Monotributo permite acceder a financiamiento.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6684AF-48B7-8BF1-AC28-C74E9B838244}"/>
              </a:ext>
            </a:extLst>
          </p:cNvPr>
          <p:cNvSpPr/>
          <p:nvPr/>
        </p:nvSpPr>
        <p:spPr>
          <a:xfrm>
            <a:off x="1247105" y="2463695"/>
            <a:ext cx="10276951" cy="32762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Tasa de interés: fija de 48% anual para clientes que tengan una cuenta comercio en BNA y pasen ventas a través de +Pagos.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Plazo: 18 meses.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Destino: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Antigüedad en el monotributo: 12 meses (desde categoría C en adelante)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Monto máximo: hasta 3 meses de venta, con tope $25.000.000.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Desde categoría C de monotributo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07BD20A-A7D4-2443-0D8B-2BD3A41A4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0616" t="16022" r="9312" b="19214"/>
          <a:stretch/>
        </p:blipFill>
        <p:spPr>
          <a:xfrm>
            <a:off x="4516794" y="3864507"/>
            <a:ext cx="551833" cy="446322"/>
          </a:xfrm>
          <a:prstGeom prst="rect">
            <a:avLst/>
          </a:prstGeom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CA27F4F-C847-D2AC-BD3C-94C740E01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060159" y="3804367"/>
            <a:ext cx="656054" cy="6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5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Es una asistencia para monotributistas de todas las categorías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LÍNEA DE PRÉSTAMOS PARA EMPRENDEDORES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ED0A7E-DC1F-C084-7069-4C80F6074C4A}"/>
              </a:ext>
            </a:extLst>
          </p:cNvPr>
          <p:cNvSpPr/>
          <p:nvPr/>
        </p:nvSpPr>
        <p:spPr>
          <a:xfrm>
            <a:off x="162511" y="1800985"/>
            <a:ext cx="9369415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¡Importante! Tener inscripción en el Monotributo permite acceder a financiamiento.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6684AF-48B7-8BF1-AC28-C74E9B838244}"/>
              </a:ext>
            </a:extLst>
          </p:cNvPr>
          <p:cNvSpPr/>
          <p:nvPr/>
        </p:nvSpPr>
        <p:spPr>
          <a:xfrm>
            <a:off x="1247105" y="2463695"/>
            <a:ext cx="10723222" cy="32762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Tasa de interés: fija de 53% anual para inversión y 57% para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Bonificación por: pago en término, personal formalmente registrado, emprendimiento liderado por mujer y/o monotributo social, hasta un tope de 3%.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Plazo: inversión hasta 60 meses y capital de trabajo hasta 36 meses.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Destino: Inversión y Capital de trabajo.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Antigüedad en el monotributo: 12 meses (desde categoría C en adelante)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rgbClr val="007C9C"/>
                </a:solidFill>
              </a:rPr>
              <a:t>Monto máximo: hasta 3 meses de venta, con tope de 100 </a:t>
            </a:r>
            <a:r>
              <a:rPr lang="es-AR" sz="2000" dirty="0" err="1">
                <a:solidFill>
                  <a:srgbClr val="007C9C"/>
                </a:solidFill>
              </a:rPr>
              <a:t>SMVyM</a:t>
            </a:r>
            <a:r>
              <a:rPr lang="es-AR" sz="2000" dirty="0">
                <a:solidFill>
                  <a:srgbClr val="007C9C"/>
                </a:solidFill>
              </a:rPr>
              <a:t>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07BD20A-A7D4-2443-0D8B-2BD3A41A4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0616" t="16022" r="9312" b="19214"/>
          <a:stretch/>
        </p:blipFill>
        <p:spPr>
          <a:xfrm>
            <a:off x="5809883" y="4389791"/>
            <a:ext cx="551833" cy="446322"/>
          </a:xfrm>
          <a:prstGeom prst="rect">
            <a:avLst/>
          </a:prstGeom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CA27F4F-C847-D2AC-BD3C-94C740E01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353248" y="4329651"/>
            <a:ext cx="656054" cy="6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3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Al momento de decidir hacer una inversión financiera, tené en cuenta los siguientes factores y tu perfil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INVERSIONES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BB2F04-A64C-3EB1-D7C6-FBAEE5064CD3}"/>
              </a:ext>
            </a:extLst>
          </p:cNvPr>
          <p:cNvSpPr/>
          <p:nvPr/>
        </p:nvSpPr>
        <p:spPr>
          <a:xfrm>
            <a:off x="0" y="3135600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Podés hacer un test para evaluar tu perfil. Generalmente existen tres perfiles de inversor:</a:t>
            </a:r>
          </a:p>
        </p:txBody>
      </p:sp>
      <p:sp>
        <p:nvSpPr>
          <p:cNvPr id="4" name="Google Shape;358;p39">
            <a:extLst>
              <a:ext uri="{FF2B5EF4-FFF2-40B4-BE49-F238E27FC236}">
                <a16:creationId xmlns:a16="http://schemas.microsoft.com/office/drawing/2014/main" id="{1913A0C5-F722-9D6E-2430-8E1F313EDD73}"/>
              </a:ext>
            </a:extLst>
          </p:cNvPr>
          <p:cNvSpPr/>
          <p:nvPr/>
        </p:nvSpPr>
        <p:spPr>
          <a:xfrm>
            <a:off x="114552" y="1695874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0;p39">
            <a:extLst>
              <a:ext uri="{FF2B5EF4-FFF2-40B4-BE49-F238E27FC236}">
                <a16:creationId xmlns:a16="http://schemas.microsoft.com/office/drawing/2014/main" id="{56621BE6-EA74-DF65-6CD9-4611864AA383}"/>
              </a:ext>
            </a:extLst>
          </p:cNvPr>
          <p:cNvSpPr/>
          <p:nvPr/>
        </p:nvSpPr>
        <p:spPr>
          <a:xfrm>
            <a:off x="4177605" y="1681950"/>
            <a:ext cx="3810895" cy="58584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2;p39">
            <a:extLst>
              <a:ext uri="{FF2B5EF4-FFF2-40B4-BE49-F238E27FC236}">
                <a16:creationId xmlns:a16="http://schemas.microsoft.com/office/drawing/2014/main" id="{EB6D1397-B410-FBA3-5D0B-4720051B67A4}"/>
              </a:ext>
            </a:extLst>
          </p:cNvPr>
          <p:cNvSpPr/>
          <p:nvPr/>
        </p:nvSpPr>
        <p:spPr>
          <a:xfrm>
            <a:off x="4177614" y="2271077"/>
            <a:ext cx="3810895" cy="72768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4;p39">
            <a:extLst>
              <a:ext uri="{FF2B5EF4-FFF2-40B4-BE49-F238E27FC236}">
                <a16:creationId xmlns:a16="http://schemas.microsoft.com/office/drawing/2014/main" id="{39140D80-F238-0F57-28A5-0214F3697230}"/>
              </a:ext>
            </a:extLst>
          </p:cNvPr>
          <p:cNvSpPr/>
          <p:nvPr/>
        </p:nvSpPr>
        <p:spPr>
          <a:xfrm>
            <a:off x="114552" y="2268129"/>
            <a:ext cx="3810895" cy="74251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ubtítulo 1">
            <a:extLst>
              <a:ext uri="{FF2B5EF4-FFF2-40B4-BE49-F238E27FC236}">
                <a16:creationId xmlns:a16="http://schemas.microsoft.com/office/drawing/2014/main" id="{9EA86129-6F2C-BFED-515E-33E7429DD7F9}"/>
              </a:ext>
            </a:extLst>
          </p:cNvPr>
          <p:cNvSpPr txBox="1">
            <a:spLocks/>
          </p:cNvSpPr>
          <p:nvPr/>
        </p:nvSpPr>
        <p:spPr>
          <a:xfrm>
            <a:off x="122731" y="2325310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Cantidad de plata que destinás a la inversión.</a:t>
            </a:r>
          </a:p>
        </p:txBody>
      </p:sp>
      <p:sp>
        <p:nvSpPr>
          <p:cNvPr id="18" name="Google Shape;358;p39">
            <a:extLst>
              <a:ext uri="{FF2B5EF4-FFF2-40B4-BE49-F238E27FC236}">
                <a16:creationId xmlns:a16="http://schemas.microsoft.com/office/drawing/2014/main" id="{D8872B9A-2CB6-3124-076B-4448FE240251}"/>
              </a:ext>
            </a:extLst>
          </p:cNvPr>
          <p:cNvSpPr/>
          <p:nvPr/>
        </p:nvSpPr>
        <p:spPr>
          <a:xfrm>
            <a:off x="8235027" y="1668479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;p39">
            <a:extLst>
              <a:ext uri="{FF2B5EF4-FFF2-40B4-BE49-F238E27FC236}">
                <a16:creationId xmlns:a16="http://schemas.microsoft.com/office/drawing/2014/main" id="{407D140A-9BFD-1C1B-BE10-58754764B61B}"/>
              </a:ext>
            </a:extLst>
          </p:cNvPr>
          <p:cNvSpPr/>
          <p:nvPr/>
        </p:nvSpPr>
        <p:spPr>
          <a:xfrm>
            <a:off x="8235027" y="2249125"/>
            <a:ext cx="3810895" cy="74251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90FF36E-8A5F-23D5-245D-529BDC27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991" y="1601293"/>
            <a:ext cx="740406" cy="740406"/>
          </a:xfrm>
          <a:prstGeom prst="rect">
            <a:avLst/>
          </a:prstGeom>
        </p:spPr>
      </p:pic>
      <p:sp>
        <p:nvSpPr>
          <p:cNvPr id="26" name="Google Shape;213;p26">
            <a:extLst>
              <a:ext uri="{FF2B5EF4-FFF2-40B4-BE49-F238E27FC236}">
                <a16:creationId xmlns:a16="http://schemas.microsoft.com/office/drawing/2014/main" id="{F0722308-E812-8C8F-516D-FB8DCCABA0A2}"/>
              </a:ext>
            </a:extLst>
          </p:cNvPr>
          <p:cNvSpPr txBox="1"/>
          <p:nvPr/>
        </p:nvSpPr>
        <p:spPr>
          <a:xfrm>
            <a:off x="146078" y="1729268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MONTO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13;p26">
            <a:extLst>
              <a:ext uri="{FF2B5EF4-FFF2-40B4-BE49-F238E27FC236}">
                <a16:creationId xmlns:a16="http://schemas.microsoft.com/office/drawing/2014/main" id="{7EB993E1-4CB8-DDD8-B501-00996B897F93}"/>
              </a:ext>
            </a:extLst>
          </p:cNvPr>
          <p:cNvSpPr txBox="1"/>
          <p:nvPr/>
        </p:nvSpPr>
        <p:spPr>
          <a:xfrm>
            <a:off x="4197382" y="1720842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PLAZO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13;p26">
            <a:extLst>
              <a:ext uri="{FF2B5EF4-FFF2-40B4-BE49-F238E27FC236}">
                <a16:creationId xmlns:a16="http://schemas.microsoft.com/office/drawing/2014/main" id="{3A4B38AD-48E7-B717-E823-60AD33F33810}"/>
              </a:ext>
            </a:extLst>
          </p:cNvPr>
          <p:cNvSpPr txBox="1"/>
          <p:nvPr/>
        </p:nvSpPr>
        <p:spPr>
          <a:xfrm>
            <a:off x="8257804" y="1691391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RIESGO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34BE6DB-2200-AB1F-1A64-EED441DC46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63741" y="1629701"/>
            <a:ext cx="686078" cy="68607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F35E7A8-F58A-25F5-8FEB-5037EC84A4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34645" y="1616915"/>
            <a:ext cx="700153" cy="700153"/>
          </a:xfrm>
          <a:prstGeom prst="rect">
            <a:avLst/>
          </a:prstGeom>
        </p:spPr>
      </p:pic>
      <p:sp>
        <p:nvSpPr>
          <p:cNvPr id="31" name="Subtítulo 1">
            <a:extLst>
              <a:ext uri="{FF2B5EF4-FFF2-40B4-BE49-F238E27FC236}">
                <a16:creationId xmlns:a16="http://schemas.microsoft.com/office/drawing/2014/main" id="{757A0C33-AF85-574F-1C17-D363F8A6E9C8}"/>
              </a:ext>
            </a:extLst>
          </p:cNvPr>
          <p:cNvSpPr txBox="1">
            <a:spLocks/>
          </p:cNvSpPr>
          <p:nvPr/>
        </p:nvSpPr>
        <p:spPr>
          <a:xfrm>
            <a:off x="4177605" y="2350636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Período de tiempo durante el cual realizás la inversión</a:t>
            </a:r>
          </a:p>
        </p:txBody>
      </p:sp>
      <p:sp>
        <p:nvSpPr>
          <p:cNvPr id="32" name="Subtítulo 1">
            <a:extLst>
              <a:ext uri="{FF2B5EF4-FFF2-40B4-BE49-F238E27FC236}">
                <a16:creationId xmlns:a16="http://schemas.microsoft.com/office/drawing/2014/main" id="{C19FBF9E-8258-9479-E87E-F5F338C988BF}"/>
              </a:ext>
            </a:extLst>
          </p:cNvPr>
          <p:cNvSpPr txBox="1">
            <a:spLocks/>
          </p:cNvSpPr>
          <p:nvPr/>
        </p:nvSpPr>
        <p:spPr>
          <a:xfrm>
            <a:off x="8254804" y="2315779"/>
            <a:ext cx="3484312" cy="667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estás dispuesto/a asumir. Varía según la inversión.</a:t>
            </a:r>
          </a:p>
        </p:txBody>
      </p:sp>
      <p:sp>
        <p:nvSpPr>
          <p:cNvPr id="33" name="Google Shape;358;p39">
            <a:extLst>
              <a:ext uri="{FF2B5EF4-FFF2-40B4-BE49-F238E27FC236}">
                <a16:creationId xmlns:a16="http://schemas.microsoft.com/office/drawing/2014/main" id="{1F984F9D-6163-3082-5C5D-2BC65190ECFE}"/>
              </a:ext>
            </a:extLst>
          </p:cNvPr>
          <p:cNvSpPr/>
          <p:nvPr/>
        </p:nvSpPr>
        <p:spPr>
          <a:xfrm>
            <a:off x="146078" y="3705848"/>
            <a:ext cx="3810895" cy="572393"/>
          </a:xfrm>
          <a:prstGeom prst="rect">
            <a:avLst/>
          </a:prstGeom>
          <a:solidFill>
            <a:srgbClr val="9A9C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60;p39">
            <a:extLst>
              <a:ext uri="{FF2B5EF4-FFF2-40B4-BE49-F238E27FC236}">
                <a16:creationId xmlns:a16="http://schemas.microsoft.com/office/drawing/2014/main" id="{CB2BC773-AB80-9A5E-8DCD-CA79CFEE5E7E}"/>
              </a:ext>
            </a:extLst>
          </p:cNvPr>
          <p:cNvSpPr/>
          <p:nvPr/>
        </p:nvSpPr>
        <p:spPr>
          <a:xfrm>
            <a:off x="4209131" y="3691924"/>
            <a:ext cx="3810895" cy="585846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62;p39">
            <a:extLst>
              <a:ext uri="{FF2B5EF4-FFF2-40B4-BE49-F238E27FC236}">
                <a16:creationId xmlns:a16="http://schemas.microsoft.com/office/drawing/2014/main" id="{F8295DA3-357B-6F7B-9B1B-84A32F6C3D39}"/>
              </a:ext>
            </a:extLst>
          </p:cNvPr>
          <p:cNvSpPr/>
          <p:nvPr/>
        </p:nvSpPr>
        <p:spPr>
          <a:xfrm>
            <a:off x="4209140" y="4280718"/>
            <a:ext cx="3810895" cy="163360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4;p39">
            <a:extLst>
              <a:ext uri="{FF2B5EF4-FFF2-40B4-BE49-F238E27FC236}">
                <a16:creationId xmlns:a16="http://schemas.microsoft.com/office/drawing/2014/main" id="{60C51F1A-F91D-29DF-BE41-7729A14D5072}"/>
              </a:ext>
            </a:extLst>
          </p:cNvPr>
          <p:cNvSpPr/>
          <p:nvPr/>
        </p:nvSpPr>
        <p:spPr>
          <a:xfrm>
            <a:off x="146078" y="4277770"/>
            <a:ext cx="3810895" cy="16336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58;p39">
            <a:extLst>
              <a:ext uri="{FF2B5EF4-FFF2-40B4-BE49-F238E27FC236}">
                <a16:creationId xmlns:a16="http://schemas.microsoft.com/office/drawing/2014/main" id="{7C7EEF93-1E7E-49A3-492C-FE6A58B9CE2F}"/>
              </a:ext>
            </a:extLst>
          </p:cNvPr>
          <p:cNvSpPr/>
          <p:nvPr/>
        </p:nvSpPr>
        <p:spPr>
          <a:xfrm>
            <a:off x="8266553" y="3678453"/>
            <a:ext cx="3810895" cy="572393"/>
          </a:xfrm>
          <a:prstGeom prst="rect">
            <a:avLst/>
          </a:prstGeom>
          <a:solidFill>
            <a:srgbClr val="F4945B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64;p39">
            <a:extLst>
              <a:ext uri="{FF2B5EF4-FFF2-40B4-BE49-F238E27FC236}">
                <a16:creationId xmlns:a16="http://schemas.microsoft.com/office/drawing/2014/main" id="{5D18E505-81D3-22F1-5C0D-8ACCF2AC76E8}"/>
              </a:ext>
            </a:extLst>
          </p:cNvPr>
          <p:cNvSpPr/>
          <p:nvPr/>
        </p:nvSpPr>
        <p:spPr>
          <a:xfrm>
            <a:off x="8266553" y="4256318"/>
            <a:ext cx="3810895" cy="165553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13;p26">
            <a:extLst>
              <a:ext uri="{FF2B5EF4-FFF2-40B4-BE49-F238E27FC236}">
                <a16:creationId xmlns:a16="http://schemas.microsoft.com/office/drawing/2014/main" id="{DC191BE5-2509-6B54-7199-57D358975737}"/>
              </a:ext>
            </a:extLst>
          </p:cNvPr>
          <p:cNvSpPr txBox="1"/>
          <p:nvPr/>
        </p:nvSpPr>
        <p:spPr>
          <a:xfrm>
            <a:off x="177604" y="3739242"/>
            <a:ext cx="225702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CONSERVADOR	</a:t>
            </a:r>
          </a:p>
        </p:txBody>
      </p:sp>
      <p:sp>
        <p:nvSpPr>
          <p:cNvPr id="42" name="Google Shape;213;p26">
            <a:extLst>
              <a:ext uri="{FF2B5EF4-FFF2-40B4-BE49-F238E27FC236}">
                <a16:creationId xmlns:a16="http://schemas.microsoft.com/office/drawing/2014/main" id="{0A313AD8-873F-9BE5-3016-0CC081ECCB14}"/>
              </a:ext>
            </a:extLst>
          </p:cNvPr>
          <p:cNvSpPr txBox="1"/>
          <p:nvPr/>
        </p:nvSpPr>
        <p:spPr>
          <a:xfrm>
            <a:off x="4228908" y="3730816"/>
            <a:ext cx="163586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MODERADO</a:t>
            </a:r>
          </a:p>
        </p:txBody>
      </p:sp>
      <p:sp>
        <p:nvSpPr>
          <p:cNvPr id="43" name="Google Shape;213;p26">
            <a:extLst>
              <a:ext uri="{FF2B5EF4-FFF2-40B4-BE49-F238E27FC236}">
                <a16:creationId xmlns:a16="http://schemas.microsoft.com/office/drawing/2014/main" id="{6330B92E-4093-664E-F2A8-4D6596F1FF97}"/>
              </a:ext>
            </a:extLst>
          </p:cNvPr>
          <p:cNvSpPr txBox="1"/>
          <p:nvPr/>
        </p:nvSpPr>
        <p:spPr>
          <a:xfrm>
            <a:off x="8289330" y="3701365"/>
            <a:ext cx="1893357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ARRIESGADO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19C16FD-BD69-57E2-9937-84E92D6F28C3}"/>
              </a:ext>
            </a:extLst>
          </p:cNvPr>
          <p:cNvSpPr txBox="1"/>
          <p:nvPr/>
        </p:nvSpPr>
        <p:spPr>
          <a:xfrm>
            <a:off x="219028" y="4264101"/>
            <a:ext cx="37064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Si no te interesa asumir altos riesgos. Te convendrá invertir en  activos seguros como:</a:t>
            </a:r>
          </a:p>
          <a:p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Plazos Fijos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Renta fija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754AE72-9C13-BF11-2901-30A046123203}"/>
              </a:ext>
            </a:extLst>
          </p:cNvPr>
          <p:cNvSpPr txBox="1"/>
          <p:nvPr/>
        </p:nvSpPr>
        <p:spPr>
          <a:xfrm>
            <a:off x="4250902" y="4264101"/>
            <a:ext cx="37375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Estás dispuesto/a </a:t>
            </a:r>
            <a:r>
              <a:rPr lang="es-AR" sz="1400" dirty="0" err="1"/>
              <a:t>a</a:t>
            </a:r>
            <a:r>
              <a:rPr lang="es-AR" sz="1400" dirty="0"/>
              <a:t> asumir mayor riesgo a cambio de una ganancia mayor. Podés invertir en:</a:t>
            </a:r>
          </a:p>
          <a:p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renta fija plus.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Títulos públicos.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Bonos u Obligaciones Negociables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27D8D41-3A5C-3142-5B87-4BF2075EC540}"/>
              </a:ext>
            </a:extLst>
          </p:cNvPr>
          <p:cNvSpPr txBox="1"/>
          <p:nvPr/>
        </p:nvSpPr>
        <p:spPr>
          <a:xfrm>
            <a:off x="8289330" y="4264101"/>
            <a:ext cx="37881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/>
              <a:t>Si </a:t>
            </a:r>
            <a:r>
              <a:rPr lang="es-AR" sz="1400" dirty="0" err="1"/>
              <a:t>tenés</a:t>
            </a:r>
            <a:r>
              <a:rPr lang="es-AR" sz="1400" dirty="0"/>
              <a:t> mayor tolerancia al riesgo y estás dispuesto/a </a:t>
            </a:r>
            <a:r>
              <a:rPr lang="es-AR" sz="1400" dirty="0" err="1"/>
              <a:t>a</a:t>
            </a:r>
            <a:r>
              <a:rPr lang="es-AR" sz="1400" dirty="0"/>
              <a:t> afrontarlos. Podés invertir en:</a:t>
            </a:r>
          </a:p>
          <a:p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Acciones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 err="1"/>
              <a:t>CEDEARs</a:t>
            </a:r>
            <a:endParaRPr lang="es-A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1400" dirty="0"/>
              <a:t>Fondo común de inversión: integral</a:t>
            </a:r>
          </a:p>
        </p:txBody>
      </p:sp>
    </p:spTree>
    <p:extLst>
      <p:ext uri="{BB962C8B-B14F-4D97-AF65-F5344CB8AC3E}">
        <p14:creationId xmlns:p14="http://schemas.microsoft.com/office/powerpoint/2010/main" val="128173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C6E47A-1C4F-D04D-7C33-85FCB397376C}"/>
              </a:ext>
            </a:extLst>
          </p:cNvPr>
          <p:cNvSpPr/>
          <p:nvPr/>
        </p:nvSpPr>
        <p:spPr>
          <a:xfrm flipH="1">
            <a:off x="6095999" y="1595538"/>
            <a:ext cx="6096000" cy="9934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E4D55BD-2E4E-38C1-4875-2DDF7FB34781}"/>
              </a:ext>
            </a:extLst>
          </p:cNvPr>
          <p:cNvSpPr/>
          <p:nvPr/>
        </p:nvSpPr>
        <p:spPr>
          <a:xfrm flipH="1">
            <a:off x="-5" y="2590800"/>
            <a:ext cx="3047997" cy="3419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Separar la administración financiera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ADMINISTRACIÓN FINANCIERA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7B022D00-469A-191C-08C1-73822D552AE7}"/>
              </a:ext>
            </a:extLst>
          </p:cNvPr>
          <p:cNvSpPr/>
          <p:nvPr/>
        </p:nvSpPr>
        <p:spPr>
          <a:xfrm rot="10800000">
            <a:off x="2143062" y="2228242"/>
            <a:ext cx="722957" cy="69438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021CBE-B0F7-324D-9DFB-7A4897056FB0}"/>
              </a:ext>
            </a:extLst>
          </p:cNvPr>
          <p:cNvSpPr/>
          <p:nvPr/>
        </p:nvSpPr>
        <p:spPr>
          <a:xfrm>
            <a:off x="3048000" y="2588948"/>
            <a:ext cx="3047996" cy="34351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4237E42B-DA9A-A3AF-1846-E5FCF67CD5D4}"/>
              </a:ext>
            </a:extLst>
          </p:cNvPr>
          <p:cNvSpPr/>
          <p:nvPr/>
        </p:nvSpPr>
        <p:spPr>
          <a:xfrm>
            <a:off x="5211363" y="2226734"/>
            <a:ext cx="722957" cy="695896"/>
          </a:xfrm>
          <a:prstGeom prst="downArrow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8" name="Picture 4" descr="Tu Primer Crédito Nación">
            <a:extLst>
              <a:ext uri="{FF2B5EF4-FFF2-40B4-BE49-F238E27FC236}">
                <a16:creationId xmlns:a16="http://schemas.microsoft.com/office/drawing/2014/main" id="{8F3CE2B6-F3F6-02E3-2AEF-B9E7556FB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94275" l="9951" r="89951">
                        <a14:foregroundMark x1="41084" y1="47328" x2="44433" y2="84351"/>
                        <a14:foregroundMark x1="44433" y1="84351" x2="44828" y2="86260"/>
                        <a14:foregroundMark x1="55074" y1="65649" x2="56650" y2="94275"/>
                        <a14:foregroundMark x1="56650" y1="94275" x2="56847" y2="94275"/>
                        <a14:foregroundMark x1="42167" y1="11450" x2="44729" y2="10687"/>
                        <a14:foregroundMark x1="41182" y1="22519" x2="41182" y2="22519"/>
                        <a14:foregroundMark x1="40887" y1="20611" x2="40887" y2="20611"/>
                        <a14:foregroundMark x1="46700" y1="46565" x2="46700" y2="46565"/>
                        <a14:foregroundMark x1="60099" y1="59160" x2="60099" y2="59160"/>
                        <a14:foregroundMark x1="46305" y1="24427" x2="46305" y2="24427"/>
                        <a14:backgroundMark x1="34778" y1="28244" x2="31330" y2="83588"/>
                        <a14:backgroundMark x1="51034" y1="38550" x2="50345" y2="20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6" r="31609"/>
          <a:stretch/>
        </p:blipFill>
        <p:spPr bwMode="auto">
          <a:xfrm>
            <a:off x="1735394" y="4161904"/>
            <a:ext cx="2609850" cy="18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BF15B40-056D-BB4A-CD16-EA2B5834CBC7}"/>
              </a:ext>
            </a:extLst>
          </p:cNvPr>
          <p:cNvSpPr txBox="1"/>
          <p:nvPr/>
        </p:nvSpPr>
        <p:spPr>
          <a:xfrm>
            <a:off x="6095994" y="1663183"/>
            <a:ext cx="6096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PERSONAL O FAMILIAR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04CE38-3D55-A16E-0E31-11ACB7B96508}"/>
              </a:ext>
            </a:extLst>
          </p:cNvPr>
          <p:cNvSpPr txBox="1"/>
          <p:nvPr/>
        </p:nvSpPr>
        <p:spPr>
          <a:xfrm>
            <a:off x="0" y="1635519"/>
            <a:ext cx="6096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rgbClr val="0F7994"/>
                </a:solidFill>
              </a:rPr>
              <a:t>EMPRENDIMIENTO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43B6E5-21D6-A825-D851-0995C90D2644}"/>
              </a:ext>
            </a:extLst>
          </p:cNvPr>
          <p:cNvSpPr txBox="1"/>
          <p:nvPr/>
        </p:nvSpPr>
        <p:spPr>
          <a:xfrm>
            <a:off x="162512" y="2655521"/>
            <a:ext cx="163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INGRESOS</a:t>
            </a:r>
            <a:endParaRPr lang="es-AR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2FE205-C7EA-9F1B-09CD-1D34429656D5}"/>
              </a:ext>
            </a:extLst>
          </p:cNvPr>
          <p:cNvSpPr txBox="1"/>
          <p:nvPr/>
        </p:nvSpPr>
        <p:spPr>
          <a:xfrm>
            <a:off x="3210509" y="2638898"/>
            <a:ext cx="21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EGRESOS O GASTOS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E7A2B4-D71D-7008-017F-BBE72C5024A1}"/>
              </a:ext>
            </a:extLst>
          </p:cNvPr>
          <p:cNvSpPr txBox="1"/>
          <p:nvPr/>
        </p:nvSpPr>
        <p:spPr>
          <a:xfrm>
            <a:off x="162513" y="3322466"/>
            <a:ext cx="272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F7994"/>
                </a:solidFill>
              </a:rPr>
              <a:t>Ventas, rentas, etc. </a:t>
            </a:r>
          </a:p>
          <a:p>
            <a:r>
              <a:rPr lang="es-AR" b="1" dirty="0">
                <a:solidFill>
                  <a:srgbClr val="0F7994"/>
                </a:solidFill>
              </a:rPr>
              <a:t>Plata que ingresa por el negocio.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DC267AF-4729-EFB3-D5D5-56496BEAAFF2}"/>
              </a:ext>
            </a:extLst>
          </p:cNvPr>
          <p:cNvSpPr txBox="1"/>
          <p:nvPr/>
        </p:nvSpPr>
        <p:spPr>
          <a:xfrm>
            <a:off x="3210509" y="3322466"/>
            <a:ext cx="2783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Costos vinculados al negocio.</a:t>
            </a:r>
          </a:p>
          <a:p>
            <a:r>
              <a:rPr lang="es-AR" b="1" dirty="0">
                <a:solidFill>
                  <a:schemeClr val="bg1"/>
                </a:solidFill>
              </a:rPr>
              <a:t>Plata que sale del negocio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EE8EC69-28A5-04A8-1C14-54C288A48677}"/>
              </a:ext>
            </a:extLst>
          </p:cNvPr>
          <p:cNvSpPr/>
          <p:nvPr/>
        </p:nvSpPr>
        <p:spPr>
          <a:xfrm flipH="1">
            <a:off x="6095986" y="2590800"/>
            <a:ext cx="3047997" cy="34199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Flecha: hacia abajo 24">
            <a:extLst>
              <a:ext uri="{FF2B5EF4-FFF2-40B4-BE49-F238E27FC236}">
                <a16:creationId xmlns:a16="http://schemas.microsoft.com/office/drawing/2014/main" id="{A3A029BB-DA65-8FED-5164-ECC918DD9981}"/>
              </a:ext>
            </a:extLst>
          </p:cNvPr>
          <p:cNvSpPr/>
          <p:nvPr/>
        </p:nvSpPr>
        <p:spPr>
          <a:xfrm rot="10800000">
            <a:off x="8239053" y="2228242"/>
            <a:ext cx="722957" cy="69438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7355838-B60F-5E72-1E4F-3D79D24509A1}"/>
              </a:ext>
            </a:extLst>
          </p:cNvPr>
          <p:cNvSpPr/>
          <p:nvPr/>
        </p:nvSpPr>
        <p:spPr>
          <a:xfrm>
            <a:off x="9143991" y="2588948"/>
            <a:ext cx="3047996" cy="34351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547A5A1D-D321-653B-A977-A0AA94453C4B}"/>
              </a:ext>
            </a:extLst>
          </p:cNvPr>
          <p:cNvSpPr/>
          <p:nvPr/>
        </p:nvSpPr>
        <p:spPr>
          <a:xfrm>
            <a:off x="11307354" y="2226734"/>
            <a:ext cx="722957" cy="695896"/>
          </a:xfrm>
          <a:prstGeom prst="downArrow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5F6151C-A9DE-A202-E61F-01211ACB84D6}"/>
              </a:ext>
            </a:extLst>
          </p:cNvPr>
          <p:cNvSpPr txBox="1"/>
          <p:nvPr/>
        </p:nvSpPr>
        <p:spPr>
          <a:xfrm>
            <a:off x="6258503" y="2655521"/>
            <a:ext cx="163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INGRESOS</a:t>
            </a:r>
            <a:endParaRPr lang="es-AR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A69439-07A3-0C79-473C-0631D5A6986D}"/>
              </a:ext>
            </a:extLst>
          </p:cNvPr>
          <p:cNvSpPr txBox="1"/>
          <p:nvPr/>
        </p:nvSpPr>
        <p:spPr>
          <a:xfrm>
            <a:off x="9306500" y="2638898"/>
            <a:ext cx="21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Encode Sans"/>
                <a:cs typeface="Calibri" panose="020F0502020204030204" pitchFamily="34" charset="0"/>
                <a:sym typeface="Encode Sans"/>
              </a:rPr>
              <a:t>EGRESOS O GASTOS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44D55AF-BD18-55CB-CDE4-DC62C44D7400}"/>
              </a:ext>
            </a:extLst>
          </p:cNvPr>
          <p:cNvSpPr txBox="1"/>
          <p:nvPr/>
        </p:nvSpPr>
        <p:spPr>
          <a:xfrm>
            <a:off x="6258504" y="3322466"/>
            <a:ext cx="2722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F7994"/>
                </a:solidFill>
              </a:rPr>
              <a:t>La plata que </a:t>
            </a:r>
            <a:r>
              <a:rPr lang="es-AR" b="1" dirty="0">
                <a:solidFill>
                  <a:srgbClr val="0F7994"/>
                </a:solidFill>
              </a:rPr>
              <a:t>retiramos</a:t>
            </a:r>
            <a:r>
              <a:rPr lang="es-AR" dirty="0">
                <a:solidFill>
                  <a:srgbClr val="0F7994"/>
                </a:solidFill>
              </a:rPr>
              <a:t> o entra al hogar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2BB0AE3-8CAB-C5B6-EA93-2CAB18012755}"/>
              </a:ext>
            </a:extLst>
          </p:cNvPr>
          <p:cNvSpPr txBox="1"/>
          <p:nvPr/>
        </p:nvSpPr>
        <p:spPr>
          <a:xfrm>
            <a:off x="9306500" y="3322466"/>
            <a:ext cx="2783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Gastos familiares. La plata que se va.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BE856925-1BEA-C176-D754-8252A82BD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2" b="98092" l="9951" r="89951">
                        <a14:foregroundMark x1="55468" y1="12214" x2="56946" y2="30153"/>
                        <a14:foregroundMark x1="42365" y1="91221" x2="51330" y2="98473"/>
                        <a14:foregroundMark x1="51330" y1="98473" x2="54286" y2="98092"/>
                        <a14:foregroundMark x1="57044" y1="85496" x2="59310" y2="94656"/>
                        <a14:foregroundMark x1="53909" y1="29389" x2="53892" y2="29771"/>
                        <a14:foregroundMark x1="54778" y1="9542" x2="53909" y2="29389"/>
                        <a14:foregroundMark x1="53892" y1="29771" x2="53892" y2="29771"/>
                        <a14:foregroundMark x1="48656" y1="34792" x2="48473" y2="34733"/>
                        <a14:foregroundMark x1="49655" y1="35115" x2="49358" y2="35019"/>
                        <a14:backgroundMark x1="33695" y1="62595" x2="35665" y2="29771"/>
                        <a14:backgroundMark x1="46502" y1="30153" x2="46502" y2="30153"/>
                        <a14:backgroundMark x1="50640" y1="30153" x2="50640" y2="30153"/>
                        <a14:backgroundMark x1="51429" y1="29389" x2="51429" y2="29389"/>
                        <a14:backgroundMark x1="51429" y1="30534" x2="51429" y2="30534"/>
                        <a14:backgroundMark x1="49852" y1="29008" x2="50443" y2="29771"/>
                        <a14:backgroundMark x1="46108" y1="48092" x2="46108" y2="48092"/>
                      </a14:backgroundRemoval>
                    </a14:imgEffect>
                  </a14:imgLayer>
                </a14:imgProps>
              </a:ext>
            </a:extLst>
          </a:blip>
          <a:srcRect l="34806" r="33667"/>
          <a:stretch/>
        </p:blipFill>
        <p:spPr>
          <a:xfrm>
            <a:off x="7853092" y="4035952"/>
            <a:ext cx="2429891" cy="19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1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PLAZO FIJO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¿EN QUÉ PUEDO INVERTIR?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BB2F04-A64C-3EB1-D7C6-FBAEE5064CD3}"/>
              </a:ext>
            </a:extLst>
          </p:cNvPr>
          <p:cNvSpPr/>
          <p:nvPr/>
        </p:nvSpPr>
        <p:spPr>
          <a:xfrm>
            <a:off x="0" y="2697450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FUNCIONA? VEAMOS UN EJEMPLO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C35CA5-2984-A479-D331-6B74F15155D4}"/>
              </a:ext>
            </a:extLst>
          </p:cNvPr>
          <p:cNvSpPr/>
          <p:nvPr/>
        </p:nvSpPr>
        <p:spPr>
          <a:xfrm>
            <a:off x="146078" y="1628096"/>
            <a:ext cx="1193137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Es el depósito de un monto por un plazo de tiempo determinado y durante el cual no se puede utilizar.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Finalizado el plazo, el banco te devuelve el dinero depositado más un extra en concepto de intereses.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solidFill>
                  <a:srgbClr val="007C9C"/>
                </a:solidFill>
              </a:rPr>
              <a:t>El plazo mínimo es 30 días, el monto mínimo de $500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0FBC820-EF86-B069-B80C-6CDF8FF7A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17917" r="26174" b="18526"/>
          <a:stretch/>
        </p:blipFill>
        <p:spPr>
          <a:xfrm>
            <a:off x="450885" y="3161410"/>
            <a:ext cx="1978096" cy="280230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9D007F54-3977-FAF0-BA44-0B8F8603CEB3}"/>
              </a:ext>
            </a:extLst>
          </p:cNvPr>
          <p:cNvSpPr/>
          <p:nvPr/>
        </p:nvSpPr>
        <p:spPr>
          <a:xfrm>
            <a:off x="698507" y="4062364"/>
            <a:ext cx="1365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Elegís monto y plazo:</a:t>
            </a:r>
          </a:p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$10.000 a 30 días.</a:t>
            </a:r>
            <a:endParaRPr lang="es-AR" sz="12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536B4B2-15F2-938B-55DE-8F0C6A090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4" t="13707" r="10104" b="13707"/>
          <a:stretch/>
        </p:blipFill>
        <p:spPr>
          <a:xfrm>
            <a:off x="4950585" y="4078129"/>
            <a:ext cx="2064830" cy="1878342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A5B8A8D2-20C7-2F28-2A6E-3E90F862656F}"/>
              </a:ext>
            </a:extLst>
          </p:cNvPr>
          <p:cNvSpPr/>
          <p:nvPr/>
        </p:nvSpPr>
        <p:spPr>
          <a:xfrm>
            <a:off x="4804509" y="3379298"/>
            <a:ext cx="2307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Esperás 30 días. No podés usar esa plata.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C3C0CD1-2FA5-E3E0-4222-51C338A0E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04"/>
          <a:stretch/>
        </p:blipFill>
        <p:spPr>
          <a:xfrm>
            <a:off x="7161491" y="3790118"/>
            <a:ext cx="2501576" cy="213125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E959494A-1EE6-C58F-050F-08A63BB48E44}"/>
              </a:ext>
            </a:extLst>
          </p:cNvPr>
          <p:cNvSpPr/>
          <p:nvPr/>
        </p:nvSpPr>
        <p:spPr>
          <a:xfrm>
            <a:off x="7355711" y="3366825"/>
            <a:ext cx="1972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Obtenés $10.000 + interés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EA83E0E-A652-57AC-6429-D893F3C4420C}"/>
              </a:ext>
            </a:extLst>
          </p:cNvPr>
          <p:cNvSpPr/>
          <p:nvPr/>
        </p:nvSpPr>
        <p:spPr>
          <a:xfrm>
            <a:off x="2502431" y="3694667"/>
            <a:ext cx="1963012" cy="461665"/>
          </a:xfrm>
          <a:prstGeom prst="rect">
            <a:avLst/>
          </a:prstGeom>
          <a:solidFill>
            <a:srgbClr val="0E7391"/>
          </a:solidFill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RENOVACIÓN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64B897B-3216-29CC-FD87-A488C94966D6}"/>
              </a:ext>
            </a:extLst>
          </p:cNvPr>
          <p:cNvSpPr/>
          <p:nvPr/>
        </p:nvSpPr>
        <p:spPr>
          <a:xfrm>
            <a:off x="2503988" y="4174003"/>
            <a:ext cx="1961738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</a:rPr>
              <a:t>Podés elegir “Sin renovación” o bien “renovación automática”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2B6468D-BBB6-506D-EB97-A5D67B25C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17917" r="26174" b="18526"/>
          <a:stretch/>
        </p:blipFill>
        <p:spPr>
          <a:xfrm>
            <a:off x="9612609" y="3146939"/>
            <a:ext cx="2216835" cy="287446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93457861-018A-3385-8CBB-C48B2389B2C4}"/>
              </a:ext>
            </a:extLst>
          </p:cNvPr>
          <p:cNvSpPr/>
          <p:nvPr/>
        </p:nvSpPr>
        <p:spPr>
          <a:xfrm>
            <a:off x="9747925" y="4075241"/>
            <a:ext cx="1793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Renovalo:</a:t>
            </a:r>
          </a:p>
          <a:p>
            <a:pPr algn="ctr"/>
            <a:r>
              <a:rPr lang="es-AR" sz="16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$10.000 + interés + ahorro del mes</a:t>
            </a:r>
            <a:endParaRPr lang="es-AR" sz="12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88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FONDOS COMUNES DE INVERSIÓN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¿EN QUÉ PUEDO INVERTIR?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BB2F04-A64C-3EB1-D7C6-FBAEE5064CD3}"/>
              </a:ext>
            </a:extLst>
          </p:cNvPr>
          <p:cNvSpPr/>
          <p:nvPr/>
        </p:nvSpPr>
        <p:spPr>
          <a:xfrm>
            <a:off x="0" y="3071381"/>
            <a:ext cx="12192000" cy="461665"/>
          </a:xfrm>
          <a:prstGeom prst="rect">
            <a:avLst/>
          </a:prstGeom>
          <a:solidFill>
            <a:srgbClr val="0F7994"/>
          </a:solidFill>
        </p:spPr>
        <p:txBody>
          <a:bodyPr wrap="square">
            <a:spAutoFit/>
          </a:bodyPr>
          <a:lstStyle/>
          <a:p>
            <a:pPr lvl="1" algn="ctr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¿CÓMO FUNCIONA?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C35CA5-2984-A479-D331-6B74F15155D4}"/>
              </a:ext>
            </a:extLst>
          </p:cNvPr>
          <p:cNvSpPr/>
          <p:nvPr/>
        </p:nvSpPr>
        <p:spPr>
          <a:xfrm>
            <a:off x="146078" y="1600388"/>
            <a:ext cx="11931370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007C9C"/>
                </a:solidFill>
              </a:rPr>
              <a:t>Es el conjunto de dinero formado por aportes de un grupo de personas inversoras que tienen los mismos objetivos de rentabilidad y de riesgo aceptado, coordinado por empresas con </a:t>
            </a:r>
            <a:r>
              <a:rPr lang="es-AR" sz="2000" dirty="0" err="1">
                <a:solidFill>
                  <a:srgbClr val="007C9C"/>
                </a:solidFill>
              </a:rPr>
              <a:t>expertise</a:t>
            </a:r>
            <a:r>
              <a:rPr lang="es-AR" sz="2000" dirty="0">
                <a:solidFill>
                  <a:srgbClr val="007C9C"/>
                </a:solidFill>
              </a:rPr>
              <a:t> en finanzas.  </a:t>
            </a:r>
          </a:p>
          <a:p>
            <a:endParaRPr lang="es-AR" sz="1000" dirty="0">
              <a:solidFill>
                <a:srgbClr val="007C9C"/>
              </a:solidFill>
            </a:endParaRPr>
          </a:p>
          <a:p>
            <a:r>
              <a:rPr lang="es-AR" sz="2000" dirty="0">
                <a:solidFill>
                  <a:srgbClr val="007C9C"/>
                </a:solidFill>
              </a:rPr>
              <a:t>Ofrecen diversas alternativas con distinto grado de riesgo. Cada una busca cubrir distintas expectativas, tiempos y necesidades.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669A906-5044-179F-8C8A-E5DB54391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17917" r="26174" b="18526"/>
          <a:stretch/>
        </p:blipFill>
        <p:spPr>
          <a:xfrm>
            <a:off x="384825" y="3500091"/>
            <a:ext cx="2128692" cy="257743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0F772A6-C441-F45F-4F33-9ED2123FA26B}"/>
              </a:ext>
            </a:extLst>
          </p:cNvPr>
          <p:cNvSpPr/>
          <p:nvPr/>
        </p:nvSpPr>
        <p:spPr>
          <a:xfrm>
            <a:off x="801688" y="4107914"/>
            <a:ext cx="1128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Definís el tipo de FCI que quieras y el monto.</a:t>
            </a:r>
            <a:endParaRPr lang="es-AR" sz="1600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06F774E-3BF5-F58A-4581-EFF5EE310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4" t="13707" r="10104" b="13707"/>
          <a:stretch/>
        </p:blipFill>
        <p:spPr>
          <a:xfrm>
            <a:off x="3169584" y="3938869"/>
            <a:ext cx="2064830" cy="1878342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4DBD715-C9A5-3377-3FB1-A838991C81C8}"/>
              </a:ext>
            </a:extLst>
          </p:cNvPr>
          <p:cNvSpPr/>
          <p:nvPr/>
        </p:nvSpPr>
        <p:spPr>
          <a:xfrm>
            <a:off x="5010283" y="4446643"/>
            <a:ext cx="2068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Esperás el tiempo que quieras.</a:t>
            </a:r>
            <a:endParaRPr lang="es-AR" dirty="0">
              <a:solidFill>
                <a:srgbClr val="007C9C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57BF58-3D56-14DD-B903-ECD942D2F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04"/>
          <a:stretch/>
        </p:blipFill>
        <p:spPr>
          <a:xfrm>
            <a:off x="8001370" y="3986046"/>
            <a:ext cx="1914156" cy="1630796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96928E46-0E9B-7F68-1E82-16DC76C08617}"/>
              </a:ext>
            </a:extLst>
          </p:cNvPr>
          <p:cNvSpPr/>
          <p:nvPr/>
        </p:nvSpPr>
        <p:spPr>
          <a:xfrm>
            <a:off x="9510629" y="4462541"/>
            <a:ext cx="2309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 err="1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Retirás</a:t>
            </a:r>
            <a:r>
              <a:rPr lang="es-AR" sz="2400" dirty="0">
                <a:solidFill>
                  <a:srgbClr val="007C9C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la inversión actualizada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42A5E4D7-E36E-BB80-116B-F4078759511E}"/>
              </a:ext>
            </a:extLst>
          </p:cNvPr>
          <p:cNvSpPr/>
          <p:nvPr/>
        </p:nvSpPr>
        <p:spPr>
          <a:xfrm>
            <a:off x="2450146" y="4619506"/>
            <a:ext cx="709857" cy="517066"/>
          </a:xfrm>
          <a:prstGeom prst="rightArrow">
            <a:avLst/>
          </a:prstGeom>
          <a:solidFill>
            <a:srgbClr val="0E7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E3B0E8EA-667B-B355-17EA-82E15C2BBC0B}"/>
              </a:ext>
            </a:extLst>
          </p:cNvPr>
          <p:cNvSpPr/>
          <p:nvPr/>
        </p:nvSpPr>
        <p:spPr>
          <a:xfrm>
            <a:off x="7184961" y="4619506"/>
            <a:ext cx="709857" cy="517066"/>
          </a:xfrm>
          <a:prstGeom prst="rightArrow">
            <a:avLst/>
          </a:prstGeom>
          <a:solidFill>
            <a:srgbClr val="0E7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81911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réditos para Comercios BNA+">
            <a:extLst>
              <a:ext uri="{FF2B5EF4-FFF2-40B4-BE49-F238E27FC236}">
                <a16:creationId xmlns:a16="http://schemas.microsoft.com/office/drawing/2014/main" id="{5CDB2488-0DEF-9C38-973E-AAC39523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19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32;p79">
            <a:extLst>
              <a:ext uri="{FF2B5EF4-FFF2-40B4-BE49-F238E27FC236}">
                <a16:creationId xmlns:a16="http://schemas.microsoft.com/office/drawing/2014/main" id="{E1C9BF2A-81B0-8711-BBA2-5876D09C45FD}"/>
              </a:ext>
            </a:extLst>
          </p:cNvPr>
          <p:cNvSpPr/>
          <p:nvPr/>
        </p:nvSpPr>
        <p:spPr>
          <a:xfrm>
            <a:off x="381001" y="3272174"/>
            <a:ext cx="11306174" cy="25658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ap="flat" cmpd="sng" algn="ctr">
            <a:solidFill>
              <a:srgbClr val="FFAB40"/>
            </a:solidFill>
            <a:prstDash val="solid"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Google Shape;933;p79">
            <a:extLst>
              <a:ext uri="{FF2B5EF4-FFF2-40B4-BE49-F238E27FC236}">
                <a16:creationId xmlns:a16="http://schemas.microsoft.com/office/drawing/2014/main" id="{D9EBBE82-C730-553D-F111-0C58EB30EC8F}"/>
              </a:ext>
            </a:extLst>
          </p:cNvPr>
          <p:cNvSpPr txBox="1"/>
          <p:nvPr/>
        </p:nvSpPr>
        <p:spPr>
          <a:xfrm>
            <a:off x="695326" y="3694949"/>
            <a:ext cx="10677524" cy="14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</a:pP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 recomendable utilizar fondos comunes de inversión que </a:t>
            </a:r>
            <a:r>
              <a:rPr lang="es-AR" sz="2400" b="1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generan una renta y ofrecen disponibilidad inmediata</a:t>
            </a:r>
            <a:r>
              <a:rPr lang="es-AR" sz="2400" kern="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la plata, sobre todo en gastos que vencen en el corto plazo. </a:t>
            </a:r>
            <a:endParaRPr lang="es-AR" sz="2400" kern="0" dirty="0">
              <a:solidFill>
                <a:srgbClr val="595959"/>
              </a:solidFill>
              <a:latin typeface="Roboto"/>
              <a:ea typeface="Roboto"/>
              <a:cs typeface="Roboto"/>
              <a:sym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231457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2512" y="242166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TIP - INVERSIONES A CORTO PLAZO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</a:rPr>
              <a:t>INVERSIONES</a:t>
            </a:r>
          </a:p>
        </p:txBody>
      </p:sp>
      <p:pic>
        <p:nvPicPr>
          <p:cNvPr id="11" name="Google Shape;940;p79">
            <a:extLst>
              <a:ext uri="{FF2B5EF4-FFF2-40B4-BE49-F238E27FC236}">
                <a16:creationId xmlns:a16="http://schemas.microsoft.com/office/drawing/2014/main" id="{C5F63F81-27C0-9108-899B-92E9B48BE7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88341">
            <a:off x="10710526" y="2316217"/>
            <a:ext cx="1201870" cy="126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459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OTRAS MODALIDADES DE INVERSIÓN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INVERSIONES</a:t>
            </a:r>
          </a:p>
        </p:txBody>
      </p:sp>
      <p:sp>
        <p:nvSpPr>
          <p:cNvPr id="33" name="Google Shape;358;p39">
            <a:extLst>
              <a:ext uri="{FF2B5EF4-FFF2-40B4-BE49-F238E27FC236}">
                <a16:creationId xmlns:a16="http://schemas.microsoft.com/office/drawing/2014/main" id="{1F984F9D-6163-3082-5C5D-2BC65190ECFE}"/>
              </a:ext>
            </a:extLst>
          </p:cNvPr>
          <p:cNvSpPr/>
          <p:nvPr/>
        </p:nvSpPr>
        <p:spPr>
          <a:xfrm>
            <a:off x="676343" y="2135703"/>
            <a:ext cx="4809996" cy="572393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60;p39">
            <a:extLst>
              <a:ext uri="{FF2B5EF4-FFF2-40B4-BE49-F238E27FC236}">
                <a16:creationId xmlns:a16="http://schemas.microsoft.com/office/drawing/2014/main" id="{CB2BC773-AB80-9A5E-8DCD-CA79CFEE5E7E}"/>
              </a:ext>
            </a:extLst>
          </p:cNvPr>
          <p:cNvSpPr/>
          <p:nvPr/>
        </p:nvSpPr>
        <p:spPr>
          <a:xfrm>
            <a:off x="6282067" y="2151254"/>
            <a:ext cx="5524251" cy="546854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62;p39">
            <a:extLst>
              <a:ext uri="{FF2B5EF4-FFF2-40B4-BE49-F238E27FC236}">
                <a16:creationId xmlns:a16="http://schemas.microsoft.com/office/drawing/2014/main" id="{F8295DA3-357B-6F7B-9B1B-84A32F6C3D39}"/>
              </a:ext>
            </a:extLst>
          </p:cNvPr>
          <p:cNvSpPr/>
          <p:nvPr/>
        </p:nvSpPr>
        <p:spPr>
          <a:xfrm>
            <a:off x="6282066" y="2671850"/>
            <a:ext cx="5516525" cy="311703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4;p39">
            <a:extLst>
              <a:ext uri="{FF2B5EF4-FFF2-40B4-BE49-F238E27FC236}">
                <a16:creationId xmlns:a16="http://schemas.microsoft.com/office/drawing/2014/main" id="{60C51F1A-F91D-29DF-BE41-7729A14D5072}"/>
              </a:ext>
            </a:extLst>
          </p:cNvPr>
          <p:cNvSpPr/>
          <p:nvPr/>
        </p:nvSpPr>
        <p:spPr>
          <a:xfrm>
            <a:off x="676343" y="2700710"/>
            <a:ext cx="4809996" cy="308817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13;p26">
            <a:extLst>
              <a:ext uri="{FF2B5EF4-FFF2-40B4-BE49-F238E27FC236}">
                <a16:creationId xmlns:a16="http://schemas.microsoft.com/office/drawing/2014/main" id="{DC191BE5-2509-6B54-7199-57D358975737}"/>
              </a:ext>
            </a:extLst>
          </p:cNvPr>
          <p:cNvSpPr txBox="1"/>
          <p:nvPr/>
        </p:nvSpPr>
        <p:spPr>
          <a:xfrm>
            <a:off x="2235569" y="2140575"/>
            <a:ext cx="225702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Acciones	</a:t>
            </a:r>
          </a:p>
        </p:txBody>
      </p:sp>
      <p:sp>
        <p:nvSpPr>
          <p:cNvPr id="42" name="Google Shape;213;p26">
            <a:extLst>
              <a:ext uri="{FF2B5EF4-FFF2-40B4-BE49-F238E27FC236}">
                <a16:creationId xmlns:a16="http://schemas.microsoft.com/office/drawing/2014/main" id="{0A313AD8-873F-9BE5-3016-0CC081ECCB14}"/>
              </a:ext>
            </a:extLst>
          </p:cNvPr>
          <p:cNvSpPr txBox="1"/>
          <p:nvPr/>
        </p:nvSpPr>
        <p:spPr>
          <a:xfrm>
            <a:off x="6539346" y="2135703"/>
            <a:ext cx="5001964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Calibri"/>
              </a:rPr>
              <a:t>Bonos y obligaciones negociables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19C16FD-BD69-57E2-9937-84E92D6F28C3}"/>
              </a:ext>
            </a:extLst>
          </p:cNvPr>
          <p:cNvSpPr txBox="1"/>
          <p:nvPr/>
        </p:nvSpPr>
        <p:spPr>
          <a:xfrm>
            <a:off x="753822" y="2719917"/>
            <a:ext cx="4655037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 las partes en las que se divide el capital social de una empresa y tienen un valor. El inversor participa de las ganancias o pérdidas de la empresa. Se puede comprar o vender en cualquier momento. Es para perfiles arriesgados.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754AE72-9C13-BF11-2901-30A046123203}"/>
              </a:ext>
            </a:extLst>
          </p:cNvPr>
          <p:cNvSpPr txBox="1"/>
          <p:nvPr/>
        </p:nvSpPr>
        <p:spPr>
          <a:xfrm>
            <a:off x="6296274" y="2806378"/>
            <a:ext cx="5524251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Instrumento emitido por una entidad pública o privada que promete devolver el capital más sus intereses en un plazo determinado. Permiten ser vendidos en el mercado secundario antes de su vencimiento. Para perfiles moderados.</a:t>
            </a:r>
          </a:p>
        </p:txBody>
      </p:sp>
    </p:spTree>
    <p:extLst>
      <p:ext uri="{BB962C8B-B14F-4D97-AF65-F5344CB8AC3E}">
        <p14:creationId xmlns:p14="http://schemas.microsoft.com/office/powerpoint/2010/main" val="2713376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-1" y="742863"/>
            <a:ext cx="12192001" cy="523220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166981" y="783281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¿Qué es un seguro y para qué sirve?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SEGUROS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7A86326B-FB98-98DA-9868-441A9F4ACF2C}"/>
              </a:ext>
            </a:extLst>
          </p:cNvPr>
          <p:cNvSpPr/>
          <p:nvPr/>
        </p:nvSpPr>
        <p:spPr>
          <a:xfrm>
            <a:off x="79293" y="1457288"/>
            <a:ext cx="120461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rgbClr val="0F7994"/>
                </a:solidFill>
              </a:rPr>
              <a:t>Es una protección o cobertura frente a algunos imprevistos como pueden ser accidentes, robos, entre otros, a cambio del pago de una prima (costo del seguro). </a:t>
            </a:r>
          </a:p>
          <a:p>
            <a:pPr algn="ctr"/>
            <a:r>
              <a:rPr lang="es-AR" sz="2000" dirty="0">
                <a:solidFill>
                  <a:srgbClr val="0F7994"/>
                </a:solidFill>
              </a:rPr>
              <a:t>Te entregan una póliza que detalla la cobertura ante esos hechos infortunios. La compensación que te ofrece puede ser de plata o de un servicio, como, por ejemplo, reparar el auto o la computadora.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982022" y="3906950"/>
            <a:ext cx="8052577" cy="1633039"/>
            <a:chOff x="1475902" y="2864498"/>
            <a:chExt cx="8052577" cy="1633039"/>
          </a:xfrm>
        </p:grpSpPr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E6E9560D-3EF2-26FC-3148-48C684065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80" b="-1"/>
            <a:stretch/>
          </p:blipFill>
          <p:spPr>
            <a:xfrm>
              <a:off x="1475902" y="2864498"/>
              <a:ext cx="1694729" cy="1630470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D07436BC-716E-4D53-BC26-5F696636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3240" y="2865917"/>
              <a:ext cx="1758077" cy="1629051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DC640F42-9A8E-D63A-7BBA-83CE01305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138"/>
            <a:stretch/>
          </p:blipFill>
          <p:spPr>
            <a:xfrm>
              <a:off x="7901426" y="2883159"/>
              <a:ext cx="1627053" cy="1611809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E8DB167F-0276-C672-31AE-99FB656F5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881"/>
            <a:stretch/>
          </p:blipFill>
          <p:spPr>
            <a:xfrm>
              <a:off x="5773926" y="2885694"/>
              <a:ext cx="1704891" cy="1611843"/>
            </a:xfrm>
            <a:prstGeom prst="rect">
              <a:avLst/>
            </a:prstGeom>
          </p:spPr>
        </p:pic>
      </p:grpSp>
      <p:sp>
        <p:nvSpPr>
          <p:cNvPr id="71" name="Rectángulo 70"/>
          <p:cNvSpPr/>
          <p:nvPr/>
        </p:nvSpPr>
        <p:spPr>
          <a:xfrm>
            <a:off x="-4308" y="3035565"/>
            <a:ext cx="12196308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79293" y="3023472"/>
            <a:ext cx="12199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MICRO SEGUROS Y SEGUROS INCLUSIVOS –   Adaptados a las necesidades de pequeños emprendimientos</a:t>
            </a:r>
          </a:p>
        </p:txBody>
      </p:sp>
    </p:spTree>
    <p:extLst>
      <p:ext uri="{BB962C8B-B14F-4D97-AF65-F5344CB8AC3E}">
        <p14:creationId xmlns:p14="http://schemas.microsoft.com/office/powerpoint/2010/main" val="3293040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564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" y="5830133"/>
            <a:ext cx="1948742" cy="828562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13409" y="4940607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EL BANCO NUNCA TE ENVIARÁ ESTE TIPO DE MENSAJES.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037968" y="2287031"/>
            <a:ext cx="10080146" cy="2308324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Es una técnica para acceder a tus datos personales.</a:t>
            </a:r>
          </a:p>
          <a:p>
            <a:pPr algn="ctr"/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Por lo general, te envían un mensaje por WhatsApp u otro medio para que ingreses a un enlace falso, completes tus datos o les transfieras plata por un motivo particular.</a:t>
            </a:r>
          </a:p>
        </p:txBody>
      </p:sp>
      <p:pic>
        <p:nvPicPr>
          <p:cNvPr id="3" name="Imagen 2" descr="Texto, Logotipo&#10;&#10;Descripción generada automáticamente">
            <a:extLst>
              <a:ext uri="{FF2B5EF4-FFF2-40B4-BE49-F238E27FC236}">
                <a16:creationId xmlns:a16="http://schemas.microsoft.com/office/drawing/2014/main" id="{10DC8A59-D408-1D3F-D9C9-668B8D0CC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5" y="5727262"/>
            <a:ext cx="1965985" cy="10500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9DB537-42A8-DBBA-A006-2666D1D382D9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SEGURIDAD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A6F57AA-CCEB-A2BE-0B89-1C3535342B60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901452-F836-63A8-02E8-1272DC3A55D3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¿QUÉ ES EL PHISHING?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FC2CA3-BB8F-C2EC-81A5-50E51B326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46" r="39208"/>
          <a:stretch/>
        </p:blipFill>
        <p:spPr>
          <a:xfrm>
            <a:off x="8963361" y="312301"/>
            <a:ext cx="2382191" cy="17554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C1E2DD7-80F9-7A6D-EABE-7EBA094CDA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FA45F1-73F4-4B68-EE34-31365E342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9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" y="5830133"/>
            <a:ext cx="1948742" cy="82856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087768" y="2067717"/>
            <a:ext cx="4075115" cy="255454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TENÉ CUIDADO EN LAS REDES SOCIALES, CON PERFILES FALSOS O PERSONAS QUE SE HACEN PASAR POR PERSONAL DEL BANCO.</a:t>
            </a:r>
            <a:endParaRPr lang="es-AR" sz="32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257222" y="2092935"/>
            <a:ext cx="3822480" cy="229293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NO ACCEDAS A LINKS QUE TE LLEGUEN POR MAIL, O AL CELU, NI ENTRES EN PROMOS FALSAS – PHISING - </a:t>
            </a:r>
          </a:p>
          <a:p>
            <a:pPr algn="ctr"/>
            <a:endParaRPr lang="es-AR" sz="31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4520" y="2067718"/>
            <a:ext cx="3860950" cy="2677656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Nunca nos contactes a través de comentarios en publicaciones de nuestras redes sociales, porque otras personas pueden ver la información que compartís y usarla para engañarte.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14521" y="5022110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" name="Imagen 2" descr="Texto, Logotipo&#10;&#10;Descripción generada automáticamente">
            <a:extLst>
              <a:ext uri="{FF2B5EF4-FFF2-40B4-BE49-F238E27FC236}">
                <a16:creationId xmlns:a16="http://schemas.microsoft.com/office/drawing/2014/main" id="{0C7CF708-EEF7-3C03-DFD8-55D6C309A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5" y="5727262"/>
            <a:ext cx="1965985" cy="10500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DBB292-076E-9490-EDCA-0E396B4B6456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SEGURIDAD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721345D-D940-8751-90B6-31D76F331CD5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F70D12-83D3-6AFB-1CB3-1547DCBF4125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RECOMENDACIONES DE SEGURIDAD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A7D50B-2F08-9BDA-24BB-A4D023E41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46" r="39208"/>
          <a:stretch/>
        </p:blipFill>
        <p:spPr>
          <a:xfrm>
            <a:off x="8963361" y="312301"/>
            <a:ext cx="2382191" cy="175541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C99310F-3A1F-0C97-325C-409EBFB6171A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4DAB12-7B64-6F89-0460-EDF2A9619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4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78893F4-1BB4-6AD5-6DD2-6EAB78947FF1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5B77BC-A3E9-F54C-1697-638C6F53523C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CLAVES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" y="5830133"/>
            <a:ext cx="1948742" cy="82856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069809" y="2092935"/>
            <a:ext cx="4075115" cy="255454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Seguridad: no digitar la clave delante de personas desconocidas, ni facilitar o prestar la tarjeta o App a otras personas.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8203851" y="2092935"/>
            <a:ext cx="3925799" cy="2492990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2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No compartas tu contraseña, códigos de verificación que recibís por mail, SMS o WhatsApp, ni el número completo de tus tarjetas de débito o crédito. No necesitamos estos datos para ayudarte.</a:t>
            </a:r>
            <a:endParaRPr lang="es-AR" sz="3200" dirty="0">
              <a:solidFill>
                <a:schemeClr val="bg1"/>
              </a:solid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14520" y="2067718"/>
            <a:ext cx="3840769" cy="2308324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Contraseña segura: </a:t>
            </a:r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fácil de recordar para vos y difícil de adivinar por otras personas.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13409" y="4940607"/>
            <a:ext cx="11965181" cy="369332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chemeClr val="bg1"/>
                </a:solidFill>
              </a:rPr>
              <a:t>SI TENÉS DUDAS COMUNICATE CON EL BANCO POR CANALES OFICIALES O PERSONALMENTE EN LA SUCURSAL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23546" r="39208"/>
          <a:stretch/>
        </p:blipFill>
        <p:spPr>
          <a:xfrm>
            <a:off x="8963361" y="312301"/>
            <a:ext cx="2382191" cy="1755417"/>
          </a:xfrm>
          <a:prstGeom prst="rect">
            <a:avLst/>
          </a:prstGeom>
        </p:spPr>
      </p:pic>
      <p:pic>
        <p:nvPicPr>
          <p:cNvPr id="4" name="Imagen 3" descr="Texto, Logotipo&#10;&#10;Descripción generada automáticamente">
            <a:extLst>
              <a:ext uri="{FF2B5EF4-FFF2-40B4-BE49-F238E27FC236}">
                <a16:creationId xmlns:a16="http://schemas.microsoft.com/office/drawing/2014/main" id="{6BF44F87-6FD3-C14C-B34E-7C4AE94AF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5" y="5727262"/>
            <a:ext cx="1965985" cy="10500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EAA99F-F4E9-973A-2622-4EBDEAFB1BD4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SEGURIDAD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9CC4AE0-9F6C-9005-8B6C-CA03773EE024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5BB3768-9200-5CA0-FE42-7CCA1C02A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17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C395EF5-8C66-7A1C-86E4-287F8A6A632E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0108ED-8970-F578-D3C4-EADDE99E2240}"/>
              </a:ext>
            </a:extLst>
          </p:cNvPr>
          <p:cNvSpPr txBox="1"/>
          <p:nvPr/>
        </p:nvSpPr>
        <p:spPr>
          <a:xfrm>
            <a:off x="162512" y="1069118"/>
            <a:ext cx="118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</a:rPr>
              <a:t>VERIFICACIÓN EN REDES SOCIALES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AACC46-6E7C-6839-5F21-DAF2BF93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t="14236" b="27609"/>
          <a:stretch/>
        </p:blipFill>
        <p:spPr>
          <a:xfrm>
            <a:off x="599785" y="1649616"/>
            <a:ext cx="9664700" cy="398826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3DE7F5A-45BB-E36A-310C-D9B7580FE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11" t="24299" r="38828" b="22427"/>
          <a:stretch/>
        </p:blipFill>
        <p:spPr>
          <a:xfrm>
            <a:off x="8631462" y="1842470"/>
            <a:ext cx="2799467" cy="36536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" y="5830133"/>
            <a:ext cx="1948742" cy="828562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3149876" y="3154727"/>
            <a:ext cx="4036309" cy="954107"/>
          </a:xfrm>
          <a:prstGeom prst="rect">
            <a:avLst/>
          </a:prstGeom>
          <a:solidFill>
            <a:srgbClr val="007C9C"/>
          </a:solidFill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Verificá que las redes sean oficiales</a:t>
            </a:r>
          </a:p>
        </p:txBody>
      </p:sp>
      <p:sp>
        <p:nvSpPr>
          <p:cNvPr id="19" name="Elipse 18"/>
          <p:cNvSpPr/>
          <p:nvPr/>
        </p:nvSpPr>
        <p:spPr>
          <a:xfrm>
            <a:off x="10879989" y="4275583"/>
            <a:ext cx="476250" cy="495300"/>
          </a:xfrm>
          <a:prstGeom prst="ellipse">
            <a:avLst/>
          </a:prstGeom>
          <a:solidFill>
            <a:srgbClr val="F79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43A830B-C05E-A2C0-1682-DE635E7914E5}"/>
              </a:ext>
            </a:extLst>
          </p:cNvPr>
          <p:cNvSpPr/>
          <p:nvPr/>
        </p:nvSpPr>
        <p:spPr>
          <a:xfrm rot="16200000">
            <a:off x="4673094" y="2589787"/>
            <a:ext cx="821124" cy="325042"/>
          </a:xfrm>
          <a:prstGeom prst="rightArrow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2" name="Picture 4" descr="Cómo Saber si una Cuenta de Instagram es real u Oficial ¿Cómo Distingo si  es Falsa o fake? | Mira Cómo Se Hace">
            <a:extLst>
              <a:ext uri="{FF2B5EF4-FFF2-40B4-BE49-F238E27FC236}">
                <a16:creationId xmlns:a16="http://schemas.microsoft.com/office/drawing/2014/main" id="{50F0011E-0011-2B32-E15D-D1B6B54D8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21244" r="24301" b="21638"/>
          <a:stretch/>
        </p:blipFill>
        <p:spPr bwMode="auto">
          <a:xfrm>
            <a:off x="10418248" y="1212334"/>
            <a:ext cx="1681952" cy="12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Texto, Logotipo&#10;&#10;Descripción generada automáticamente">
            <a:extLst>
              <a:ext uri="{FF2B5EF4-FFF2-40B4-BE49-F238E27FC236}">
                <a16:creationId xmlns:a16="http://schemas.microsoft.com/office/drawing/2014/main" id="{8EDA74C8-58EA-A165-619E-395080F51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5" y="5727262"/>
            <a:ext cx="1965985" cy="10500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B04967-D673-3B4E-5843-7238959E95A1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SEGURIDAD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5FC6C7E-F535-8786-EE42-D4925323C9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546" r="39208"/>
          <a:stretch/>
        </p:blipFill>
        <p:spPr>
          <a:xfrm>
            <a:off x="8963362" y="312301"/>
            <a:ext cx="2100614" cy="154792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E2C786F-4C02-F3A8-731E-C9AB6022D265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7C2679-3CDD-5772-E794-5806EA42A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92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cono&#10;&#10;Descripción generada automáticamente">
            <a:extLst>
              <a:ext uri="{FF2B5EF4-FFF2-40B4-BE49-F238E27FC236}">
                <a16:creationId xmlns:a16="http://schemas.microsoft.com/office/drawing/2014/main" id="{6D203024-3854-338C-6B81-E305090E8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" y="2733965"/>
            <a:ext cx="3269388" cy="139007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0EA3A08-0465-FBF1-B08F-1497BE8D0239}"/>
              </a:ext>
            </a:extLst>
          </p:cNvPr>
          <p:cNvCxnSpPr>
            <a:cxnSpLocks/>
          </p:cNvCxnSpPr>
          <p:nvPr/>
        </p:nvCxnSpPr>
        <p:spPr>
          <a:xfrm>
            <a:off x="3936733" y="498106"/>
            <a:ext cx="0" cy="5861786"/>
          </a:xfrm>
          <a:prstGeom prst="line">
            <a:avLst/>
          </a:prstGeom>
          <a:ln w="38100">
            <a:solidFill>
              <a:srgbClr val="F1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7D70E58-0CFA-4ABE-DEB1-AA29FC29284A}"/>
              </a:ext>
            </a:extLst>
          </p:cNvPr>
          <p:cNvSpPr txBox="1"/>
          <p:nvPr/>
        </p:nvSpPr>
        <p:spPr>
          <a:xfrm>
            <a:off x="4724905" y="616061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Completá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tus datos!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631071E-0950-9EB2-527A-9700ED52EA4D}"/>
              </a:ext>
            </a:extLst>
          </p:cNvPr>
          <p:cNvSpPr/>
          <p:nvPr/>
        </p:nvSpPr>
        <p:spPr>
          <a:xfrm>
            <a:off x="4810081" y="1225253"/>
            <a:ext cx="481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7A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  <a:sym typeface="Roboto"/>
              </a:rPr>
              <a:t>Solo tomará dos minutos.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260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Código QR&#10;&#10;Descripción generada automáticamente">
            <a:extLst>
              <a:ext uri="{FF2B5EF4-FFF2-40B4-BE49-F238E27FC236}">
                <a16:creationId xmlns:a16="http://schemas.microsoft.com/office/drawing/2014/main" id="{5BA05E0D-2949-2AB2-A15D-DC95ED0F7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3682" r="3872" b="3682"/>
          <a:stretch/>
        </p:blipFill>
        <p:spPr>
          <a:xfrm>
            <a:off x="5796354" y="1655014"/>
            <a:ext cx="4917828" cy="49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3F80C99C-EBB3-F49A-B5BE-43084EE59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66"/>
          <a:stretch/>
        </p:blipFill>
        <p:spPr>
          <a:xfrm>
            <a:off x="-6560" y="3914801"/>
            <a:ext cx="4100633" cy="247918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9AE35A1-F456-195D-B543-41DAE0856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1" b="14826"/>
          <a:stretch/>
        </p:blipFill>
        <p:spPr>
          <a:xfrm>
            <a:off x="8091678" y="3903719"/>
            <a:ext cx="4100321" cy="249344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967096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40543"/>
            <a:ext cx="11855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Es importante llevar una detallada planificación financiera del negocio y construir el  presupuesto del emprendimiento.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PLANIFICACIÓN – PRESUPUESTO DEL NEGOCIO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021CBE-B0F7-324D-9DFB-7A4897056FB0}"/>
              </a:ext>
            </a:extLst>
          </p:cNvPr>
          <p:cNvSpPr/>
          <p:nvPr/>
        </p:nvSpPr>
        <p:spPr>
          <a:xfrm>
            <a:off x="4084119" y="1929121"/>
            <a:ext cx="4017203" cy="4083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E7A2B4-D71D-7008-017F-BBE72C5024A1}"/>
              </a:ext>
            </a:extLst>
          </p:cNvPr>
          <p:cNvSpPr txBox="1"/>
          <p:nvPr/>
        </p:nvSpPr>
        <p:spPr>
          <a:xfrm>
            <a:off x="142876" y="2887226"/>
            <a:ext cx="3889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Hay aplicaciones gratuitas que, con gráficos y recomendaciones, permiten tener un mejor conocimiento de las propias finanzas.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DC267AF-4729-EFB3-D5D5-56496BEAAFF2}"/>
              </a:ext>
            </a:extLst>
          </p:cNvPr>
          <p:cNvSpPr txBox="1"/>
          <p:nvPr/>
        </p:nvSpPr>
        <p:spPr>
          <a:xfrm>
            <a:off x="4230270" y="2887226"/>
            <a:ext cx="38068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una planilla de Excel se pueden ir cargando los ingresos y los costos, con su respectiva clasificación.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44D55AF-BD18-55CB-CDE4-DC62C44D7400}"/>
              </a:ext>
            </a:extLst>
          </p:cNvPr>
          <p:cNvSpPr txBox="1"/>
          <p:nvPr/>
        </p:nvSpPr>
        <p:spPr>
          <a:xfrm>
            <a:off x="8298996" y="2891522"/>
            <a:ext cx="3886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También podés hacerlo en un cuaderno donde registres las entradas y salidas de plata.</a:t>
            </a:r>
          </a:p>
        </p:txBody>
      </p:sp>
      <p:sp>
        <p:nvSpPr>
          <p:cNvPr id="4" name="Google Shape;211;p26">
            <a:extLst>
              <a:ext uri="{FF2B5EF4-FFF2-40B4-BE49-F238E27FC236}">
                <a16:creationId xmlns:a16="http://schemas.microsoft.com/office/drawing/2014/main" id="{ABBBEBB5-32F4-7F42-A7DA-26B797BAE6EC}"/>
              </a:ext>
            </a:extLst>
          </p:cNvPr>
          <p:cNvSpPr txBox="1"/>
          <p:nvPr/>
        </p:nvSpPr>
        <p:spPr>
          <a:xfrm>
            <a:off x="827123" y="2144377"/>
            <a:ext cx="198788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APPS GRATUITAS</a:t>
            </a:r>
          </a:p>
        </p:txBody>
      </p:sp>
      <p:sp>
        <p:nvSpPr>
          <p:cNvPr id="10" name="Google Shape;213;p26">
            <a:extLst>
              <a:ext uri="{FF2B5EF4-FFF2-40B4-BE49-F238E27FC236}">
                <a16:creationId xmlns:a16="http://schemas.microsoft.com/office/drawing/2014/main" id="{EF25A404-24B6-9E4D-6E99-71372189585C}"/>
              </a:ext>
            </a:extLst>
          </p:cNvPr>
          <p:cNvSpPr txBox="1"/>
          <p:nvPr/>
        </p:nvSpPr>
        <p:spPr>
          <a:xfrm>
            <a:off x="4982992" y="2144377"/>
            <a:ext cx="2495329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PLANILLA DE CÁLCULOS </a:t>
            </a:r>
          </a:p>
        </p:txBody>
      </p:sp>
      <p:sp>
        <p:nvSpPr>
          <p:cNvPr id="11" name="Google Shape;215;p26">
            <a:extLst>
              <a:ext uri="{FF2B5EF4-FFF2-40B4-BE49-F238E27FC236}">
                <a16:creationId xmlns:a16="http://schemas.microsoft.com/office/drawing/2014/main" id="{39EC1C49-AEF8-1042-16A8-91E082251C2D}"/>
              </a:ext>
            </a:extLst>
          </p:cNvPr>
          <p:cNvSpPr txBox="1"/>
          <p:nvPr/>
        </p:nvSpPr>
        <p:spPr>
          <a:xfrm>
            <a:off x="9147896" y="2153141"/>
            <a:ext cx="198788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 UN CUADERNO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3EFD29DD-864A-2858-A3E9-A6959F0DA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184" y="3979644"/>
            <a:ext cx="3073631" cy="189567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58E2E5D-34A7-0BA2-E35B-212C39A49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12" y="2034145"/>
            <a:ext cx="664612" cy="66461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A65D059-37F3-0E24-3F12-D25213A46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071" y="2026308"/>
            <a:ext cx="673473" cy="66904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1F18C918-444F-A5BB-307F-8FA171522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996" y="2007119"/>
            <a:ext cx="895011" cy="6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4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éditos para Comercios BNA+">
            <a:extLst>
              <a:ext uri="{FF2B5EF4-FFF2-40B4-BE49-F238E27FC236}">
                <a16:creationId xmlns:a16="http://schemas.microsoft.com/office/drawing/2014/main" id="{65B2BA71-F630-F263-2FFD-BE8A5F3E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" y="5830133"/>
            <a:ext cx="1948742" cy="82856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470915" y="3879182"/>
            <a:ext cx="6950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solidFill>
                  <a:srgbClr val="117E96"/>
                </a:solidFill>
              </a:rPr>
              <a:t>MUCHAS GRACIAS POR TU TIEMPO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14" y="3710903"/>
            <a:ext cx="2750901" cy="116962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096000" y="4632236"/>
            <a:ext cx="4388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2000" dirty="0">
                <a:solidFill>
                  <a:srgbClr val="117E96"/>
                </a:solidFill>
              </a:rPr>
              <a:t>Inclusionfinanciera@bna.com.ar</a:t>
            </a:r>
          </a:p>
        </p:txBody>
      </p:sp>
      <p:pic>
        <p:nvPicPr>
          <p:cNvPr id="3" name="Imagen 2" descr="Texto, Logotipo&#10;&#10;Descripción generada automáticamente">
            <a:extLst>
              <a:ext uri="{FF2B5EF4-FFF2-40B4-BE49-F238E27FC236}">
                <a16:creationId xmlns:a16="http://schemas.microsoft.com/office/drawing/2014/main" id="{18E5E06A-70E6-EDFC-3E98-F5F2D2752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85" y="5727262"/>
            <a:ext cx="1965985" cy="105006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6391E9A-5528-4D68-E747-6D4046F2FA1C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01E2D7-B08D-0AE8-51B8-D4AB2C1E5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C6E47A-1C4F-D04D-7C33-85FCB397376C}"/>
              </a:ext>
            </a:extLst>
          </p:cNvPr>
          <p:cNvSpPr/>
          <p:nvPr/>
        </p:nvSpPr>
        <p:spPr>
          <a:xfrm flipH="1">
            <a:off x="6095999" y="1595537"/>
            <a:ext cx="6096000" cy="22142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La planificación te va a permitir: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PLANIFICACIÓN – PRESUPUESTO DEL NEGOCIO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F15B40-056D-BB4A-CD16-EA2B5834CBC7}"/>
              </a:ext>
            </a:extLst>
          </p:cNvPr>
          <p:cNvSpPr txBox="1"/>
          <p:nvPr/>
        </p:nvSpPr>
        <p:spPr>
          <a:xfrm>
            <a:off x="-1" y="1880373"/>
            <a:ext cx="60959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Conocer costos de insumos y materias primas, si aumentaron y definir precios de venta.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04CE38-3D55-A16E-0E31-11ACB7B96508}"/>
              </a:ext>
            </a:extLst>
          </p:cNvPr>
          <p:cNvSpPr txBox="1"/>
          <p:nvPr/>
        </p:nvSpPr>
        <p:spPr>
          <a:xfrm>
            <a:off x="6096000" y="1837925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Saber el movimiento de los productos (stock), si </a:t>
            </a:r>
            <a:r>
              <a:rPr lang="es-AR" sz="2800" dirty="0" err="1">
                <a:solidFill>
                  <a:schemeClr val="bg1"/>
                </a:solidFill>
              </a:rPr>
              <a:t>tenés</a:t>
            </a:r>
            <a:r>
              <a:rPr lang="es-AR" sz="2800" dirty="0">
                <a:solidFill>
                  <a:schemeClr val="bg1"/>
                </a:solidFill>
              </a:rPr>
              <a:t> ganancias con un producto en particular y con el emprendimiento en general.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18572FF-28D8-3437-490D-6C6C37ADC202}"/>
              </a:ext>
            </a:extLst>
          </p:cNvPr>
          <p:cNvSpPr/>
          <p:nvPr/>
        </p:nvSpPr>
        <p:spPr>
          <a:xfrm flipH="1">
            <a:off x="6096000" y="3809822"/>
            <a:ext cx="6096000" cy="2214505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1DC350E-5102-1254-A365-691DD37414C0}"/>
              </a:ext>
            </a:extLst>
          </p:cNvPr>
          <p:cNvSpPr/>
          <p:nvPr/>
        </p:nvSpPr>
        <p:spPr>
          <a:xfrm flipH="1">
            <a:off x="-6" y="3798875"/>
            <a:ext cx="6096000" cy="22145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13ADADD-6F62-CC9D-2C05-F7F64DE1631B}"/>
              </a:ext>
            </a:extLst>
          </p:cNvPr>
          <p:cNvSpPr/>
          <p:nvPr/>
        </p:nvSpPr>
        <p:spPr>
          <a:xfrm rot="2697431">
            <a:off x="5638799" y="3345041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1FDB44-3C09-7B99-EDBD-475D3560808C}"/>
              </a:ext>
            </a:extLst>
          </p:cNvPr>
          <p:cNvSpPr txBox="1"/>
          <p:nvPr/>
        </p:nvSpPr>
        <p:spPr>
          <a:xfrm>
            <a:off x="0" y="4183415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Registrar a quién le vendiste (fidelizar), cómo se comportó el cliente (experiencia), o si tenés cuentas por cobrar.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5628F06-9709-9616-A9EC-8DB002B9701D}"/>
              </a:ext>
            </a:extLst>
          </p:cNvPr>
          <p:cNvSpPr txBox="1"/>
          <p:nvPr/>
        </p:nvSpPr>
        <p:spPr>
          <a:xfrm>
            <a:off x="6096000" y="4167426"/>
            <a:ext cx="6096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Saber si debés plata y cuándo la vas a necesitar para cancelar en tiempo y forma esa obligación.</a:t>
            </a:r>
          </a:p>
        </p:txBody>
      </p:sp>
    </p:spTree>
    <p:extLst>
      <p:ext uri="{BB962C8B-B14F-4D97-AF65-F5344CB8AC3E}">
        <p14:creationId xmlns:p14="http://schemas.microsoft.com/office/powerpoint/2010/main" val="378288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C6E47A-1C4F-D04D-7C33-85FCB397376C}"/>
              </a:ext>
            </a:extLst>
          </p:cNvPr>
          <p:cNvSpPr/>
          <p:nvPr/>
        </p:nvSpPr>
        <p:spPr>
          <a:xfrm flipH="1">
            <a:off x="6095999" y="1595537"/>
            <a:ext cx="6096000" cy="22142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TENER EN CUENTA TODOS LOS COSTOS PARA DEFINIR PRECIOS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PLANIFICACIÓN – COSTOS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F15B40-056D-BB4A-CD16-EA2B5834CBC7}"/>
              </a:ext>
            </a:extLst>
          </p:cNvPr>
          <p:cNvSpPr txBox="1"/>
          <p:nvPr/>
        </p:nvSpPr>
        <p:spPr>
          <a:xfrm>
            <a:off x="-1" y="1880373"/>
            <a:ext cx="60959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ADQUISICIÓN</a:t>
            </a:r>
          </a:p>
          <a:p>
            <a:pPr algn="ctr"/>
            <a:endParaRPr lang="es-A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A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Materias primas o insumos.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04CE38-3D55-A16E-0E31-11ACB7B96508}"/>
              </a:ext>
            </a:extLst>
          </p:cNvPr>
          <p:cNvSpPr txBox="1"/>
          <p:nvPr/>
        </p:nvSpPr>
        <p:spPr>
          <a:xfrm>
            <a:off x="6096000" y="1837925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PRODUCCIÓN</a:t>
            </a:r>
          </a:p>
          <a:p>
            <a:pPr algn="ctr"/>
            <a:endParaRPr lang="es-AR" sz="28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Materiales + mano de obra + costos indirectos.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18572FF-28D8-3437-490D-6C6C37ADC202}"/>
              </a:ext>
            </a:extLst>
          </p:cNvPr>
          <p:cNvSpPr/>
          <p:nvPr/>
        </p:nvSpPr>
        <p:spPr>
          <a:xfrm flipH="1">
            <a:off x="6096000" y="3809822"/>
            <a:ext cx="6096000" cy="2214505"/>
          </a:xfrm>
          <a:prstGeom prst="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1DC350E-5102-1254-A365-691DD37414C0}"/>
              </a:ext>
            </a:extLst>
          </p:cNvPr>
          <p:cNvSpPr/>
          <p:nvPr/>
        </p:nvSpPr>
        <p:spPr>
          <a:xfrm flipH="1">
            <a:off x="-6" y="3798875"/>
            <a:ext cx="6096000" cy="22145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13ADADD-6F62-CC9D-2C05-F7F64DE1631B}"/>
              </a:ext>
            </a:extLst>
          </p:cNvPr>
          <p:cNvSpPr/>
          <p:nvPr/>
        </p:nvSpPr>
        <p:spPr>
          <a:xfrm rot="2697431">
            <a:off x="5638799" y="3345041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1FDB44-3C09-7B99-EDBD-475D3560808C}"/>
              </a:ext>
            </a:extLst>
          </p:cNvPr>
          <p:cNvSpPr txBox="1"/>
          <p:nvPr/>
        </p:nvSpPr>
        <p:spPr>
          <a:xfrm>
            <a:off x="-126148" y="4063306"/>
            <a:ext cx="6096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ADMINISTRACIÓN</a:t>
            </a:r>
          </a:p>
          <a:p>
            <a:pPr algn="ctr"/>
            <a:endParaRPr lang="es-AR" sz="28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Contables, financieros, honorarios.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5628F06-9709-9616-A9EC-8DB002B9701D}"/>
              </a:ext>
            </a:extLst>
          </p:cNvPr>
          <p:cNvSpPr txBox="1"/>
          <p:nvPr/>
        </p:nvSpPr>
        <p:spPr>
          <a:xfrm>
            <a:off x="6095976" y="4063306"/>
            <a:ext cx="60960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</a:rPr>
              <a:t>COMERCIALIZACIÓN</a:t>
            </a:r>
          </a:p>
          <a:p>
            <a:pPr algn="ctr"/>
            <a:endParaRPr lang="es-AR" sz="2800" dirty="0">
              <a:solidFill>
                <a:schemeClr val="bg1"/>
              </a:solidFill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</a:rPr>
              <a:t>Publicidad, publicaciones en redes, catálogos, comisiones por ventas. </a:t>
            </a:r>
          </a:p>
        </p:txBody>
      </p:sp>
    </p:spTree>
    <p:extLst>
      <p:ext uri="{BB962C8B-B14F-4D97-AF65-F5344CB8AC3E}">
        <p14:creationId xmlns:p14="http://schemas.microsoft.com/office/powerpoint/2010/main" val="222971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36FF13AE-48AA-279C-5A46-1795E7C9D1DC}"/>
              </a:ext>
            </a:extLst>
          </p:cNvPr>
          <p:cNvSpPr/>
          <p:nvPr/>
        </p:nvSpPr>
        <p:spPr>
          <a:xfrm>
            <a:off x="0" y="4489656"/>
            <a:ext cx="12192000" cy="1300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5C9BC08-E042-4657-704E-19C6DA407906}"/>
              </a:ext>
            </a:extLst>
          </p:cNvPr>
          <p:cNvSpPr/>
          <p:nvPr/>
        </p:nvSpPr>
        <p:spPr>
          <a:xfrm>
            <a:off x="7348829" y="4715012"/>
            <a:ext cx="1977217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PRECIO DE VENTA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962025"/>
            <a:ext cx="12192000" cy="633512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F1FDC0-5717-1837-2A92-8B110BA2BE10}"/>
              </a:ext>
            </a:extLst>
          </p:cNvPr>
          <p:cNvSpPr txBox="1"/>
          <p:nvPr/>
        </p:nvSpPr>
        <p:spPr>
          <a:xfrm>
            <a:off x="329995" y="1050068"/>
            <a:ext cx="11532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Para definir el precio de venta del producto o servicio es necesario clasificar los costos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065C95"/>
                </a:solidFill>
              </a:rPr>
              <a:t>PLANIFICACIÓN – CAMINO AL PRECIO DE VENTA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7372EC2-3A01-FDFF-C9A7-50DC782A5746}"/>
              </a:ext>
            </a:extLst>
          </p:cNvPr>
          <p:cNvSpPr/>
          <p:nvPr/>
        </p:nvSpPr>
        <p:spPr>
          <a:xfrm>
            <a:off x="6353136" y="3155758"/>
            <a:ext cx="5717832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FIJOS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3E5003E-E0A8-B9E7-944C-A613976430DE}"/>
              </a:ext>
            </a:extLst>
          </p:cNvPr>
          <p:cNvSpPr/>
          <p:nvPr/>
        </p:nvSpPr>
        <p:spPr>
          <a:xfrm>
            <a:off x="86473" y="3117601"/>
            <a:ext cx="5867413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VARIABLES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BB2F04-A64C-3EB1-D7C6-FBAEE5064CD3}"/>
              </a:ext>
            </a:extLst>
          </p:cNvPr>
          <p:cNvSpPr/>
          <p:nvPr/>
        </p:nvSpPr>
        <p:spPr>
          <a:xfrm>
            <a:off x="80579" y="1728251"/>
            <a:ext cx="5867411" cy="461665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DIRECTOS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FF7DB61-C776-31BA-CB45-F6B4E0E6FE1D}"/>
              </a:ext>
            </a:extLst>
          </p:cNvPr>
          <p:cNvSpPr/>
          <p:nvPr/>
        </p:nvSpPr>
        <p:spPr>
          <a:xfrm>
            <a:off x="6350466" y="1728251"/>
            <a:ext cx="5721292" cy="461665"/>
          </a:xfrm>
          <a:prstGeom prst="rect">
            <a:avLst/>
          </a:prstGeom>
          <a:solidFill>
            <a:srgbClr val="F4945B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INDIRECTOS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883A991-3300-6564-6541-1E55584E0376}"/>
              </a:ext>
            </a:extLst>
          </p:cNvPr>
          <p:cNvSpPr/>
          <p:nvPr/>
        </p:nvSpPr>
        <p:spPr>
          <a:xfrm>
            <a:off x="6352830" y="3640160"/>
            <a:ext cx="5717832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que se mantienen estables, independientemente de la producción.</a:t>
            </a:r>
          </a:p>
          <a:p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alquiler, servicios, cuotas de equipamiento.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743738D-9D60-B418-333D-C21AD4A984D5}"/>
              </a:ext>
            </a:extLst>
          </p:cNvPr>
          <p:cNvSpPr/>
          <p:nvPr/>
        </p:nvSpPr>
        <p:spPr>
          <a:xfrm>
            <a:off x="86474" y="2215027"/>
            <a:ext cx="586132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necesarios para la fabricación del producto o servicio. Relación directa.</a:t>
            </a:r>
          </a:p>
          <a:p>
            <a:r>
              <a:rPr lang="es-AR" sz="1400" dirty="0">
                <a:solidFill>
                  <a:srgbClr val="007C9C"/>
                </a:solidFill>
              </a:rPr>
              <a:t>Ej.: insumos, materia prima, transporte. 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05130C2-90D0-A14C-8D1B-A6F0D94CCBCE}"/>
              </a:ext>
            </a:extLst>
          </p:cNvPr>
          <p:cNvSpPr/>
          <p:nvPr/>
        </p:nvSpPr>
        <p:spPr>
          <a:xfrm>
            <a:off x="78143" y="3600006"/>
            <a:ext cx="585783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Insumos y/o gastos que están asociados a cada producto y a la cantidad producida. </a:t>
            </a:r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materia prima, envases.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59C1DD2-0957-417B-38F2-0ADB997AA25E}"/>
              </a:ext>
            </a:extLst>
          </p:cNvPr>
          <p:cNvSpPr/>
          <p:nvPr/>
        </p:nvSpPr>
        <p:spPr>
          <a:xfrm>
            <a:off x="6342123" y="2197482"/>
            <a:ext cx="5728845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7C9C"/>
                </a:solidFill>
              </a:rPr>
              <a:t>Gastos que no se imputan directamente en la producción del bien o servicio.</a:t>
            </a:r>
          </a:p>
          <a:p>
            <a:r>
              <a:rPr lang="es-AR" sz="1400" dirty="0" err="1">
                <a:solidFill>
                  <a:srgbClr val="007C9C"/>
                </a:solidFill>
              </a:rPr>
              <a:t>Ej</a:t>
            </a:r>
            <a:r>
              <a:rPr lang="es-AR" sz="1400" dirty="0">
                <a:solidFill>
                  <a:srgbClr val="007C9C"/>
                </a:solidFill>
              </a:rPr>
              <a:t>: servicios como internet, limpieza, mantenimiento, campañas de marketing, mobiliario.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740ACFD-61EF-E3F8-2B03-EDD397D6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7540" y="1684090"/>
            <a:ext cx="580504" cy="5805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A7C736C-D16E-F31D-DC3A-080C7F3C4A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363558" y="1741124"/>
            <a:ext cx="456967" cy="45696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DD24F7A-7360-6B57-950B-303B435EF2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307846" y="3087936"/>
            <a:ext cx="602922" cy="6029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D96409D-07D0-C650-D8C5-FF296F5CEF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76330" y="3043392"/>
            <a:ext cx="602923" cy="602923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95AB8021-9A2A-F2F8-F038-EFB96452BC3B}"/>
              </a:ext>
            </a:extLst>
          </p:cNvPr>
          <p:cNvSpPr/>
          <p:nvPr/>
        </p:nvSpPr>
        <p:spPr>
          <a:xfrm>
            <a:off x="2743948" y="4705882"/>
            <a:ext cx="1977217" cy="830997"/>
          </a:xfrm>
          <a:prstGeom prst="rect">
            <a:avLst/>
          </a:prstGeom>
          <a:solidFill>
            <a:srgbClr val="3EBCD8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COSTOS X UNIDAD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6B291C8-6A81-DCA0-30F6-58BDEF0B0ACF}"/>
              </a:ext>
            </a:extLst>
          </p:cNvPr>
          <p:cNvSpPr/>
          <p:nvPr/>
        </p:nvSpPr>
        <p:spPr>
          <a:xfrm>
            <a:off x="5108549" y="4715013"/>
            <a:ext cx="1977217" cy="830997"/>
          </a:xfrm>
          <a:prstGeom prst="rect">
            <a:avLst/>
          </a:prstGeom>
          <a:solidFill>
            <a:srgbClr val="68C5D4"/>
          </a:solidFill>
        </p:spPr>
        <p:txBody>
          <a:bodyPr wrap="square">
            <a:spAutoFit/>
          </a:bodyPr>
          <a:lstStyle/>
          <a:p>
            <a:pPr lvl="1"/>
            <a:r>
              <a:rPr lang="es-AR" sz="2400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GANANCIA ESPERADA</a:t>
            </a:r>
          </a:p>
        </p:txBody>
      </p:sp>
      <p:sp>
        <p:nvSpPr>
          <p:cNvPr id="31" name="Cruz 30">
            <a:extLst>
              <a:ext uri="{FF2B5EF4-FFF2-40B4-BE49-F238E27FC236}">
                <a16:creationId xmlns:a16="http://schemas.microsoft.com/office/drawing/2014/main" id="{BA46ADB0-566D-012A-9A68-3D70071C0043}"/>
              </a:ext>
            </a:extLst>
          </p:cNvPr>
          <p:cNvSpPr/>
          <p:nvPr/>
        </p:nvSpPr>
        <p:spPr>
          <a:xfrm>
            <a:off x="4462506" y="4696460"/>
            <a:ext cx="904702" cy="856203"/>
          </a:xfrm>
          <a:prstGeom prst="plus">
            <a:avLst>
              <a:gd name="adj" fmla="val 40104"/>
            </a:avLst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Es igual a 31">
            <a:extLst>
              <a:ext uri="{FF2B5EF4-FFF2-40B4-BE49-F238E27FC236}">
                <a16:creationId xmlns:a16="http://schemas.microsoft.com/office/drawing/2014/main" id="{81F9638A-1CF4-086C-F51A-7FC910E81B77}"/>
              </a:ext>
            </a:extLst>
          </p:cNvPr>
          <p:cNvSpPr/>
          <p:nvPr/>
        </p:nvSpPr>
        <p:spPr>
          <a:xfrm>
            <a:off x="6817409" y="4673311"/>
            <a:ext cx="914400" cy="914400"/>
          </a:xfrm>
          <a:prstGeom prst="mathEqual">
            <a:avLst/>
          </a:prstGeom>
          <a:solidFill>
            <a:srgbClr val="F4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0DE770A-3B5F-E201-CB32-730682CF26E5}"/>
              </a:ext>
            </a:extLst>
          </p:cNvPr>
          <p:cNvSpPr/>
          <p:nvPr/>
        </p:nvSpPr>
        <p:spPr>
          <a:xfrm>
            <a:off x="10196615" y="4720741"/>
            <a:ext cx="1748901" cy="816137"/>
          </a:xfrm>
          <a:prstGeom prst="roundRect">
            <a:avLst/>
          </a:prstGeom>
          <a:solidFill>
            <a:srgbClr val="68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¡GESTIÓN DE LA INFLACIÓN!</a:t>
            </a:r>
          </a:p>
        </p:txBody>
      </p:sp>
    </p:spTree>
    <p:extLst>
      <p:ext uri="{BB962C8B-B14F-4D97-AF65-F5344CB8AC3E}">
        <p14:creationId xmlns:p14="http://schemas.microsoft.com/office/powerpoint/2010/main" val="73197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264203-5984-840A-1141-E59CBA77915C}"/>
              </a:ext>
            </a:extLst>
          </p:cNvPr>
          <p:cNvSpPr txBox="1"/>
          <p:nvPr/>
        </p:nvSpPr>
        <p:spPr>
          <a:xfrm>
            <a:off x="162512" y="220520"/>
            <a:ext cx="1144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65C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COMPARACIÓN DE VENTAS DE 6 MESES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CBDD91CB-33F2-25B1-63F1-398E45B8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2" y="1107411"/>
            <a:ext cx="10205815" cy="4640526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A0AC5BD-9407-EA8E-4111-9F45978648C0}"/>
              </a:ext>
            </a:extLst>
          </p:cNvPr>
          <p:cNvSpPr txBox="1"/>
          <p:nvPr/>
        </p:nvSpPr>
        <p:spPr>
          <a:xfrm>
            <a:off x="10175240" y="1335935"/>
            <a:ext cx="1730407" cy="369332"/>
          </a:xfrm>
          <a:prstGeom prst="rect">
            <a:avLst/>
          </a:prstGeom>
          <a:solidFill>
            <a:srgbClr val="EF4B4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Ventas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EA989B2-4360-6A9E-0A46-C25BE4C715CC}"/>
              </a:ext>
            </a:extLst>
          </p:cNvPr>
          <p:cNvSpPr txBox="1"/>
          <p:nvPr/>
        </p:nvSpPr>
        <p:spPr>
          <a:xfrm>
            <a:off x="10175240" y="2180685"/>
            <a:ext cx="1730407" cy="369332"/>
          </a:xfrm>
          <a:prstGeom prst="rect">
            <a:avLst/>
          </a:prstGeom>
          <a:solidFill>
            <a:srgbClr val="02AEC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A86322D-B2D1-5E4F-AC9E-71B7D11E2427}"/>
              </a:ext>
            </a:extLst>
          </p:cNvPr>
          <p:cNvSpPr txBox="1"/>
          <p:nvPr/>
        </p:nvSpPr>
        <p:spPr>
          <a:xfrm>
            <a:off x="10175241" y="3025435"/>
            <a:ext cx="1730406" cy="369332"/>
          </a:xfrm>
          <a:prstGeom prst="rect">
            <a:avLst/>
          </a:prstGeom>
          <a:solidFill>
            <a:srgbClr val="F7A5A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Ganancia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883D85-4257-7EAB-4DBA-E59A1AAF1DE4}"/>
              </a:ext>
            </a:extLst>
          </p:cNvPr>
          <p:cNvSpPr txBox="1"/>
          <p:nvPr/>
        </p:nvSpPr>
        <p:spPr>
          <a:xfrm>
            <a:off x="10175240" y="1758310"/>
            <a:ext cx="1730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$192.000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2EAA9AA-BBF6-2B82-9EE6-390CCF18C983}"/>
              </a:ext>
            </a:extLst>
          </p:cNvPr>
          <p:cNvSpPr txBox="1"/>
          <p:nvPr/>
        </p:nvSpPr>
        <p:spPr>
          <a:xfrm>
            <a:off x="10175240" y="2608770"/>
            <a:ext cx="1730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$154.000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1103C8E-598A-B323-A28C-41195D416516}"/>
              </a:ext>
            </a:extLst>
          </p:cNvPr>
          <p:cNvSpPr txBox="1"/>
          <p:nvPr/>
        </p:nvSpPr>
        <p:spPr>
          <a:xfrm>
            <a:off x="10175240" y="3453520"/>
            <a:ext cx="1730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$38.000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945391F3-C9A3-551F-27AB-3D5F3B83DBDC}"/>
              </a:ext>
            </a:extLst>
          </p:cNvPr>
          <p:cNvSpPr/>
          <p:nvPr/>
        </p:nvSpPr>
        <p:spPr>
          <a:xfrm>
            <a:off x="812800" y="2270072"/>
            <a:ext cx="233913" cy="56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61948D5-A6A2-2B7E-1D8A-7D18111142A8}"/>
              </a:ext>
            </a:extLst>
          </p:cNvPr>
          <p:cNvSpPr/>
          <p:nvPr/>
        </p:nvSpPr>
        <p:spPr>
          <a:xfrm>
            <a:off x="1403348" y="1329847"/>
            <a:ext cx="141819" cy="240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904CE38-3D55-A16E-0E31-11ACB7B96508}"/>
              </a:ext>
            </a:extLst>
          </p:cNvPr>
          <p:cNvSpPr txBox="1"/>
          <p:nvPr/>
        </p:nvSpPr>
        <p:spPr>
          <a:xfrm>
            <a:off x="6542450" y="910647"/>
            <a:ext cx="3368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F79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EMPRENDIMIENTO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CF9DBB27-7EF4-7F1D-1C3A-6F1091B99809}"/>
              </a:ext>
            </a:extLst>
          </p:cNvPr>
          <p:cNvSpPr/>
          <p:nvPr/>
        </p:nvSpPr>
        <p:spPr>
          <a:xfrm>
            <a:off x="10096901" y="1259840"/>
            <a:ext cx="1896177" cy="25624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BBE0A0-E901-7511-466E-C7B37DAC733A}"/>
              </a:ext>
            </a:extLst>
          </p:cNvPr>
          <p:cNvSpPr/>
          <p:nvPr/>
        </p:nvSpPr>
        <p:spPr>
          <a:xfrm>
            <a:off x="0" y="5747937"/>
            <a:ext cx="12192000" cy="252380"/>
          </a:xfrm>
          <a:prstGeom prst="rect">
            <a:avLst/>
          </a:prstGeom>
          <a:solidFill>
            <a:srgbClr val="F1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93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78F054E-03A2-00B1-6FF7-1896610C2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25694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FC11FA-8202-2722-92E7-571DBA48E2B8}"/>
              </a:ext>
            </a:extLst>
          </p:cNvPr>
          <p:cNvSpPr txBox="1"/>
          <p:nvPr/>
        </p:nvSpPr>
        <p:spPr>
          <a:xfrm>
            <a:off x="3914776" y="1313535"/>
            <a:ext cx="8181974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VENTAJAS DE LA BANCARIZACIÓN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D8049D-BC44-B8EF-FDC8-7AE8D443990B}"/>
              </a:ext>
            </a:extLst>
          </p:cNvPr>
          <p:cNvSpPr/>
          <p:nvPr/>
        </p:nvSpPr>
        <p:spPr>
          <a:xfrm>
            <a:off x="0" y="6013380"/>
            <a:ext cx="12192000" cy="844619"/>
          </a:xfrm>
          <a:prstGeom prst="rect">
            <a:avLst/>
          </a:prstGeom>
          <a:solidFill>
            <a:srgbClr val="0F7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 descr="Icono&#10;&#10;Descripción generada automáticamente con confianza baja">
            <a:extLst>
              <a:ext uri="{FF2B5EF4-FFF2-40B4-BE49-F238E27FC236}">
                <a16:creationId xmlns:a16="http://schemas.microsoft.com/office/drawing/2014/main" id="{241F4275-695E-513F-A52B-2A3DEA5A9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81" y="6153276"/>
            <a:ext cx="1328444" cy="56482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9611038-C18C-A718-EA2F-761A28A25983}"/>
              </a:ext>
            </a:extLst>
          </p:cNvPr>
          <p:cNvCxnSpPr>
            <a:cxnSpLocks/>
          </p:cNvCxnSpPr>
          <p:nvPr/>
        </p:nvCxnSpPr>
        <p:spPr>
          <a:xfrm>
            <a:off x="5273997" y="2327107"/>
            <a:ext cx="0" cy="2087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E14F3913-4627-6FBF-7929-F7B635E94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10396" y="2476072"/>
            <a:ext cx="3611967" cy="17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4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10588</TotalTime>
  <Words>2638</Words>
  <Application>Microsoft Office PowerPoint</Application>
  <PresentationFormat>Panorámica</PresentationFormat>
  <Paragraphs>338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Agency FB</vt:lpstr>
      <vt:lpstr>Arial</vt:lpstr>
      <vt:lpstr>Calibri</vt:lpstr>
      <vt:lpstr>Calibri Light</vt:lpstr>
      <vt:lpstr>Kievit Slab</vt:lpstr>
      <vt:lpstr>Lato Light</vt:lpstr>
      <vt:lpstr>Poppins</vt:lpstr>
      <vt:lpstr>Roboto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Matias Hernan Oviedo</dc:creator>
  <cp:lastModifiedBy>Diego Germán Ostroff</cp:lastModifiedBy>
  <cp:revision>50</cp:revision>
  <dcterms:created xsi:type="dcterms:W3CDTF">2023-10-27T17:54:11Z</dcterms:created>
  <dcterms:modified xsi:type="dcterms:W3CDTF">2025-04-21T17:01:49Z</dcterms:modified>
</cp:coreProperties>
</file>