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8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6" r:id="rId11"/>
    <p:sldId id="264" r:id="rId12"/>
    <p:sldId id="265" r:id="rId13"/>
    <p:sldId id="267" r:id="rId14"/>
  </p:sldIdLst>
  <p:sldSz cx="20104100" cy="11315700"/>
  <p:notesSz cx="20104100" cy="113157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9D6"/>
    <a:srgbClr val="06488A"/>
    <a:srgbClr val="EA6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EF019-E3F9-4416-A5B7-82E748E7F4CA}" v="13" dt="2024-05-24T21:05:57.2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88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595" y="4124733"/>
            <a:ext cx="18206580" cy="66645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1428" cy="308741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24428" y="431852"/>
            <a:ext cx="881380" cy="1645285"/>
          </a:xfrm>
          <a:custGeom>
            <a:avLst/>
            <a:gdLst/>
            <a:ahLst/>
            <a:cxnLst/>
            <a:rect l="l" t="t" r="r" b="b"/>
            <a:pathLst>
              <a:path w="881379" h="1645285">
                <a:moveTo>
                  <a:pt x="0" y="0"/>
                </a:moveTo>
                <a:lnTo>
                  <a:pt x="0" y="1164351"/>
                </a:lnTo>
                <a:lnTo>
                  <a:pt x="881030" y="1645122"/>
                </a:lnTo>
                <a:lnTo>
                  <a:pt x="881030" y="480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0372" y="431850"/>
            <a:ext cx="881020" cy="164512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3888" y="912638"/>
            <a:ext cx="991561" cy="170543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220372" y="912630"/>
            <a:ext cx="991869" cy="1705610"/>
          </a:xfrm>
          <a:custGeom>
            <a:avLst/>
            <a:gdLst/>
            <a:ahLst/>
            <a:cxnLst/>
            <a:rect l="l" t="t" r="r" b="b"/>
            <a:pathLst>
              <a:path w="991869" h="1705610">
                <a:moveTo>
                  <a:pt x="0" y="0"/>
                </a:moveTo>
                <a:lnTo>
                  <a:pt x="0" y="1164341"/>
                </a:lnTo>
                <a:lnTo>
                  <a:pt x="991571" y="1705445"/>
                </a:lnTo>
                <a:lnTo>
                  <a:pt x="991571" y="5411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22502" y="524605"/>
            <a:ext cx="12859094" cy="1932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20293-8AC9-8F7D-3242-4F9567E3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457"/>
            <a:ext cx="17339786" cy="218717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4DC1CA-CA70-4800-1745-E812DF4F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3919"/>
            <a:ext cx="8504976" cy="135945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D735B5-F8E7-004B-201F-093ACA9E6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3374"/>
            <a:ext cx="8504976" cy="60795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2710DB-10F7-3B0A-05B9-5C3B03F70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3919"/>
            <a:ext cx="8546861" cy="135945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FEEAAA-3898-D342-2EE8-88DCFE6E5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3374"/>
            <a:ext cx="8546861" cy="60795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D5326F-74C0-184D-A6B5-30E2DD2F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B079-268D-4C2D-A39A-2DA029517D13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3F68AE-C5C6-6CF6-1B00-A4ACE4AD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9C405F-EC32-F4F6-AF12-385BAB0B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918B-7069-49C1-A688-1AEE1FD8D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906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C6C40-9A71-9DCB-523C-94EA84D9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EA9B0ED-85AC-6224-98B3-053605B2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B079-268D-4C2D-A39A-2DA029517D13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997795-4359-228D-4AEF-B7B57855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D3B12-7439-A785-6159-7CD709ED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918B-7069-49C1-A688-1AEE1FD8D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253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FEE905-63E7-D275-535D-EC1E7368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B079-268D-4C2D-A39A-2DA029517D13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31148-C85E-400C-8DDA-174BF84D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829221-2B6B-6013-7AF9-E91B7427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918B-7069-49C1-A688-1AEE1FD8D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1677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84DE7-B3FF-BA42-73F3-F167019A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4380"/>
            <a:ext cx="6484095" cy="2640330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33F040-31B5-015C-FA55-01EE07AD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9252"/>
            <a:ext cx="10177701" cy="8041481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FFF345-95AC-B1CE-9387-3EFA2B62D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4710"/>
            <a:ext cx="6484095" cy="6289120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48F55-8866-595C-B8D1-611C2E88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B079-268D-4C2D-A39A-2DA029517D13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A29FDA-B2A4-CF4D-E300-1F9E050E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8E2403-8F63-DC40-CD53-157E958A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918B-7069-49C1-A688-1AEE1FD8D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157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51746-A5CC-BAE6-403B-32E99C75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4380"/>
            <a:ext cx="6484095" cy="2640330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1CCDD3-C6D2-21EE-73B3-7575FFB61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9252"/>
            <a:ext cx="10177701" cy="8041481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06B695-F155-06B6-54F2-F01516C3C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4710"/>
            <a:ext cx="6484095" cy="6289120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D560CE-72E8-E197-97C9-5EAA5BD78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B079-268D-4C2D-A39A-2DA029517D13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A69531-1915-B57F-63EB-36CC1D8A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8FC060-68A2-E355-04ED-01F8A701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918B-7069-49C1-A688-1AEE1FD8D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741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7451D-657D-6D1B-8E61-74F8F863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3D0BD9-0C98-6DC2-8A4F-62E4663B2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43E4DB-3289-1ECE-9F23-B5C2F066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B079-268D-4C2D-A39A-2DA029517D13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5169B1-8015-C9C9-E7F8-5812DE44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44AB7D-BA9A-4D85-F6B9-28F013F0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918B-7069-49C1-A688-1AEE1FD8D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779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384F9-F33A-3CDF-7094-2C37B4642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456"/>
            <a:ext cx="4334947" cy="95895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11E6A1-892C-20D8-6667-BCD5ED3C8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456"/>
            <a:ext cx="12753538" cy="95895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F14A6-721A-F575-C43D-9D7A86B2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B079-268D-4C2D-A39A-2DA029517D13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367CE7-8D91-AE7C-BEE1-196F4324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C317CB-4A54-C247-AB98-EFBF752A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918B-7069-49C1-A688-1AEE1FD8D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454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E870B-3B0E-486A-10A1-4E321C03B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1899"/>
            <a:ext cx="15078075" cy="3939540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5C27FA-8D5E-46E9-5569-CEEE5EF13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3363"/>
            <a:ext cx="15078075" cy="273200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C79225-05B5-1F02-9115-383EF341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B079-268D-4C2D-A39A-2DA029517D13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87E93-989A-A1EE-370C-FC1BD2CF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E48BCD-D763-1CF2-8D50-9BAFBE69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918B-7069-49C1-A688-1AEE1FD8D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504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3570E-ED69-0C78-2232-1D912C4F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511837-19EB-36D9-6EDC-FD0D7E665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46503-0086-6D65-3041-37333F3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B079-268D-4C2D-A39A-2DA029517D13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3068C-E786-CC92-F47B-885D933F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93F0A-D40F-A290-3A3F-1DA03CE1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918B-7069-49C1-A688-1AEE1FD8D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093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91650-2497-1EC7-7BB3-6C06BC8A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21069"/>
            <a:ext cx="17339786" cy="4707016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1AC47D-8573-B838-1CD8-ED8ACA3C7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72615"/>
            <a:ext cx="17339786" cy="247530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82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82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82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EE973E-D981-E4F4-ABC5-EF961CD5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B079-268D-4C2D-A39A-2DA029517D13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B05ABD-4758-9A40-CB18-85FDBB9D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676D4-2591-C706-A917-BAFC663A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918B-7069-49C1-A688-1AEE1FD8D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720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2ADED-015E-B98A-B65E-C6A06111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FABC3D-0036-E198-0850-4E7A4BD40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2281"/>
            <a:ext cx="8544243" cy="71797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A18AE7-1F22-FDF4-27AE-B9FBAD10A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2281"/>
            <a:ext cx="8544243" cy="71797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1444A7-8C42-C031-565E-1893057D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B079-268D-4C2D-A39A-2DA029517D13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416619-A1F9-F1C7-0706-2EAE2135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5DC8F6-E53B-2415-9BEF-FAF07CD8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918B-7069-49C1-A688-1AEE1FD8D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016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1423" y="2103474"/>
            <a:ext cx="14821252" cy="10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3651" y="3450170"/>
            <a:ext cx="14556796" cy="2406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1D1D1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27F3D3-1FB5-8520-F95F-770E0328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457"/>
            <a:ext cx="17339786" cy="2187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3020D4-C66D-70F5-E0AC-4AB436DFC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2281"/>
            <a:ext cx="17339786" cy="717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F6C1D-BEED-8949-BD0A-F5AF7D60F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7978"/>
            <a:ext cx="4523423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47B079-268D-4C2D-A39A-2DA029517D13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7C692E-C639-3609-41B7-9CBAFD2B2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7978"/>
            <a:ext cx="6785134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E4738E-85FE-3CA6-C00C-5C09F1BFE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7978"/>
            <a:ext cx="4523423" cy="60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2918B-7069-49C1-A688-1AEE1FD8D7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742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68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DDC0A88F-CD2D-CD9C-0604-E1BEFACB7935}"/>
              </a:ext>
            </a:extLst>
          </p:cNvPr>
          <p:cNvSpPr txBox="1">
            <a:spLocks/>
          </p:cNvSpPr>
          <p:nvPr/>
        </p:nvSpPr>
        <p:spPr>
          <a:xfrm>
            <a:off x="2127250" y="2563814"/>
            <a:ext cx="15544800" cy="7056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9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es una </a:t>
            </a:r>
            <a:r>
              <a:rPr kumimoji="0" lang="es-AR" sz="9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Alyc</a:t>
            </a:r>
            <a:r>
              <a:rPr kumimoji="0" lang="es-AR" sz="9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9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Agentes de Liquidación y Compensación (</a:t>
            </a:r>
            <a:r>
              <a:rPr kumimoji="0" lang="es-ES" sz="9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ALyC</a:t>
            </a:r>
            <a:r>
              <a:rPr kumimoji="0" lang="es-ES" sz="9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son las partes intervinientes en la liquidación y compensación de operaciones (colocación primaria y negociación secundaria), ya sea para ellos mismos o para sus clientes. Operan en el Mercado de Valores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9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¿Cómo funciona el mercado de valores en Argentina?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9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 mercado de valores cuenta con un sistema de negociación, aplicable a títulos públicos y privados denominado mercado de concurrencia, con concertación electrónica o a viva voz, bajo un sistema de interferencia de ofertas. Todas las operaciones realizadas cuentan con la garantía de liquidación del Mercado donde se haya operado (</a:t>
            </a:r>
            <a:r>
              <a:rPr kumimoji="0" lang="es-ES" sz="9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ByMA</a:t>
            </a:r>
            <a:r>
              <a:rPr kumimoji="0" lang="es-ES" sz="9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Mercado de Rosario, </a:t>
            </a:r>
            <a:r>
              <a:rPr kumimoji="0" lang="es-ES" sz="9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MatbaRofex</a:t>
            </a:r>
            <a:r>
              <a:rPr kumimoji="0" lang="es-ES" sz="9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etc.)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832AA85B-03CA-91C5-5B7A-89E3345D8F2D}"/>
              </a:ext>
            </a:extLst>
          </p:cNvPr>
          <p:cNvSpPr txBox="1">
            <a:spLocks/>
          </p:cNvSpPr>
          <p:nvPr/>
        </p:nvSpPr>
        <p:spPr>
          <a:xfrm>
            <a:off x="4032250" y="1238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Sociedades de Bolsa o </a:t>
            </a: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Alycs</a:t>
            </a:r>
            <a:endParaRPr kumimoji="0" lang="es-AR" sz="5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091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5B539C-E1F8-756A-E5AE-DDE1C840DDA8}"/>
              </a:ext>
            </a:extLst>
          </p:cNvPr>
          <p:cNvSpPr txBox="1"/>
          <p:nvPr/>
        </p:nvSpPr>
        <p:spPr>
          <a:xfrm>
            <a:off x="1898650" y="3219450"/>
            <a:ext cx="16611600" cy="441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Productos de financiación que puede operar una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Mipyme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el MAV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485900" marR="0" lvl="2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Facturas</a:t>
            </a:r>
          </a:p>
          <a:p>
            <a:pPr marL="1485900" marR="0" lvl="2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Cheques de terceros garantizados o avalados </a:t>
            </a:r>
          </a:p>
          <a:p>
            <a:pPr marL="1485900" marR="0" lvl="2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Cheques propios garantizados o avalados</a:t>
            </a:r>
          </a:p>
          <a:p>
            <a:pPr marL="1485900" marR="0" lvl="2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ES" sz="4000" dirty="0">
                <a:solidFill>
                  <a:sysClr val="windowText" lastClr="000000"/>
                </a:solidFill>
                <a:latin typeface="Calibri"/>
              </a:rPr>
              <a:t>P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agares </a:t>
            </a:r>
          </a:p>
          <a:p>
            <a:pPr marL="1485900" marR="0" lvl="2" indent="-571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simples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8865B2-30ED-D421-2744-32979DB7FC95}"/>
              </a:ext>
            </a:extLst>
          </p:cNvPr>
          <p:cNvSpPr txBox="1"/>
          <p:nvPr/>
        </p:nvSpPr>
        <p:spPr>
          <a:xfrm>
            <a:off x="2089150" y="2076450"/>
            <a:ext cx="1390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b="1" dirty="0"/>
              <a:t>Financiamiento Mercado de Valores</a:t>
            </a:r>
          </a:p>
        </p:txBody>
      </p:sp>
    </p:spTree>
    <p:extLst>
      <p:ext uri="{BB962C8B-B14F-4D97-AF65-F5344CB8AC3E}">
        <p14:creationId xmlns:p14="http://schemas.microsoft.com/office/powerpoint/2010/main" val="425533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F8865B2-30ED-D421-2744-32979DB7FC95}"/>
              </a:ext>
            </a:extLst>
          </p:cNvPr>
          <p:cNvSpPr txBox="1"/>
          <p:nvPr/>
        </p:nvSpPr>
        <p:spPr>
          <a:xfrm>
            <a:off x="3098800" y="4734520"/>
            <a:ext cx="13906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Espacio de consultas</a:t>
            </a:r>
          </a:p>
        </p:txBody>
      </p:sp>
    </p:spTree>
    <p:extLst>
      <p:ext uri="{BB962C8B-B14F-4D97-AF65-F5344CB8AC3E}">
        <p14:creationId xmlns:p14="http://schemas.microsoft.com/office/powerpoint/2010/main" val="96724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53D26C-CC25-70BE-F255-476C780EC83C}"/>
              </a:ext>
            </a:extLst>
          </p:cNvPr>
          <p:cNvSpPr txBox="1"/>
          <p:nvPr/>
        </p:nvSpPr>
        <p:spPr>
          <a:xfrm>
            <a:off x="1670050" y="1314450"/>
            <a:ext cx="16306800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AR" sz="4800" kern="100" dirty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Empresas e instituciones que debemos considerar integrantes del Universo Financiero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8CDA9D-6911-3EBB-6515-BDB4ED94F79E}"/>
              </a:ext>
            </a:extLst>
          </p:cNvPr>
          <p:cNvSpPr txBox="1"/>
          <p:nvPr/>
        </p:nvSpPr>
        <p:spPr>
          <a:xfrm>
            <a:off x="1060450" y="4362450"/>
            <a:ext cx="8534400" cy="664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AR" sz="40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Bancos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AR" sz="40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Compañías y Cooperativas financieras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AR" sz="40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Sociedades de Garantías Reciprocas y </a:t>
            </a:r>
            <a:r>
              <a:rPr lang="es-AR" sz="4000" kern="100" dirty="0">
                <a:latin typeface="Arial Black" panose="020B0A04020102020204" pitchFamily="34" charset="0"/>
                <a:cs typeface="Times New Roman" panose="02020603050405020304" pitchFamily="18" charset="0"/>
              </a:rPr>
              <a:t>Fondos de Garantía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AR" sz="4000" kern="100" dirty="0">
                <a:latin typeface="Arial Black" panose="020B0A04020102020204" pitchFamily="34" charset="0"/>
                <a:cs typeface="Times New Roman" panose="02020603050405020304" pitchFamily="18" charset="0"/>
              </a:rPr>
              <a:t>Agente de Liquidación y Compensación (</a:t>
            </a:r>
            <a:r>
              <a:rPr lang="es-AR" sz="4000" kern="1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Alyc</a:t>
            </a:r>
            <a:r>
              <a:rPr lang="es-AR" sz="4000" kern="100" dirty="0"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s-AR" sz="4000" kern="1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s-AR" sz="4000" kern="100" dirty="0">
              <a:effectLst/>
              <a:latin typeface="Arial Black" panose="020B0A04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E169FF-4744-157B-F5D1-26E0306A528A}"/>
              </a:ext>
            </a:extLst>
          </p:cNvPr>
          <p:cNvSpPr txBox="1"/>
          <p:nvPr/>
        </p:nvSpPr>
        <p:spPr>
          <a:xfrm>
            <a:off x="9823450" y="5048250"/>
            <a:ext cx="9753600" cy="3356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AR" sz="40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BCRA</a:t>
            </a:r>
            <a:endParaRPr lang="es-AR" sz="4000" kern="1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AR" sz="4000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Mercado de Valores (MAV, </a:t>
            </a:r>
            <a:r>
              <a:rPr lang="es-AR" sz="4000" kern="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ByMA</a:t>
            </a:r>
            <a:r>
              <a:rPr lang="es-AR" sz="4000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</a:p>
          <a:p>
            <a:pPr marL="1028700" lvl="1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AR" sz="4000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Comisión Nacional de Valores (CNV)</a:t>
            </a:r>
          </a:p>
        </p:txBody>
      </p:sp>
    </p:spTree>
    <p:extLst>
      <p:ext uri="{BB962C8B-B14F-4D97-AF65-F5344CB8AC3E}">
        <p14:creationId xmlns:p14="http://schemas.microsoft.com/office/powerpoint/2010/main" val="373154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4FF4C2-895E-80FB-0E3F-8C1CFD17F06E}"/>
              </a:ext>
            </a:extLst>
          </p:cNvPr>
          <p:cNvSpPr txBox="1"/>
          <p:nvPr/>
        </p:nvSpPr>
        <p:spPr>
          <a:xfrm>
            <a:off x="1822450" y="2076450"/>
            <a:ext cx="16840200" cy="84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s-AR" sz="4800" kern="100" dirty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Herramientas de financiamiento y sus fuentes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8C1524-A922-D8EF-AA7A-AE2CB83BB759}"/>
              </a:ext>
            </a:extLst>
          </p:cNvPr>
          <p:cNvSpPr txBox="1"/>
          <p:nvPr/>
        </p:nvSpPr>
        <p:spPr>
          <a:xfrm>
            <a:off x="2762584" y="4057650"/>
            <a:ext cx="15925800" cy="4673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AR" sz="40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Bancarias </a:t>
            </a:r>
          </a:p>
          <a:p>
            <a:pPr marL="1485900" lvl="2" indent="-5715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AR" sz="40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Tipos de financiamiento según destino,  instrumento , plazo y garantía</a:t>
            </a:r>
          </a:p>
          <a:p>
            <a:pPr marL="1485900" lvl="2" indent="-57150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s-AR" sz="4000" kern="100" dirty="0">
              <a:effectLst/>
              <a:latin typeface="Arial Black" panose="020B0A04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AR" sz="40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Mercado de Valores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40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Tipos de financiamiento según instrumento y garantía</a:t>
            </a:r>
          </a:p>
        </p:txBody>
      </p:sp>
    </p:spTree>
    <p:extLst>
      <p:ext uri="{BB962C8B-B14F-4D97-AF65-F5344CB8AC3E}">
        <p14:creationId xmlns:p14="http://schemas.microsoft.com/office/powerpoint/2010/main" val="103787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99D9437-B17F-B689-94A2-92E995B14B34}"/>
              </a:ext>
            </a:extLst>
          </p:cNvPr>
          <p:cNvSpPr txBox="1"/>
          <p:nvPr/>
        </p:nvSpPr>
        <p:spPr>
          <a:xfrm>
            <a:off x="7690017" y="4066963"/>
            <a:ext cx="47240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40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Destino</a:t>
            </a:r>
            <a:endParaRPr lang="es-AR" sz="4000" kern="100" dirty="0">
              <a:latin typeface="Arial Black" panose="020B0A04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sz="4000" kern="100" dirty="0">
              <a:effectLst/>
              <a:latin typeface="Arial Black" panose="020B0A04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4000" kern="100" dirty="0"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s-AR" sz="40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nstrumento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sz="4000" kern="100" dirty="0">
              <a:effectLst/>
              <a:latin typeface="Arial Black" panose="020B0A04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4000" kern="100" dirty="0"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AR" sz="40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lazo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sz="4000" kern="100" dirty="0">
              <a:latin typeface="Arial Black" panose="020B0A04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4000" kern="100" dirty="0"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s-AR" sz="4000" kern="1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arantía</a:t>
            </a:r>
            <a:endParaRPr lang="es-AR" sz="4000" dirty="0">
              <a:latin typeface="Arial Black" panose="020B0A04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AA28E1-D5CA-8C11-C145-419919A03DA9}"/>
              </a:ext>
            </a:extLst>
          </p:cNvPr>
          <p:cNvSpPr txBox="1"/>
          <p:nvPr/>
        </p:nvSpPr>
        <p:spPr>
          <a:xfrm>
            <a:off x="2660650" y="2000250"/>
            <a:ext cx="13792200" cy="84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07000"/>
              </a:lnSpc>
            </a:pPr>
            <a:r>
              <a:rPr lang="es-AR" sz="4800" kern="100" dirty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Selección de tipos de financiamiento</a:t>
            </a:r>
          </a:p>
        </p:txBody>
      </p:sp>
    </p:spTree>
    <p:extLst>
      <p:ext uri="{BB962C8B-B14F-4D97-AF65-F5344CB8AC3E}">
        <p14:creationId xmlns:p14="http://schemas.microsoft.com/office/powerpoint/2010/main" val="325871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24EC0B4-29EC-855D-C257-C1FF353EA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58" y="1341884"/>
            <a:ext cx="16488792" cy="84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7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88F50F1-9C63-1656-849E-5B85326A0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759" y="1466850"/>
            <a:ext cx="16858291" cy="81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4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0793818-97C1-1072-A0CA-033557CA1252}"/>
              </a:ext>
            </a:extLst>
          </p:cNvPr>
          <p:cNvSpPr txBox="1"/>
          <p:nvPr/>
        </p:nvSpPr>
        <p:spPr>
          <a:xfrm>
            <a:off x="2089150" y="2076450"/>
            <a:ext cx="1390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b="1" dirty="0"/>
              <a:t>Financiamiento Bancario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33A217-09A8-55D1-1E6A-F5F028416921}"/>
              </a:ext>
            </a:extLst>
          </p:cNvPr>
          <p:cNvSpPr txBox="1"/>
          <p:nvPr/>
        </p:nvSpPr>
        <p:spPr>
          <a:xfrm>
            <a:off x="2089150" y="3098066"/>
            <a:ext cx="146908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4000" dirty="0"/>
              <a:t>Capital de trabajo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AR" sz="4000" dirty="0"/>
              <a:t>Descuento o venta de cheques de terceros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AR" sz="4000" dirty="0"/>
              <a:t>Adelantos  en cta. Cte.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AR" sz="4000" dirty="0"/>
              <a:t>Acuerdos de sobregiro en cta. Cte.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AR" sz="4000" dirty="0"/>
              <a:t>Prestamos de corto plazo (hasta meses)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AR" sz="4000" dirty="0"/>
              <a:t>Financiamiento de Comercio exterior (Pre y post financiación de </a:t>
            </a:r>
            <a:r>
              <a:rPr lang="es-AR" sz="4000" dirty="0" err="1"/>
              <a:t>iMImpo</a:t>
            </a:r>
            <a:r>
              <a:rPr lang="es-AR" sz="4000" dirty="0"/>
              <a:t>/Expo, Carta de </a:t>
            </a:r>
            <a:r>
              <a:rPr lang="es-AR" sz="4000" dirty="0" err="1"/>
              <a:t>Credito</a:t>
            </a:r>
            <a:r>
              <a:rPr lang="es-AR" sz="4000" dirty="0"/>
              <a:t> de </a:t>
            </a:r>
            <a:r>
              <a:rPr lang="es-AR" sz="4000" dirty="0" err="1"/>
              <a:t>Impo</a:t>
            </a:r>
            <a:r>
              <a:rPr lang="es-AR" sz="4000" dirty="0"/>
              <a:t>/ Expo, </a:t>
            </a:r>
            <a:r>
              <a:rPr lang="es-AR" sz="4000" dirty="0" err="1"/>
              <a:t>Forfaiting</a:t>
            </a:r>
            <a:r>
              <a:rPr lang="es-AR" sz="4000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s-AR" sz="4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4000" dirty="0"/>
              <a:t>Inversión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AR" sz="4000" dirty="0"/>
              <a:t> Prestamos de Largo Plazo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AR" sz="4000" dirty="0"/>
              <a:t>Leasing</a:t>
            </a:r>
          </a:p>
        </p:txBody>
      </p:sp>
    </p:spTree>
    <p:extLst>
      <p:ext uri="{BB962C8B-B14F-4D97-AF65-F5344CB8AC3E}">
        <p14:creationId xmlns:p14="http://schemas.microsoft.com/office/powerpoint/2010/main" val="249622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6355541-0583-D73C-7074-99677F8A10DA}"/>
              </a:ext>
            </a:extLst>
          </p:cNvPr>
          <p:cNvSpPr txBox="1">
            <a:spLocks/>
          </p:cNvSpPr>
          <p:nvPr/>
        </p:nvSpPr>
        <p:spPr>
          <a:xfrm>
            <a:off x="1822450" y="1771651"/>
            <a:ext cx="16916400" cy="134707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5400" b="1" kern="0" dirty="0">
                <a:solidFill>
                  <a:sysClr val="windowText" lastClr="000000"/>
                </a:solidFill>
              </a:rPr>
              <a:t>Sociedades de garantía recíproca o Fondos de garantía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648FFB71-91E3-D549-A616-93DF52CB4EA6}"/>
              </a:ext>
            </a:extLst>
          </p:cNvPr>
          <p:cNvSpPr txBox="1">
            <a:spLocks/>
          </p:cNvSpPr>
          <p:nvPr/>
        </p:nvSpPr>
        <p:spPr>
          <a:xfrm>
            <a:off x="2393950" y="3524250"/>
            <a:ext cx="15773400" cy="678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es una SGR? Que es un Fondo de </a:t>
            </a:r>
            <a:r>
              <a:rPr kumimoji="0" lang="es-AR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Garantia</a:t>
            </a: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Quienes la componen? 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se componen los fondos de garantía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Roll de socios protectores y socios participes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Condiciones y Beneficios de Socios protectores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Roll de Socios Participes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Beneficio de operar con SGR para </a:t>
            </a:r>
            <a:r>
              <a:rPr kumimoji="0" lang="es-AR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MIPyMES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3 Imagen" descr="SGR.jpg">
            <a:extLst>
              <a:ext uri="{FF2B5EF4-FFF2-40B4-BE49-F238E27FC236}">
                <a16:creationId xmlns:a16="http://schemas.microsoft.com/office/drawing/2014/main" id="{3400B154-53C5-9EC0-8770-5BB2558BE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4573" y="4064440"/>
            <a:ext cx="2915216" cy="31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8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6355541-0583-D73C-7074-99677F8A10DA}"/>
              </a:ext>
            </a:extLst>
          </p:cNvPr>
          <p:cNvSpPr txBox="1">
            <a:spLocks/>
          </p:cNvSpPr>
          <p:nvPr/>
        </p:nvSpPr>
        <p:spPr>
          <a:xfrm>
            <a:off x="1822450" y="1771651"/>
            <a:ext cx="16916400" cy="134707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5400" b="1" kern="0" dirty="0">
                <a:solidFill>
                  <a:sysClr val="windowText" lastClr="000000"/>
                </a:solidFill>
              </a:rPr>
              <a:t>Sociedades de garantía recíproca o Fondos de garantía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648FFB71-91E3-D549-A616-93DF52CB4EA6}"/>
              </a:ext>
            </a:extLst>
          </p:cNvPr>
          <p:cNvSpPr txBox="1">
            <a:spLocks/>
          </p:cNvSpPr>
          <p:nvPr/>
        </p:nvSpPr>
        <p:spPr>
          <a:xfrm>
            <a:off x="2393950" y="3524250"/>
            <a:ext cx="15773400" cy="678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¿Qué operaciones y/o instrumentos avalan las SGR y Fondos de Garantía?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es-AR" sz="3600" dirty="0">
                <a:solidFill>
                  <a:sysClr val="windowText" lastClr="000000"/>
                </a:solidFill>
                <a:latin typeface="Calibri"/>
              </a:rPr>
              <a:t>Préstamos bancarios de corto y Largo Plazo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es-AR" sz="3600" dirty="0">
                <a:solidFill>
                  <a:sysClr val="windowText" lastClr="000000"/>
                </a:solidFill>
                <a:latin typeface="Calibri"/>
              </a:rPr>
              <a:t>Operaciones en Mercado de Valores</a:t>
            </a: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s-AR" sz="3200" dirty="0">
                <a:solidFill>
                  <a:sysClr val="windowText" lastClr="000000"/>
                </a:solidFill>
                <a:latin typeface="Calibri"/>
              </a:rPr>
              <a:t>Aval de instrumentos como cheques y pagares</a:t>
            </a: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s-AR" sz="3200" dirty="0">
                <a:solidFill>
                  <a:sysClr val="windowText" lastClr="000000"/>
                </a:solidFill>
                <a:latin typeface="Calibri"/>
              </a:rPr>
              <a:t>Avales para Ons Simples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¿Por que operar con garantías de SGR/FG con líneas de préstamo bancaria?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es-AR" sz="3600" dirty="0">
                <a:solidFill>
                  <a:sysClr val="windowText" lastClr="000000"/>
                </a:solidFill>
                <a:latin typeface="Calibri"/>
              </a:rPr>
              <a:t>Avales flexibles vs. Garantías Reales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kumimoji="0" lang="es-AR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Mejores condiciones del crédito (tasa y plazo)</a:t>
            </a:r>
          </a:p>
          <a:p>
            <a:pPr lvl="1">
              <a:spcBef>
                <a:spcPts val="1000"/>
              </a:spcBef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5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446</Words>
  <Application>Microsoft Office PowerPoint</Application>
  <PresentationFormat>Personalizado</PresentationFormat>
  <Paragraphs>65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Arial Black</vt:lpstr>
      <vt:lpstr>Calibri</vt:lpstr>
      <vt:lpstr>Calibri Light</vt:lpstr>
      <vt:lpstr>Tahoma</vt:lpstr>
      <vt:lpstr>Wingdings</vt:lpstr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Empretec 12.4</dc:title>
  <dc:creator>Teo Fileni</dc:creator>
  <cp:lastModifiedBy>Jorge Llorens</cp:lastModifiedBy>
  <cp:revision>12</cp:revision>
  <dcterms:created xsi:type="dcterms:W3CDTF">2023-04-12T16:25:23Z</dcterms:created>
  <dcterms:modified xsi:type="dcterms:W3CDTF">2024-10-15T13:21:07Z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2023-04-12T00:00:00Z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2023-04-12T00:00:00Z</vt:filetime>
  </property>
</Properties>
</file>