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8" r:id="rId3"/>
    <p:sldId id="287" r:id="rId4"/>
    <p:sldId id="269" r:id="rId5"/>
    <p:sldId id="270" r:id="rId6"/>
    <p:sldId id="271" r:id="rId7"/>
    <p:sldId id="272" r:id="rId8"/>
    <p:sldId id="273" r:id="rId9"/>
    <p:sldId id="274" r:id="rId10"/>
    <p:sldId id="275" r:id="rId11"/>
    <p:sldId id="276" r:id="rId12"/>
    <p:sldId id="289" r:id="rId13"/>
    <p:sldId id="290" r:id="rId14"/>
    <p:sldId id="291" r:id="rId15"/>
    <p:sldId id="292" r:id="rId16"/>
    <p:sldId id="293" r:id="rId17"/>
    <p:sldId id="294" r:id="rId18"/>
    <p:sldId id="295" r:id="rId19"/>
    <p:sldId id="278" r:id="rId20"/>
    <p:sldId id="279" r:id="rId21"/>
    <p:sldId id="280" r:id="rId22"/>
    <p:sldId id="281" r:id="rId23"/>
    <p:sldId id="282" r:id="rId24"/>
    <p:sldId id="283" r:id="rId25"/>
    <p:sldId id="284" r:id="rId26"/>
    <p:sldId id="285" r:id="rId27"/>
    <p:sldId id="286" r:id="rId28"/>
    <p:sldId id="267" r:id="rId29"/>
    <p:sldId id="266" r:id="rId3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686" autoAdjust="0"/>
  </p:normalViewPr>
  <p:slideViewPr>
    <p:cSldViewPr snapToGrid="0">
      <p:cViewPr varScale="1">
        <p:scale>
          <a:sx n="63" d="100"/>
          <a:sy n="63" d="100"/>
        </p:scale>
        <p:origin x="15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927CA-D77F-49AD-8D87-2D7F5D8F45FE}" type="datetimeFigureOut">
              <a:rPr lang="es-AR" smtClean="0"/>
              <a:t>24/8/2025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8904E0-C9D2-4512-87C7-307F48718F6A}" type="slidenum">
              <a:rPr lang="es-AR" smtClean="0"/>
              <a:t>‹Nº›</a:t>
            </a:fld>
            <a:endParaRPr lang="es-AR"/>
          </a:p>
        </p:txBody>
      </p:sp>
    </p:spTree>
    <p:extLst>
      <p:ext uri="{BB962C8B-B14F-4D97-AF65-F5344CB8AC3E}">
        <p14:creationId xmlns:p14="http://schemas.microsoft.com/office/powerpoint/2010/main" val="209871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F18904E0-C9D2-4512-87C7-307F48718F6A}" type="slidenum">
              <a:rPr lang="es-AR" smtClean="0"/>
              <a:t>13</a:t>
            </a:fld>
            <a:endParaRPr lang="es-AR"/>
          </a:p>
        </p:txBody>
      </p:sp>
    </p:spTree>
    <p:extLst>
      <p:ext uri="{BB962C8B-B14F-4D97-AF65-F5344CB8AC3E}">
        <p14:creationId xmlns:p14="http://schemas.microsoft.com/office/powerpoint/2010/main" val="354838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AR" dirty="0" smtClean="0"/>
              <a:t>El lienzo de propuesta de valor, surge del modelo de negocios </a:t>
            </a:r>
            <a:r>
              <a:rPr lang="es-ES" altLang="es-AR" dirty="0" err="1" smtClean="0"/>
              <a:t>Canvas</a:t>
            </a:r>
            <a:r>
              <a:rPr lang="es-ES" altLang="es-AR" dirty="0" smtClean="0"/>
              <a:t> con enfoque en dos de los nueve segmentos que lo componen: propuesta de valor y segmento de mercado. Esto nos da una metodología de trabajo y nos ayuda a crear valor para el cliente.</a:t>
            </a:r>
            <a:endParaRPr lang="es-AR" altLang="es-AR" dirty="0" smtClean="0"/>
          </a:p>
          <a:p>
            <a:r>
              <a:rPr lang="es-ES" altLang="es-AR" dirty="0" smtClean="0"/>
              <a:t>Para crear y llevar adelante una empresa hay que enfrentarse todos los días con preguntas complejas. Tal vez lo que hasta ayer funcionaba bien (ej. mis productos/servicios), en el mercado, ahora ya no, y hay que cambiar, anticiparse, reconstruirse. Para no perderse en el caos de ¿Cómo lo hago? necesitamos del apoyo de  un método. </a:t>
            </a:r>
            <a:endParaRPr lang="es-AR" altLang="es-AR" dirty="0" smtClean="0"/>
          </a:p>
          <a:p>
            <a:r>
              <a:rPr lang="es-ES" altLang="es-AR" dirty="0" smtClean="0"/>
              <a:t>La herramienta </a:t>
            </a:r>
            <a:r>
              <a:rPr lang="es-ES" altLang="es-AR" dirty="0" err="1" smtClean="0"/>
              <a:t>metológica</a:t>
            </a:r>
            <a:r>
              <a:rPr lang="es-ES" altLang="es-AR" dirty="0" smtClean="0"/>
              <a:t> con la que vamos a trabajar es el “Lienzo de la Propuesta de Valor”</a:t>
            </a:r>
            <a:endParaRPr lang="es-AR" altLang="es-AR" dirty="0" smtClean="0"/>
          </a:p>
          <a:p>
            <a:endParaRPr lang="es-AR" altLang="es-AR" dirty="0" smtClean="0"/>
          </a:p>
        </p:txBody>
      </p:sp>
      <p:sp>
        <p:nvSpPr>
          <p:cNvPr id="174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DACB28-01F0-4E80-B44A-E3FF6B3B6594}" type="slidenum">
              <a:rPr lang="es-AR" altLang="es-AR" smtClean="0"/>
              <a:pPr/>
              <a:t>19</a:t>
            </a:fld>
            <a:endParaRPr lang="es-AR" altLang="es-AR" smtClean="0"/>
          </a:p>
        </p:txBody>
      </p:sp>
    </p:spTree>
    <p:extLst>
      <p:ext uri="{BB962C8B-B14F-4D97-AF65-F5344CB8AC3E}">
        <p14:creationId xmlns:p14="http://schemas.microsoft.com/office/powerpoint/2010/main" val="162468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AR" smtClean="0"/>
              <a:t>Mapa de valor: es una descripción estructurada y detallada de las características de la propuesta de valor de tu modelo de negocio o de tu proyecto. Está compuesto por:</a:t>
            </a:r>
            <a:endParaRPr lang="es-AR" altLang="es-AR" smtClean="0"/>
          </a:p>
          <a:p>
            <a:r>
              <a:rPr lang="es-ES" altLang="es-AR" smtClean="0"/>
              <a:t>1) el producto/servicio;</a:t>
            </a:r>
            <a:endParaRPr lang="es-AR" altLang="es-AR" smtClean="0"/>
          </a:p>
          <a:p>
            <a:r>
              <a:rPr lang="es-ES" altLang="es-AR" smtClean="0"/>
              <a:t>2)  los aliviadores de las frustraciones y</a:t>
            </a:r>
            <a:endParaRPr lang="es-AR" altLang="es-AR" smtClean="0"/>
          </a:p>
          <a:p>
            <a:r>
              <a:rPr lang="es-ES" altLang="es-AR" smtClean="0"/>
              <a:t>3)  los creadores de alegrías.</a:t>
            </a:r>
            <a:endParaRPr lang="es-AR" altLang="es-AR" smtClean="0"/>
          </a:p>
          <a:p>
            <a:r>
              <a:rPr lang="es-ES" altLang="es-AR" smtClean="0"/>
              <a:t>Perfil del Cliente: es a través del cual se describe de manera estructurada y detallada los segmentos de clientes de un modelo de negocio o potenciales clientes de un proyecto. Está compuesto por:</a:t>
            </a:r>
            <a:endParaRPr lang="es-AR" altLang="es-AR" smtClean="0"/>
          </a:p>
          <a:p>
            <a:r>
              <a:rPr lang="es-ES" altLang="es-AR" smtClean="0"/>
              <a:t> 1) los trabajos/tareas de los clientes; </a:t>
            </a:r>
            <a:endParaRPr lang="es-AR" altLang="es-AR" smtClean="0"/>
          </a:p>
          <a:p>
            <a:r>
              <a:rPr lang="es-ES" altLang="es-AR" smtClean="0"/>
              <a:t>2) las alegrías y </a:t>
            </a:r>
            <a:endParaRPr lang="es-AR" altLang="es-AR" smtClean="0"/>
          </a:p>
          <a:p>
            <a:r>
              <a:rPr lang="es-ES" altLang="es-AR" smtClean="0"/>
              <a:t>3) las frustraciones </a:t>
            </a:r>
            <a:endParaRPr lang="es-AR" altLang="es-AR" smtClean="0"/>
          </a:p>
          <a:p>
            <a:r>
              <a:rPr lang="es-ES" altLang="es-AR" smtClean="0"/>
              <a:t>El encaje: se consigue cuando el mapa de valor coincide con el perfil del cliente, en forma empírica no abstracta, es decir validado por el cliente.</a:t>
            </a:r>
            <a:endParaRPr lang="es-AR" altLang="es-AR" smtClean="0"/>
          </a:p>
          <a:p>
            <a:r>
              <a:rPr lang="es-ES" altLang="es-AR" smtClean="0"/>
              <a:t>Las propuestas de valor siempre se realizan en un determinado contexto, no surgen de la nada. Por tanto tengo que validar la propuesta de valor con los clientes para convertir en algo tangible/real las ideas o hipótesis que tenga.</a:t>
            </a:r>
            <a:endParaRPr lang="es-AR" altLang="es-AR" smtClean="0"/>
          </a:p>
          <a:p>
            <a:endParaRPr lang="es-AR" altLang="es-AR" smtClean="0"/>
          </a:p>
        </p:txBody>
      </p:sp>
      <p:sp>
        <p:nvSpPr>
          <p:cNvPr id="2048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872ABA8-D79C-4A75-B52A-BFDB8A450E8D}" type="slidenum">
              <a:rPr lang="es-AR" altLang="es-AR" smtClean="0"/>
              <a:pPr/>
              <a:t>21</a:t>
            </a:fld>
            <a:endParaRPr lang="es-AR" altLang="es-AR" smtClean="0"/>
          </a:p>
        </p:txBody>
      </p:sp>
    </p:spTree>
    <p:extLst>
      <p:ext uri="{BB962C8B-B14F-4D97-AF65-F5344CB8AC3E}">
        <p14:creationId xmlns:p14="http://schemas.microsoft.com/office/powerpoint/2010/main" val="2878951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AR" smtClean="0"/>
              <a:t>Se trata simplemente de una lista de lo que ofreces. Una enumeración de todos los productos/servicios sobre los que se construye valor</a:t>
            </a:r>
            <a:endParaRPr lang="es-AR" altLang="es-AR" sz="1400" smtClean="0"/>
          </a:p>
          <a:p>
            <a:r>
              <a:rPr lang="es-ES" altLang="es-AR" smtClean="0"/>
              <a:t>Productos o servicios: </a:t>
            </a:r>
            <a:endParaRPr lang="es-AR" altLang="es-AR" sz="1400" smtClean="0"/>
          </a:p>
          <a:p>
            <a:pPr lvl="1"/>
            <a:r>
              <a:rPr lang="es-ES" altLang="es-AR" smtClean="0"/>
              <a:t>Físicos: los bienes como los productos manufacturados</a:t>
            </a:r>
            <a:endParaRPr lang="es-AR" altLang="es-AR" sz="1400" smtClean="0"/>
          </a:p>
          <a:p>
            <a:pPr lvl="1"/>
            <a:r>
              <a:rPr lang="es-ES" altLang="es-AR" smtClean="0"/>
              <a:t>Intangibles: servicios</a:t>
            </a:r>
            <a:endParaRPr lang="es-AR" altLang="es-AR" sz="1400" smtClean="0"/>
          </a:p>
          <a:p>
            <a:pPr lvl="1"/>
            <a:r>
              <a:rPr lang="es-ES" altLang="es-AR" smtClean="0"/>
              <a:t>Digitales: elaborado mediante tecnologías de la información</a:t>
            </a:r>
            <a:endParaRPr lang="es-AR" altLang="es-AR" sz="1400" smtClean="0"/>
          </a:p>
          <a:p>
            <a:pPr lvl="1"/>
            <a:r>
              <a:rPr lang="es-ES" altLang="es-AR" smtClean="0"/>
              <a:t>Financieros: fondos de inversión, seguros, servicios de financiación</a:t>
            </a:r>
            <a:endParaRPr lang="es-AR" altLang="es-AR" sz="1400" smtClean="0"/>
          </a:p>
          <a:p>
            <a:r>
              <a:rPr lang="es-ES" altLang="es-AR" smtClean="0"/>
              <a:t>Aliviadores de Frustraciones:</a:t>
            </a:r>
            <a:endParaRPr lang="es-AR" altLang="es-AR" sz="1400" smtClean="0"/>
          </a:p>
          <a:p>
            <a:r>
              <a:rPr lang="es-ES" altLang="es-AR" smtClean="0"/>
              <a:t>Resumen de manera explícita como pretendes eliminar o reducir alguna de las cosas que les molestan antes,  durante o después de resolver un trabajo/tarea o las que les impiden resolverlos. Deben centrarse en aquellas frustraciones que les importan a los clientes sobre todo las extremas.</a:t>
            </a:r>
            <a:endParaRPr lang="es-AR" altLang="es-AR" sz="1400" smtClean="0"/>
          </a:p>
          <a:p>
            <a:r>
              <a:rPr lang="es-ES" altLang="es-AR" smtClean="0"/>
              <a:t>Las mejores propuestas de valor suelen centrarse en pocas frustraciones (podría ser solo una) pero resolverlas muy bien.</a:t>
            </a:r>
            <a:endParaRPr lang="es-AR" altLang="es-AR" sz="1400" smtClean="0"/>
          </a:p>
          <a:p>
            <a:r>
              <a:rPr lang="es-ES" altLang="es-AR" smtClean="0"/>
              <a:t>Creadores de Alegrías:</a:t>
            </a:r>
            <a:endParaRPr lang="es-AR" altLang="es-AR" sz="1400" smtClean="0"/>
          </a:p>
          <a:p>
            <a:r>
              <a:rPr lang="es-ES" altLang="es-AR" smtClean="0"/>
              <a:t>Resumen como pretendes producir resultados y beneficios que tu cliente espera, desea o con los que se sorprendería, entre los que se encuentra una buena utilidad funcional, un beneficio social o emocional y/o un ahorro de costos</a:t>
            </a:r>
            <a:endParaRPr lang="es-AR" altLang="es-AR" sz="1400" smtClean="0"/>
          </a:p>
          <a:p>
            <a:r>
              <a:rPr lang="es-ES" altLang="es-AR" smtClean="0"/>
              <a:t>Como en el caso de las frustraciones, aquí tampoco hace falta abordar a todas las alegrías, puedes concentrarte en aquellas que son relevantes para el cliente y marcan una diferencia en tu producto/servicio. </a:t>
            </a:r>
            <a:endParaRPr lang="es-AR" altLang="es-AR" sz="1400" smtClean="0"/>
          </a:p>
          <a:p>
            <a:endParaRPr lang="es-AR" altLang="es-AR" smtClean="0"/>
          </a:p>
        </p:txBody>
      </p:sp>
      <p:sp>
        <p:nvSpPr>
          <p:cNvPr id="2355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42584B-C40B-4FDE-8D30-6EFCB246372E}" type="slidenum">
              <a:rPr lang="es-AR" altLang="es-AR" smtClean="0"/>
              <a:pPr/>
              <a:t>23</a:t>
            </a:fld>
            <a:endParaRPr lang="es-AR" altLang="es-AR" smtClean="0"/>
          </a:p>
        </p:txBody>
      </p:sp>
    </p:spTree>
    <p:extLst>
      <p:ext uri="{BB962C8B-B14F-4D97-AF65-F5344CB8AC3E}">
        <p14:creationId xmlns:p14="http://schemas.microsoft.com/office/powerpoint/2010/main" val="165103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smtClean="0"/>
          </a:p>
        </p:txBody>
      </p:sp>
      <p:sp>
        <p:nvSpPr>
          <p:cNvPr id="2560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DB55E52-ADF9-49DC-B31F-FA164531EE51}" type="slidenum">
              <a:rPr lang="es-AR" altLang="es-AR" smtClean="0"/>
              <a:pPr/>
              <a:t>24</a:t>
            </a:fld>
            <a:endParaRPr lang="es-AR" altLang="es-AR" smtClean="0"/>
          </a:p>
        </p:txBody>
      </p:sp>
    </p:spTree>
    <p:extLst>
      <p:ext uri="{BB962C8B-B14F-4D97-AF65-F5344CB8AC3E}">
        <p14:creationId xmlns:p14="http://schemas.microsoft.com/office/powerpoint/2010/main" val="2741833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ES" altLang="es-AR" smtClean="0"/>
              <a:t>La búsqueda de propuestas de valor que coincidan con las tareas, frustraciones y alegrías de los clientes se consiguen con diseñar prototipos y probarlos, de ahí la importancia de trabajar con un modelo de diseño para la propuesta de valor. Esto permitirá probar la idea lo más rápido posible para aprender, crear nuevas propuestas y volver a probar.</a:t>
            </a:r>
            <a:endParaRPr lang="es-AR" altLang="es-AR" smtClean="0"/>
          </a:p>
          <a:p>
            <a:r>
              <a:rPr lang="es-ES" altLang="es-AR" smtClean="0"/>
              <a:t>El diseño es la actividad que se encarga de transformar tus ideas en prototipos de propuesta de valor y se trata de un ciclo continuo que acompaña la innovación</a:t>
            </a:r>
            <a:endParaRPr lang="es-AR" altLang="es-AR" smtClean="0"/>
          </a:p>
          <a:p>
            <a:r>
              <a:rPr lang="es-ES" altLang="es-AR" smtClean="0"/>
              <a:t>Explora nuevas ideas (no importa el punto de partida siempre que las valides con tus clientes), crea propuestas de valor, utiliza prototipos para que tus clientes las prueben, recibe abiertamente las opiniones, transfórmalas en datos útiles para mejorar tu producto/servicios, aprende de ellas e incorpora el aprendizaje a nuevas propuestas, para continuar transitando el circulo del diseño.</a:t>
            </a:r>
            <a:endParaRPr lang="es-AR" altLang="es-AR" smtClean="0"/>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09347C-91DD-4B5B-B544-8FADDA638443}" type="slidenum">
              <a:rPr lang="es-AR" altLang="es-AR" smtClean="0"/>
              <a:pPr/>
              <a:t>25</a:t>
            </a:fld>
            <a:endParaRPr lang="es-AR" altLang="es-AR" smtClean="0"/>
          </a:p>
        </p:txBody>
      </p:sp>
    </p:spTree>
    <p:extLst>
      <p:ext uri="{BB962C8B-B14F-4D97-AF65-F5344CB8AC3E}">
        <p14:creationId xmlns:p14="http://schemas.microsoft.com/office/powerpoint/2010/main" val="1251699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260553-50F1-CB2F-2712-11AE0159E1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E809CBB1-8E0A-14F8-97DB-F8B8540B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E249F407-0D27-58D4-D1B9-7209B5B7459F}"/>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CDB9904A-C454-897F-789D-68372FDF8284}"/>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96D0AF8A-8FB0-B032-BA4E-131A4053D2E9}"/>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146656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39EAAA-9DB8-E14A-A893-B02A517AB5A2}"/>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4CEB812-C982-6CF2-003C-9B79BB8DDF0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239AC3C-04E3-4137-46BF-58CE63761543}"/>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7B9A60D2-9CAC-23AC-77A8-4B200CCD297B}"/>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9D8CB4A-188B-62A0-8AF0-536041C7FE04}"/>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413823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3B62E8C-8019-7FEE-E80F-36232C06DB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B3CDAA40-777A-9A19-E704-823D3FB5F83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6927411-31BE-69C1-1666-A080FC85F1D3}"/>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55DF801D-4025-A2B6-628D-F543783636E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1AEE0F2-2B1D-BA70-F63F-51F78CAE24B7}"/>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22438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E78653-47A6-C28B-AC94-3094608CC3BE}"/>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7DCF8A4-7904-4B97-93CB-04E5EDC9D28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17729574-4E3E-4ED2-9048-20B7760A987D}"/>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29C60EE0-E767-F287-F720-7554B480C178}"/>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9427512-96E6-A740-E50C-CD0E7B8FEC28}"/>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150149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4ACD01-57E0-6870-725F-C1C3AB2FE3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4D47991-0C1A-1C80-18F4-A568BC4365E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0835D04-CDAE-8EF5-E972-521CC6A4E92B}"/>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D5AC15F2-5842-F69F-9E1C-65AF97F00FC1}"/>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8173BE40-CE38-495B-7E18-4D7269F47316}"/>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345989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2D15FE-5A97-FED2-14B5-5DC9A64CC68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88B19933-2AD6-21E0-1F63-5D71492ABC8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12132E14-2665-45E3-96DF-E848D7D89D0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0C2F0B55-6DF8-2192-AC18-1CF48EA7FC3F}"/>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6" name="Marcador de pie de página 5">
            <a:extLst>
              <a:ext uri="{FF2B5EF4-FFF2-40B4-BE49-F238E27FC236}">
                <a16:creationId xmlns:a16="http://schemas.microsoft.com/office/drawing/2014/main" id="{1DB724FC-1E1E-83BB-87F9-0DEC8FCEB375}"/>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3BE22C52-8C69-C50C-C794-60932B016B66}"/>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3568913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A65F92-05CB-EB42-14A3-29F84E8D432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D084298A-D4A6-0849-BC63-0A6292061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AE5F5A-108F-1456-B9A1-13BB330314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756D3693-9BF0-0553-204B-ECC08DB03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B33336-0711-4D41-9AE0-A37A77DB830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C5195894-6C54-92AE-EE3F-8B8662497BFF}"/>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8" name="Marcador de pie de página 7">
            <a:extLst>
              <a:ext uri="{FF2B5EF4-FFF2-40B4-BE49-F238E27FC236}">
                <a16:creationId xmlns:a16="http://schemas.microsoft.com/office/drawing/2014/main" id="{F5A23C84-8E0D-8742-9D40-C67C44AD9121}"/>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9D286365-29D0-6F08-4C3A-F6ED0B1ED858}"/>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395613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66E34-9960-D7C1-E72A-66514501AA4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22114795-D0D8-C770-8174-367AE0D64432}"/>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4" name="Marcador de pie de página 3">
            <a:extLst>
              <a:ext uri="{FF2B5EF4-FFF2-40B4-BE49-F238E27FC236}">
                <a16:creationId xmlns:a16="http://schemas.microsoft.com/office/drawing/2014/main" id="{F9AB17DB-2268-E85D-5BEC-B4EF1C5C2F82}"/>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2E1C524E-04D1-9DB9-F46F-F336B3693360}"/>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74936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B1BB896-D4A1-07BF-0D9D-1F10485DB073}"/>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3" name="Marcador de pie de página 2">
            <a:extLst>
              <a:ext uri="{FF2B5EF4-FFF2-40B4-BE49-F238E27FC236}">
                <a16:creationId xmlns:a16="http://schemas.microsoft.com/office/drawing/2014/main" id="{27CE53AB-A49C-7DA6-46FD-D0338ED81456}"/>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3E930392-440D-D870-5964-ED446766C646}"/>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424836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ABB4DF-B494-83B8-5EDA-D92E367886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2CF8367-10BC-7D0F-5E3D-88E3778639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3D707EB9-B4E8-3F27-9394-49E1B64713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23B06D1-76D8-B2C3-26C5-E1EBDD40AFA8}"/>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6" name="Marcador de pie de página 5">
            <a:extLst>
              <a:ext uri="{FF2B5EF4-FFF2-40B4-BE49-F238E27FC236}">
                <a16:creationId xmlns:a16="http://schemas.microsoft.com/office/drawing/2014/main" id="{AF1215B0-0682-11A1-468E-2E9565F417AB}"/>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F3CDE9F-E313-1FEB-0B90-7A6F3992F614}"/>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17643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E49B3C-054C-98FC-B694-A805707DF3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A7A150E1-6134-0B44-AB9A-00072A9C00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981E5FA2-AD43-B46C-B652-F3CC9408B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73CD15-9A80-2EAC-855F-E90B49360887}"/>
              </a:ext>
            </a:extLst>
          </p:cNvPr>
          <p:cNvSpPr>
            <a:spLocks noGrp="1"/>
          </p:cNvSpPr>
          <p:nvPr>
            <p:ph type="dt" sz="half" idx="10"/>
          </p:nvPr>
        </p:nvSpPr>
        <p:spPr/>
        <p:txBody>
          <a:bodyPr/>
          <a:lstStyle/>
          <a:p>
            <a:fld id="{AD4DFEE0-9DAA-4331-BE30-24DA581F9121}" type="datetimeFigureOut">
              <a:rPr lang="es-AR" smtClean="0"/>
              <a:t>24/8/2025</a:t>
            </a:fld>
            <a:endParaRPr lang="es-AR"/>
          </a:p>
        </p:txBody>
      </p:sp>
      <p:sp>
        <p:nvSpPr>
          <p:cNvPr id="6" name="Marcador de pie de página 5">
            <a:extLst>
              <a:ext uri="{FF2B5EF4-FFF2-40B4-BE49-F238E27FC236}">
                <a16:creationId xmlns:a16="http://schemas.microsoft.com/office/drawing/2014/main" id="{C83E2632-AF70-E1E8-AE9F-9733C5B16E0D}"/>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9DED7D82-145C-324D-A424-DEA5183C154E}"/>
              </a:ext>
            </a:extLst>
          </p:cNvPr>
          <p:cNvSpPr>
            <a:spLocks noGrp="1"/>
          </p:cNvSpPr>
          <p:nvPr>
            <p:ph type="sldNum" sz="quarter" idx="12"/>
          </p:nvPr>
        </p:nvSpPr>
        <p:spPr/>
        <p:txBody>
          <a:bodyPr/>
          <a:lstStyle/>
          <a:p>
            <a:fld id="{3083A23B-6EF4-4374-950B-F143C55CFFD3}" type="slidenum">
              <a:rPr lang="es-AR" smtClean="0"/>
              <a:t>‹Nº›</a:t>
            </a:fld>
            <a:endParaRPr lang="es-AR"/>
          </a:p>
        </p:txBody>
      </p:sp>
    </p:spTree>
    <p:extLst>
      <p:ext uri="{BB962C8B-B14F-4D97-AF65-F5344CB8AC3E}">
        <p14:creationId xmlns:p14="http://schemas.microsoft.com/office/powerpoint/2010/main" val="853272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1B82B8-F0D8-84AE-6039-5C7A360662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83AA1D0C-B346-723C-D3B3-DAE7D2806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53F5D72F-F4C5-754B-7967-835FF1AE43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4DFEE0-9DAA-4331-BE30-24DA581F9121}" type="datetimeFigureOut">
              <a:rPr lang="es-AR" smtClean="0"/>
              <a:t>24/8/2025</a:t>
            </a:fld>
            <a:endParaRPr lang="es-AR"/>
          </a:p>
        </p:txBody>
      </p:sp>
      <p:sp>
        <p:nvSpPr>
          <p:cNvPr id="5" name="Marcador de pie de página 4">
            <a:extLst>
              <a:ext uri="{FF2B5EF4-FFF2-40B4-BE49-F238E27FC236}">
                <a16:creationId xmlns:a16="http://schemas.microsoft.com/office/drawing/2014/main" id="{AD2626F2-2440-D836-3168-3B4DB3704B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82F96028-9565-FEB3-8615-62E1393012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083A23B-6EF4-4374-950B-F143C55CFFD3}" type="slidenum">
              <a:rPr lang="es-AR" smtClean="0"/>
              <a:t>‹Nº›</a:t>
            </a:fld>
            <a:endParaRPr lang="es-AR"/>
          </a:p>
        </p:txBody>
      </p:sp>
    </p:spTree>
    <p:extLst>
      <p:ext uri="{BB962C8B-B14F-4D97-AF65-F5344CB8AC3E}">
        <p14:creationId xmlns:p14="http://schemas.microsoft.com/office/powerpoint/2010/main" val="404402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757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36320" y="1274858"/>
            <a:ext cx="6446520" cy="4092211"/>
          </a:xfrm>
          <a:prstGeom prst="rect">
            <a:avLst/>
          </a:prstGeom>
        </p:spPr>
        <p:txBody>
          <a:bodyPr wrap="square">
            <a:spAutoFit/>
          </a:bodyPr>
          <a:lstStyle/>
          <a:p>
            <a:pPr marL="342900" indent="-342900" fontAlgn="base">
              <a:lnSpc>
                <a:spcPct val="150000"/>
              </a:lnSpc>
              <a:buFont typeface="Wingdings" pitchFamily="2" charset="2"/>
              <a:buChar char="ü"/>
            </a:pPr>
            <a:r>
              <a:rPr lang="es-AR" sz="2200" b="1" dirty="0">
                <a:solidFill>
                  <a:srgbClr val="0070C0"/>
                </a:solidFill>
              </a:rPr>
              <a:t>¿</a:t>
            </a:r>
            <a:r>
              <a:rPr lang="es-AR" sz="2200" dirty="0">
                <a:solidFill>
                  <a:srgbClr val="0070C0"/>
                </a:solidFill>
                <a:latin typeface="Arial" panose="020B0604020202020204" pitchFamily="34" charset="0"/>
                <a:cs typeface="Arial" panose="020B0604020202020204" pitchFamily="34" charset="0"/>
              </a:rPr>
              <a:t>Qué necesito?</a:t>
            </a:r>
          </a:p>
          <a:p>
            <a:pPr marL="342900" indent="-342900" fontAlgn="base">
              <a:lnSpc>
                <a:spcPct val="150000"/>
              </a:lnSpc>
              <a:buFont typeface="Wingdings" pitchFamily="2" charset="2"/>
              <a:buChar char="ü"/>
            </a:pPr>
            <a:r>
              <a:rPr lang="es-AR" sz="2200" dirty="0">
                <a:solidFill>
                  <a:srgbClr val="0070C0"/>
                </a:solidFill>
                <a:latin typeface="Arial" panose="020B0604020202020204" pitchFamily="34" charset="0"/>
                <a:cs typeface="Arial" panose="020B0604020202020204" pitchFamily="34" charset="0"/>
              </a:rPr>
              <a:t>¿Qué puedo poner a disposición del emprendimiento?</a:t>
            </a:r>
          </a:p>
          <a:p>
            <a:pPr marL="342900" indent="-342900" fontAlgn="base">
              <a:lnSpc>
                <a:spcPct val="150000"/>
              </a:lnSpc>
              <a:buFont typeface="Wingdings" pitchFamily="2" charset="2"/>
              <a:buChar char="ü"/>
            </a:pPr>
            <a:r>
              <a:rPr lang="es-AR" sz="2200" dirty="0">
                <a:solidFill>
                  <a:srgbClr val="0070C0"/>
                </a:solidFill>
                <a:latin typeface="Arial" panose="020B0604020202020204" pitchFamily="34" charset="0"/>
                <a:cs typeface="Arial" panose="020B0604020202020204" pitchFamily="34" charset="0"/>
              </a:rPr>
              <a:t>¿A quién puedo incorporar a mi red de contactos?</a:t>
            </a:r>
          </a:p>
          <a:p>
            <a:pPr marL="342900" indent="-342900" fontAlgn="base">
              <a:lnSpc>
                <a:spcPct val="150000"/>
              </a:lnSpc>
              <a:buFont typeface="Wingdings" pitchFamily="2" charset="2"/>
              <a:buChar char="ü"/>
            </a:pPr>
            <a:r>
              <a:rPr lang="es-AR" sz="2200" dirty="0">
                <a:solidFill>
                  <a:srgbClr val="0070C0"/>
                </a:solidFill>
                <a:latin typeface="Arial" panose="020B0604020202020204" pitchFamily="34" charset="0"/>
                <a:cs typeface="Arial" panose="020B0604020202020204" pitchFamily="34" charset="0"/>
              </a:rPr>
              <a:t>¿Cuáles son las normativas municipales, provinciales y nacionales que regulan la actividad que pretendo desarrollar?</a:t>
            </a:r>
          </a:p>
        </p:txBody>
      </p:sp>
      <p:sp>
        <p:nvSpPr>
          <p:cNvPr id="3" name="2 Elipse"/>
          <p:cNvSpPr/>
          <p:nvPr/>
        </p:nvSpPr>
        <p:spPr>
          <a:xfrm>
            <a:off x="7405112" y="1628776"/>
            <a:ext cx="3672408" cy="33843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RECURSOS</a:t>
            </a:r>
          </a:p>
        </p:txBody>
      </p:sp>
    </p:spTree>
    <p:extLst>
      <p:ext uri="{BB962C8B-B14F-4D97-AF65-F5344CB8AC3E}">
        <p14:creationId xmlns:p14="http://schemas.microsoft.com/office/powerpoint/2010/main" val="14597638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683648" y="3703320"/>
            <a:ext cx="3337148" cy="3154680"/>
          </a:xfrm>
          <a:prstGeom prst="ellipse">
            <a:avLst/>
          </a:prstGeom>
          <a:solidFill>
            <a:schemeClr val="accent2">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s-AR" sz="2000" b="1" dirty="0" smtClean="0"/>
              <a:t>EQUIPO </a:t>
            </a:r>
            <a:endParaRPr lang="es-AR" sz="2000" b="1" dirty="0"/>
          </a:p>
          <a:p>
            <a:pPr algn="ctr"/>
            <a:r>
              <a:rPr lang="es-AR" sz="2000" b="1" dirty="0"/>
              <a:t>EMPRENDEDOR</a:t>
            </a:r>
          </a:p>
          <a:p>
            <a:pPr algn="ctr"/>
            <a:endParaRPr lang="es-AR" dirty="0"/>
          </a:p>
        </p:txBody>
      </p:sp>
      <p:sp>
        <p:nvSpPr>
          <p:cNvPr id="3" name="2 Rectángulo"/>
          <p:cNvSpPr/>
          <p:nvPr/>
        </p:nvSpPr>
        <p:spPr>
          <a:xfrm>
            <a:off x="1463040" y="896302"/>
            <a:ext cx="9631679" cy="3447098"/>
          </a:xfrm>
          <a:prstGeom prst="rect">
            <a:avLst/>
          </a:prstGeom>
        </p:spPr>
        <p:txBody>
          <a:bodyPr wrap="square">
            <a:spAutoFit/>
          </a:bodyPr>
          <a:lstStyle/>
          <a:p>
            <a:pPr marL="342900" indent="-342900" algn="just" fontAlgn="base">
              <a:buFont typeface="Wingdings" pitchFamily="2" charset="2"/>
              <a:buChar char="ü"/>
            </a:pPr>
            <a:r>
              <a:rPr lang="es-AR" sz="2000" b="1" dirty="0">
                <a:solidFill>
                  <a:schemeClr val="accent2">
                    <a:lumMod val="75000"/>
                  </a:schemeClr>
                </a:solidFill>
                <a:latin typeface="Arial" panose="020B0604020202020204" pitchFamily="34" charset="0"/>
                <a:cs typeface="Arial" panose="020B0604020202020204" pitchFamily="34" charset="0"/>
              </a:rPr>
              <a:t>Actitudes y capacidades emprendedoras</a:t>
            </a:r>
          </a:p>
          <a:p>
            <a:pPr marL="342900" indent="-342900" algn="just" fontAlgn="base">
              <a:buFont typeface="Wingdings" pitchFamily="2" charset="2"/>
              <a:buChar char="ü"/>
            </a:pPr>
            <a:r>
              <a:rPr lang="es-AR" sz="2000" b="1" dirty="0">
                <a:solidFill>
                  <a:schemeClr val="accent2">
                    <a:lumMod val="75000"/>
                  </a:schemeClr>
                </a:solidFill>
                <a:latin typeface="Arial" panose="020B0604020202020204" pitchFamily="34" charset="0"/>
                <a:cs typeface="Arial" panose="020B0604020202020204" pitchFamily="34" charset="0"/>
              </a:rPr>
              <a:t>Experiencia</a:t>
            </a:r>
          </a:p>
          <a:p>
            <a:pPr marL="342900" indent="-342900" algn="just" fontAlgn="base">
              <a:buFont typeface="Wingdings" pitchFamily="2" charset="2"/>
              <a:buChar char="ü"/>
            </a:pPr>
            <a:r>
              <a:rPr lang="es-AR" sz="2000" b="1" dirty="0">
                <a:solidFill>
                  <a:schemeClr val="accent2">
                    <a:lumMod val="75000"/>
                  </a:schemeClr>
                </a:solidFill>
                <a:latin typeface="Arial" panose="020B0604020202020204" pitchFamily="34" charset="0"/>
                <a:cs typeface="Arial" panose="020B0604020202020204" pitchFamily="34" charset="0"/>
              </a:rPr>
              <a:t>Conocimiento técnico</a:t>
            </a:r>
          </a:p>
          <a:p>
            <a:pPr marL="342900" indent="-342900" algn="just" fontAlgn="base">
              <a:buFont typeface="Wingdings" pitchFamily="2" charset="2"/>
              <a:buChar char="ü"/>
            </a:pPr>
            <a:r>
              <a:rPr lang="es-AR" sz="2000" b="1" dirty="0">
                <a:solidFill>
                  <a:schemeClr val="accent2">
                    <a:lumMod val="75000"/>
                  </a:schemeClr>
                </a:solidFill>
                <a:latin typeface="Arial" panose="020B0604020202020204" pitchFamily="34" charset="0"/>
                <a:cs typeface="Arial" panose="020B0604020202020204" pitchFamily="34" charset="0"/>
              </a:rPr>
              <a:t>Dinámica de trabajo en </a:t>
            </a:r>
            <a:r>
              <a:rPr lang="es-AR" sz="2000" b="1" dirty="0" smtClean="0">
                <a:solidFill>
                  <a:schemeClr val="accent2">
                    <a:lumMod val="75000"/>
                  </a:schemeClr>
                </a:solidFill>
                <a:latin typeface="Arial" panose="020B0604020202020204" pitchFamily="34" charset="0"/>
                <a:cs typeface="Arial" panose="020B0604020202020204" pitchFamily="34" charset="0"/>
              </a:rPr>
              <a:t>equipo</a:t>
            </a:r>
          </a:p>
          <a:p>
            <a:pPr marL="342900" indent="-342900" algn="just" fontAlgn="base">
              <a:buFont typeface="Wingdings" pitchFamily="2" charset="2"/>
              <a:buChar char="ü"/>
            </a:pPr>
            <a:r>
              <a:rPr lang="es-AR" sz="2000" b="1" dirty="0" smtClean="0">
                <a:solidFill>
                  <a:schemeClr val="accent2">
                    <a:lumMod val="75000"/>
                  </a:schemeClr>
                </a:solidFill>
                <a:latin typeface="Arial" panose="020B0604020202020204" pitchFamily="34" charset="0"/>
                <a:cs typeface="Arial" panose="020B0604020202020204" pitchFamily="34" charset="0"/>
              </a:rPr>
              <a:t>¿Quiénes </a:t>
            </a:r>
            <a:r>
              <a:rPr lang="es-AR" sz="2000" b="1" dirty="0">
                <a:solidFill>
                  <a:schemeClr val="accent2">
                    <a:lumMod val="75000"/>
                  </a:schemeClr>
                </a:solidFill>
                <a:latin typeface="Arial" panose="020B0604020202020204" pitchFamily="34" charset="0"/>
                <a:cs typeface="Arial" panose="020B0604020202020204" pitchFamily="34" charset="0"/>
              </a:rPr>
              <a:t>componen el equipo emprendedor</a:t>
            </a:r>
            <a:r>
              <a:rPr lang="es-AR" sz="2000" b="1" dirty="0" smtClean="0">
                <a:solidFill>
                  <a:schemeClr val="accent2">
                    <a:lumMod val="75000"/>
                  </a:schemeClr>
                </a:solidFill>
                <a:latin typeface="Arial" panose="020B0604020202020204" pitchFamily="34" charset="0"/>
                <a:cs typeface="Arial" panose="020B0604020202020204" pitchFamily="34" charset="0"/>
              </a:rPr>
              <a:t>?</a:t>
            </a:r>
          </a:p>
          <a:p>
            <a:pPr marL="342900" indent="-342900" algn="just" fontAlgn="base">
              <a:buFont typeface="Wingdings" pitchFamily="2" charset="2"/>
              <a:buChar char="ü"/>
            </a:pPr>
            <a:r>
              <a:rPr lang="es-AR" sz="2000" b="1" dirty="0" smtClean="0">
                <a:solidFill>
                  <a:schemeClr val="accent2">
                    <a:lumMod val="75000"/>
                  </a:schemeClr>
                </a:solidFill>
                <a:latin typeface="Arial" panose="020B0604020202020204" pitchFamily="34" charset="0"/>
                <a:cs typeface="Arial" panose="020B0604020202020204" pitchFamily="34" charset="0"/>
              </a:rPr>
              <a:t>¿</a:t>
            </a:r>
            <a:r>
              <a:rPr lang="es-AR" sz="2000" b="1" dirty="0">
                <a:solidFill>
                  <a:schemeClr val="accent2">
                    <a:lumMod val="75000"/>
                  </a:schemeClr>
                </a:solidFill>
                <a:latin typeface="Arial" panose="020B0604020202020204" pitchFamily="34" charset="0"/>
                <a:cs typeface="Arial" panose="020B0604020202020204" pitchFamily="34" charset="0"/>
              </a:rPr>
              <a:t>Qué experiencia tiene el equipo que es relevante para el desarrollo del emprendimiento</a:t>
            </a:r>
            <a:r>
              <a:rPr lang="es-AR" sz="2000" b="1" dirty="0" smtClean="0">
                <a:solidFill>
                  <a:schemeClr val="accent2">
                    <a:lumMod val="75000"/>
                  </a:schemeClr>
                </a:solidFill>
                <a:latin typeface="Arial" panose="020B0604020202020204" pitchFamily="34" charset="0"/>
                <a:cs typeface="Arial" panose="020B0604020202020204" pitchFamily="34" charset="0"/>
              </a:rPr>
              <a:t>?</a:t>
            </a:r>
          </a:p>
          <a:p>
            <a:pPr marL="342900" indent="-342900" algn="just" fontAlgn="base">
              <a:buFont typeface="Wingdings" pitchFamily="2" charset="2"/>
              <a:buChar char="ü"/>
            </a:pPr>
            <a:r>
              <a:rPr lang="es-AR" sz="2000" b="1" dirty="0" smtClean="0">
                <a:solidFill>
                  <a:schemeClr val="accent2">
                    <a:lumMod val="75000"/>
                  </a:schemeClr>
                </a:solidFill>
                <a:latin typeface="Arial" panose="020B0604020202020204" pitchFamily="34" charset="0"/>
                <a:cs typeface="Arial" panose="020B0604020202020204" pitchFamily="34" charset="0"/>
              </a:rPr>
              <a:t>¿</a:t>
            </a:r>
            <a:r>
              <a:rPr lang="es-AR" sz="2000" b="1" dirty="0">
                <a:solidFill>
                  <a:schemeClr val="accent2">
                    <a:lumMod val="75000"/>
                  </a:schemeClr>
                </a:solidFill>
                <a:latin typeface="Arial" panose="020B0604020202020204" pitchFamily="34" charset="0"/>
                <a:cs typeface="Arial" panose="020B0604020202020204" pitchFamily="34" charset="0"/>
              </a:rPr>
              <a:t>Qué formación tiene el equipo emprendedor</a:t>
            </a:r>
            <a:r>
              <a:rPr lang="es-AR" sz="2000" b="1" dirty="0" smtClean="0">
                <a:solidFill>
                  <a:schemeClr val="accent2">
                    <a:lumMod val="75000"/>
                  </a:schemeClr>
                </a:solidFill>
                <a:latin typeface="Arial" panose="020B0604020202020204" pitchFamily="34" charset="0"/>
                <a:cs typeface="Arial" panose="020B0604020202020204" pitchFamily="34" charset="0"/>
              </a:rPr>
              <a:t>?</a:t>
            </a:r>
          </a:p>
          <a:p>
            <a:pPr marL="342900" indent="-342900" algn="just" fontAlgn="base">
              <a:buFont typeface="Wingdings" pitchFamily="2" charset="2"/>
              <a:buChar char="ü"/>
            </a:pPr>
            <a:r>
              <a:rPr lang="es-AR" sz="2000" b="1" dirty="0" smtClean="0">
                <a:solidFill>
                  <a:schemeClr val="accent2">
                    <a:lumMod val="75000"/>
                  </a:schemeClr>
                </a:solidFill>
                <a:latin typeface="Arial" panose="020B0604020202020204" pitchFamily="34" charset="0"/>
                <a:cs typeface="Arial" panose="020B0604020202020204" pitchFamily="34" charset="0"/>
              </a:rPr>
              <a:t>¿</a:t>
            </a:r>
            <a:r>
              <a:rPr lang="es-AR" sz="2000" b="1" dirty="0">
                <a:solidFill>
                  <a:schemeClr val="accent2">
                    <a:lumMod val="75000"/>
                  </a:schemeClr>
                </a:solidFill>
                <a:latin typeface="Arial" panose="020B0604020202020204" pitchFamily="34" charset="0"/>
                <a:cs typeface="Arial" panose="020B0604020202020204" pitchFamily="34" charset="0"/>
              </a:rPr>
              <a:t>Por qué estas son las personas indicadas para hacer este emprendimiento?</a:t>
            </a:r>
          </a:p>
          <a:p>
            <a:pPr fontAlgn="base"/>
            <a:endParaRPr lang="es-AR"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327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383345" y="5307210"/>
            <a:ext cx="3312368" cy="646331"/>
          </a:xfrm>
          <a:prstGeom prst="rect">
            <a:avLst/>
          </a:prstGeom>
        </p:spPr>
        <p:txBody>
          <a:bodyPr wrap="square">
            <a:spAutoFit/>
          </a:bodyPr>
          <a:lstStyle/>
          <a:p>
            <a:pPr algn="ctr"/>
            <a:r>
              <a:rPr lang="es-A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Idealmente deben presentarse equilibrados</a:t>
            </a:r>
            <a:r>
              <a:rPr lang="es-AR"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s-A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6 Rectángulo"/>
          <p:cNvSpPr/>
          <p:nvPr/>
        </p:nvSpPr>
        <p:spPr>
          <a:xfrm flipH="1">
            <a:off x="9957006" y="2535911"/>
            <a:ext cx="2109788" cy="1477328"/>
          </a:xfrm>
          <a:prstGeom prst="rect">
            <a:avLst/>
          </a:prstGeom>
        </p:spPr>
        <p:txBody>
          <a:bodyPr wrap="square">
            <a:spAutoFit/>
          </a:bodyPr>
          <a:lstStyle/>
          <a:p>
            <a:r>
              <a:rPr lang="es-AR" b="1" dirty="0">
                <a:solidFill>
                  <a:srgbClr val="FF0000"/>
                </a:solidFill>
                <a:effectLst>
                  <a:outerShdw blurRad="38100" dist="38100" dir="2700000" algn="tl">
                    <a:srgbClr val="000000">
                      <a:alpha val="43137"/>
                    </a:srgbClr>
                  </a:outerShdw>
                </a:effectLst>
              </a:rPr>
              <a:t>…aunque pocas veces se presentan equilibrados en la realidad</a:t>
            </a:r>
          </a:p>
        </p:txBody>
      </p:sp>
      <p:sp>
        <p:nvSpPr>
          <p:cNvPr id="14" name="13 Rectángulo"/>
          <p:cNvSpPr/>
          <p:nvPr/>
        </p:nvSpPr>
        <p:spPr>
          <a:xfrm flipH="1" flipV="1">
            <a:off x="8897048" y="2385670"/>
            <a:ext cx="583328" cy="261610"/>
          </a:xfrm>
          <a:prstGeom prst="rect">
            <a:avLst/>
          </a:prstGeom>
        </p:spPr>
        <p:txBody>
          <a:bodyPr wrap="square">
            <a:spAutoFit/>
          </a:bodyPr>
          <a:lstStyle/>
          <a:p>
            <a:pPr lvl="0" algn="ctr"/>
            <a:r>
              <a:rPr lang="es-AR" sz="1100" dirty="0"/>
              <a:t>  </a:t>
            </a:r>
            <a:endParaRPr lang="es-AR" sz="1100" b="1" dirty="0">
              <a:solidFill>
                <a:prstClr val="white"/>
              </a:solidFill>
            </a:endParaRPr>
          </a:p>
        </p:txBody>
      </p:sp>
      <p:sp>
        <p:nvSpPr>
          <p:cNvPr id="22" name="21 Rectángulo"/>
          <p:cNvSpPr/>
          <p:nvPr/>
        </p:nvSpPr>
        <p:spPr>
          <a:xfrm>
            <a:off x="8534400" y="1279496"/>
            <a:ext cx="2286000" cy="400110"/>
          </a:xfrm>
          <a:prstGeom prst="rect">
            <a:avLst/>
          </a:prstGeom>
        </p:spPr>
        <p:txBody>
          <a:bodyPr>
            <a:spAutoFit/>
          </a:bodyPr>
          <a:lstStyle/>
          <a:p>
            <a:pPr lvl="0" algn="ctr"/>
            <a:endParaRPr lang="es-AR" sz="1000" dirty="0">
              <a:solidFill>
                <a:prstClr val="white"/>
              </a:solidFill>
            </a:endParaRPr>
          </a:p>
          <a:p>
            <a:pPr lvl="0" algn="ctr"/>
            <a:r>
              <a:rPr lang="es-AR" sz="1000" dirty="0">
                <a:solidFill>
                  <a:prstClr val="white"/>
                </a:solidFill>
              </a:rPr>
              <a:t>EMPRENDE</a:t>
            </a:r>
            <a:endParaRPr lang="es-AR" dirty="0"/>
          </a:p>
        </p:txBody>
      </p:sp>
      <p:grpSp>
        <p:nvGrpSpPr>
          <p:cNvPr id="8" name="Grupo 7"/>
          <p:cNvGrpSpPr/>
          <p:nvPr/>
        </p:nvGrpSpPr>
        <p:grpSpPr>
          <a:xfrm>
            <a:off x="6238613" y="321898"/>
            <a:ext cx="3622353" cy="2798962"/>
            <a:chOff x="6486258" y="197990"/>
            <a:chExt cx="3622353" cy="2798962"/>
          </a:xfrm>
        </p:grpSpPr>
        <p:sp>
          <p:nvSpPr>
            <p:cNvPr id="4" name="3 Elipse"/>
            <p:cNvSpPr/>
            <p:nvPr/>
          </p:nvSpPr>
          <p:spPr>
            <a:xfrm>
              <a:off x="7824192" y="1479552"/>
              <a:ext cx="1151532" cy="941337"/>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sz="1000" dirty="0"/>
                <a:t>EQUIPO </a:t>
              </a:r>
            </a:p>
            <a:p>
              <a:pPr algn="ctr"/>
              <a:r>
                <a:rPr lang="es-AR" sz="1000" dirty="0"/>
                <a:t>EMPRENDEDOR</a:t>
              </a:r>
              <a:endParaRPr lang="es-AR" sz="1000" b="1" dirty="0">
                <a:solidFill>
                  <a:prstClr val="white"/>
                </a:solidFill>
              </a:endParaRPr>
            </a:p>
            <a:p>
              <a:pPr algn="ctr"/>
              <a:endParaRPr lang="es-AR" dirty="0"/>
            </a:p>
          </p:txBody>
        </p:sp>
        <p:sp>
          <p:nvSpPr>
            <p:cNvPr id="12" name="11 Elipse"/>
            <p:cNvSpPr/>
            <p:nvPr/>
          </p:nvSpPr>
          <p:spPr>
            <a:xfrm>
              <a:off x="6486258" y="513181"/>
              <a:ext cx="1530170" cy="14401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MERCADO</a:t>
              </a:r>
            </a:p>
          </p:txBody>
        </p:sp>
        <p:sp>
          <p:nvSpPr>
            <p:cNvPr id="13" name="12 Elipse"/>
            <p:cNvSpPr/>
            <p:nvPr/>
          </p:nvSpPr>
          <p:spPr>
            <a:xfrm>
              <a:off x="8173027" y="197990"/>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RECURSOS</a:t>
              </a:r>
            </a:p>
          </p:txBody>
        </p:sp>
        <p:sp>
          <p:nvSpPr>
            <p:cNvPr id="23" name="22 Triángulo isósceles"/>
            <p:cNvSpPr/>
            <p:nvPr/>
          </p:nvSpPr>
          <p:spPr>
            <a:xfrm>
              <a:off x="8455782" y="2420888"/>
              <a:ext cx="609028" cy="46236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25" name="24 Conector recto"/>
            <p:cNvCxnSpPr/>
            <p:nvPr/>
          </p:nvCxnSpPr>
          <p:spPr>
            <a:xfrm flipV="1">
              <a:off x="7228291" y="1844824"/>
              <a:ext cx="2880320" cy="1152128"/>
            </a:xfrm>
            <a:prstGeom prst="line">
              <a:avLst/>
            </a:prstGeom>
          </p:spPr>
          <p:style>
            <a:lnRef idx="2">
              <a:schemeClr val="dk1"/>
            </a:lnRef>
            <a:fillRef idx="0">
              <a:schemeClr val="dk1"/>
            </a:fillRef>
            <a:effectRef idx="1">
              <a:schemeClr val="dk1"/>
            </a:effectRef>
            <a:fontRef idx="minor">
              <a:schemeClr val="tx1"/>
            </a:fontRef>
          </p:style>
        </p:cxnSp>
      </p:grpSp>
      <p:grpSp>
        <p:nvGrpSpPr>
          <p:cNvPr id="5" name="Grupo 4"/>
          <p:cNvGrpSpPr/>
          <p:nvPr/>
        </p:nvGrpSpPr>
        <p:grpSpPr>
          <a:xfrm>
            <a:off x="6337162" y="3424094"/>
            <a:ext cx="3340238" cy="3253326"/>
            <a:chOff x="6486258" y="3311951"/>
            <a:chExt cx="3340238" cy="3253326"/>
          </a:xfrm>
        </p:grpSpPr>
        <p:sp>
          <p:nvSpPr>
            <p:cNvPr id="16" name="15 Elipse"/>
            <p:cNvSpPr/>
            <p:nvPr/>
          </p:nvSpPr>
          <p:spPr>
            <a:xfrm>
              <a:off x="6486258" y="3456113"/>
              <a:ext cx="972129" cy="100811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MERCADO</a:t>
              </a:r>
            </a:p>
          </p:txBody>
        </p:sp>
        <p:sp>
          <p:nvSpPr>
            <p:cNvPr id="17" name="16 Elipse"/>
            <p:cNvSpPr/>
            <p:nvPr/>
          </p:nvSpPr>
          <p:spPr>
            <a:xfrm>
              <a:off x="6689394" y="4437110"/>
              <a:ext cx="2187839" cy="1607982"/>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sz="1100" dirty="0"/>
                <a:t>EQUIPO </a:t>
              </a:r>
            </a:p>
            <a:p>
              <a:pPr algn="ctr"/>
              <a:r>
                <a:rPr lang="es-AR" sz="1100" dirty="0"/>
                <a:t>EMPRENDEDOR</a:t>
              </a:r>
            </a:p>
          </p:txBody>
        </p:sp>
        <p:sp>
          <p:nvSpPr>
            <p:cNvPr id="18" name="17 Elipse"/>
            <p:cNvSpPr/>
            <p:nvPr/>
          </p:nvSpPr>
          <p:spPr>
            <a:xfrm>
              <a:off x="8242320" y="3311951"/>
              <a:ext cx="158417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RECURSOS</a:t>
              </a:r>
            </a:p>
          </p:txBody>
        </p:sp>
        <p:sp>
          <p:nvSpPr>
            <p:cNvPr id="28" name="27 Triángulo isósceles"/>
            <p:cNvSpPr/>
            <p:nvPr/>
          </p:nvSpPr>
          <p:spPr>
            <a:xfrm>
              <a:off x="8003990" y="6102917"/>
              <a:ext cx="609028" cy="46236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0" name="29 Conector recto"/>
            <p:cNvCxnSpPr/>
            <p:nvPr/>
          </p:nvCxnSpPr>
          <p:spPr>
            <a:xfrm flipV="1">
              <a:off x="6695871" y="5498525"/>
              <a:ext cx="3006031" cy="1066752"/>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upo 8"/>
          <p:cNvGrpSpPr/>
          <p:nvPr/>
        </p:nvGrpSpPr>
        <p:grpSpPr>
          <a:xfrm>
            <a:off x="1398943" y="1583872"/>
            <a:ext cx="3310513" cy="3381406"/>
            <a:chOff x="798863" y="910468"/>
            <a:chExt cx="3310513" cy="3381406"/>
          </a:xfrm>
        </p:grpSpPr>
        <p:sp>
          <p:nvSpPr>
            <p:cNvPr id="2" name="1 Elipse"/>
            <p:cNvSpPr/>
            <p:nvPr/>
          </p:nvSpPr>
          <p:spPr>
            <a:xfrm>
              <a:off x="798863" y="971428"/>
              <a:ext cx="1530170" cy="14401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MERCADO</a:t>
              </a:r>
            </a:p>
          </p:txBody>
        </p:sp>
        <p:sp>
          <p:nvSpPr>
            <p:cNvPr id="3" name="2 Elipse"/>
            <p:cNvSpPr/>
            <p:nvPr/>
          </p:nvSpPr>
          <p:spPr>
            <a:xfrm>
              <a:off x="2439449" y="910468"/>
              <a:ext cx="1669927"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400" b="1" dirty="0"/>
                <a:t>RECURSOS</a:t>
              </a:r>
            </a:p>
          </p:txBody>
        </p:sp>
        <p:sp>
          <p:nvSpPr>
            <p:cNvPr id="15" name="14 Elipse"/>
            <p:cNvSpPr/>
            <p:nvPr/>
          </p:nvSpPr>
          <p:spPr>
            <a:xfrm>
              <a:off x="1655516" y="2244120"/>
              <a:ext cx="1611179" cy="1440160"/>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sz="1100" dirty="0"/>
                <a:t>EQUIPO </a:t>
              </a:r>
            </a:p>
            <a:p>
              <a:pPr algn="ctr"/>
              <a:r>
                <a:rPr lang="es-AR" sz="1100" dirty="0"/>
                <a:t>EMPRENDEDOR</a:t>
              </a:r>
            </a:p>
          </p:txBody>
        </p:sp>
        <p:sp>
          <p:nvSpPr>
            <p:cNvPr id="33" name="32 Triángulo isósceles"/>
            <p:cNvSpPr/>
            <p:nvPr/>
          </p:nvSpPr>
          <p:spPr>
            <a:xfrm>
              <a:off x="2156591" y="3829514"/>
              <a:ext cx="609028" cy="46236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cxnSp>
          <p:nvCxnSpPr>
            <p:cNvPr id="35" name="34 Conector recto"/>
            <p:cNvCxnSpPr/>
            <p:nvPr/>
          </p:nvCxnSpPr>
          <p:spPr>
            <a:xfrm>
              <a:off x="927281" y="3684280"/>
              <a:ext cx="3024336" cy="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1960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52637" y="1257301"/>
            <a:ext cx="5334001" cy="1524000"/>
          </a:xfrm>
        </p:spPr>
        <p:txBody>
          <a:bodyPr>
            <a:normAutofit/>
          </a:bodyPr>
          <a:lstStyle/>
          <a:p>
            <a:r>
              <a:rPr lang="es-AR" sz="3600" b="1" dirty="0">
                <a:latin typeface="Arial" panose="020B0604020202020204" pitchFamily="34" charset="0"/>
                <a:cs typeface="Arial" panose="020B0604020202020204" pitchFamily="34" charset="0"/>
              </a:rPr>
              <a:t>DESIGN THINKING</a:t>
            </a:r>
          </a:p>
        </p:txBody>
      </p:sp>
      <p:sp>
        <p:nvSpPr>
          <p:cNvPr id="3" name="Subtítulo 2"/>
          <p:cNvSpPr>
            <a:spLocks noGrp="1"/>
          </p:cNvSpPr>
          <p:nvPr>
            <p:ph type="subTitle" idx="1"/>
          </p:nvPr>
        </p:nvSpPr>
        <p:spPr>
          <a:xfrm>
            <a:off x="1924050" y="2781301"/>
            <a:ext cx="9144000" cy="1655762"/>
          </a:xfrm>
        </p:spPr>
        <p:txBody>
          <a:bodyPr>
            <a:normAutofit/>
          </a:bodyPr>
          <a:lstStyle/>
          <a:p>
            <a:pPr algn="r"/>
            <a:r>
              <a:rPr lang="es-AR" sz="2800" dirty="0" smtClean="0">
                <a:latin typeface="Arial" panose="020B0604020202020204" pitchFamily="34" charset="0"/>
                <a:cs typeface="Arial" panose="020B0604020202020204" pitchFamily="34" charset="0"/>
              </a:rPr>
              <a:t>Algunas técnicas para utilizar</a:t>
            </a:r>
            <a:endParaRPr lang="es-AR" sz="2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stretch>
            <a:fillRect/>
          </a:stretch>
        </p:blipFill>
        <p:spPr>
          <a:xfrm>
            <a:off x="7939088" y="3455697"/>
            <a:ext cx="3390900" cy="2718885"/>
          </a:xfrm>
          <a:prstGeom prst="rect">
            <a:avLst/>
          </a:prstGeom>
        </p:spPr>
      </p:pic>
    </p:spTree>
    <p:extLst>
      <p:ext uri="{BB962C8B-B14F-4D97-AF65-F5344CB8AC3E}">
        <p14:creationId xmlns:p14="http://schemas.microsoft.com/office/powerpoint/2010/main" val="140774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2042" y="995626"/>
            <a:ext cx="4921541" cy="5189702"/>
          </a:xfrm>
          <a:prstGeom prst="rect">
            <a:avLst/>
          </a:prstGeom>
        </p:spPr>
      </p:pic>
      <p:sp>
        <p:nvSpPr>
          <p:cNvPr id="3" name="Rectángulo 2"/>
          <p:cNvSpPr/>
          <p:nvPr/>
        </p:nvSpPr>
        <p:spPr>
          <a:xfrm>
            <a:off x="5975984" y="2251649"/>
            <a:ext cx="5819776" cy="2677656"/>
          </a:xfrm>
          <a:prstGeom prst="rect">
            <a:avLst/>
          </a:prstGeom>
        </p:spPr>
        <p:txBody>
          <a:bodyPr wrap="square">
            <a:spAutoFit/>
          </a:bodyPr>
          <a:lstStyle/>
          <a:p>
            <a:pPr lvl="0" algn="just">
              <a:buClr>
                <a:srgbClr val="000000"/>
              </a:buClr>
              <a:buSzPts val="2400"/>
            </a:pPr>
            <a:r>
              <a:rPr lang="es-ES" sz="2400" kern="0" dirty="0">
                <a:solidFill>
                  <a:srgbClr val="000000"/>
                </a:solidFill>
                <a:latin typeface="Verdana"/>
                <a:ea typeface="Verdana"/>
                <a:cs typeface="Verdana"/>
                <a:sym typeface="Verdana"/>
              </a:rPr>
              <a:t>Un conjunto de métodos de trabajo, enfocado en construir soluciones para problemas o necesidades; ubicando a los usuarios, sus expectativas y deseos en el centro del proceso de desarrollo de la solución. </a:t>
            </a:r>
            <a:endParaRPr lang="es-ES"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4624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18100" y="1252491"/>
            <a:ext cx="8955800" cy="1066892"/>
          </a:xfrm>
          <a:prstGeom prst="rect">
            <a:avLst/>
          </a:prstGeom>
        </p:spPr>
      </p:pic>
      <p:pic>
        <p:nvPicPr>
          <p:cNvPr id="3" name="Imagen 2"/>
          <p:cNvPicPr>
            <a:picLocks noChangeAspect="1"/>
          </p:cNvPicPr>
          <p:nvPr/>
        </p:nvPicPr>
        <p:blipFill>
          <a:blip r:embed="rId3"/>
          <a:stretch>
            <a:fillRect/>
          </a:stretch>
        </p:blipFill>
        <p:spPr>
          <a:xfrm>
            <a:off x="2192536" y="2319383"/>
            <a:ext cx="8198484" cy="3562728"/>
          </a:xfrm>
          <a:prstGeom prst="rect">
            <a:avLst/>
          </a:prstGeom>
        </p:spPr>
      </p:pic>
    </p:spTree>
    <p:extLst>
      <p:ext uri="{BB962C8B-B14F-4D97-AF65-F5344CB8AC3E}">
        <p14:creationId xmlns:p14="http://schemas.microsoft.com/office/powerpoint/2010/main" val="719569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943476" y="1422225"/>
            <a:ext cx="6395084" cy="2123658"/>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s-CO" sz="2200" b="0" i="0" u="none" strike="noStrike" kern="0" cap="none" spc="0" normalizeH="0" baseline="0" noProof="0" dirty="0" smtClean="0">
                <a:ln>
                  <a:noFill/>
                </a:ln>
                <a:solidFill>
                  <a:srgbClr val="000000"/>
                </a:solidFill>
                <a:effectLst/>
                <a:uLnTx/>
                <a:uFillTx/>
                <a:latin typeface="Verdana"/>
                <a:ea typeface="Verdana"/>
                <a:cs typeface="Verdana"/>
                <a:sym typeface="Verdana"/>
              </a:rPr>
              <a:t>Busca comprender profundamente el problema, desde el punto de vista del cliente (usuario y consumidor de la solución final) y desde el punto de vista del negocio (la compañía que ofrecerá la solución al mercado). </a:t>
            </a:r>
            <a:endParaRPr kumimoji="0" lang="es-AR" sz="1800" b="0" i="0" u="none" strike="noStrike" kern="0" cap="none" spc="0" normalizeH="0" baseline="0" noProof="0" dirty="0" smtClean="0">
              <a:ln>
                <a:noFill/>
              </a:ln>
              <a:solidFill>
                <a:sysClr val="windowText" lastClr="000000"/>
              </a:solidFill>
              <a:effectLst/>
              <a:uLnTx/>
              <a:uFillTx/>
            </a:endParaRPr>
          </a:p>
        </p:txBody>
      </p:sp>
      <p:sp>
        <p:nvSpPr>
          <p:cNvPr id="3" name="Rectángulo 2"/>
          <p:cNvSpPr/>
          <p:nvPr/>
        </p:nvSpPr>
        <p:spPr>
          <a:xfrm>
            <a:off x="4943476" y="3770138"/>
            <a:ext cx="6395084" cy="2123658"/>
          </a:xfrm>
          <a:prstGeom prst="rect">
            <a:avLst/>
          </a:prstGeom>
        </p:spPr>
        <p:txBody>
          <a:bodyPr wrap="square">
            <a:spAutoFit/>
          </a:bodyPr>
          <a:lstStyle/>
          <a:p>
            <a:pPr lvl="0" algn="just">
              <a:buClr>
                <a:srgbClr val="000000"/>
              </a:buClr>
              <a:buSzPts val="2200"/>
            </a:pPr>
            <a:r>
              <a:rPr lang="es-ES" sz="2200" kern="0" dirty="0">
                <a:solidFill>
                  <a:srgbClr val="000000"/>
                </a:solidFill>
                <a:latin typeface="Verdana"/>
                <a:ea typeface="Verdana"/>
                <a:cs typeface="Verdana"/>
                <a:sym typeface="Verdana"/>
              </a:rPr>
              <a:t>Es preciso enfocarse y comprender las necesidades y deseos del cliente, más allá de la oferta actual de soluciones: es a partir del cruce de ambas que surgirán las oportunidades de mercado y, si se resuelven, crearán la ventaja competitiva. </a:t>
            </a:r>
          </a:p>
        </p:txBody>
      </p:sp>
      <p:pic>
        <p:nvPicPr>
          <p:cNvPr id="4" name="Imagen 3"/>
          <p:cNvPicPr>
            <a:picLocks noChangeAspect="1"/>
          </p:cNvPicPr>
          <p:nvPr/>
        </p:nvPicPr>
        <p:blipFill>
          <a:blip r:embed="rId2"/>
          <a:stretch>
            <a:fillRect/>
          </a:stretch>
        </p:blipFill>
        <p:spPr>
          <a:xfrm>
            <a:off x="1065852" y="1422225"/>
            <a:ext cx="3271359" cy="4024144"/>
          </a:xfrm>
          <a:prstGeom prst="rect">
            <a:avLst/>
          </a:prstGeom>
        </p:spPr>
      </p:pic>
      <p:pic>
        <p:nvPicPr>
          <p:cNvPr id="6" name="Imagen 5"/>
          <p:cNvPicPr>
            <a:picLocks noChangeAspect="1"/>
          </p:cNvPicPr>
          <p:nvPr/>
        </p:nvPicPr>
        <p:blipFill>
          <a:blip r:embed="rId3"/>
          <a:stretch>
            <a:fillRect/>
          </a:stretch>
        </p:blipFill>
        <p:spPr>
          <a:xfrm>
            <a:off x="6536270" y="664524"/>
            <a:ext cx="2755631" cy="1066892"/>
          </a:xfrm>
          <a:prstGeom prst="rect">
            <a:avLst/>
          </a:prstGeom>
        </p:spPr>
      </p:pic>
    </p:spTree>
    <p:extLst>
      <p:ext uri="{BB962C8B-B14F-4D97-AF65-F5344CB8AC3E}">
        <p14:creationId xmlns:p14="http://schemas.microsoft.com/office/powerpoint/2010/main" val="3522093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66809" y="1638913"/>
            <a:ext cx="2943305" cy="3831122"/>
          </a:xfrm>
          <a:prstGeom prst="rect">
            <a:avLst/>
          </a:prstGeom>
        </p:spPr>
      </p:pic>
      <p:sp>
        <p:nvSpPr>
          <p:cNvPr id="3" name="Rectángulo 2"/>
          <p:cNvSpPr/>
          <p:nvPr/>
        </p:nvSpPr>
        <p:spPr>
          <a:xfrm>
            <a:off x="4657724" y="1638913"/>
            <a:ext cx="7534276" cy="4493538"/>
          </a:xfrm>
          <a:prstGeom prst="rect">
            <a:avLst/>
          </a:prstGeom>
        </p:spPr>
        <p:txBody>
          <a:bodyPr wrap="square">
            <a:spAutoFit/>
          </a:bodyPr>
          <a:lstStyle/>
          <a:p>
            <a:r>
              <a:rPr lang="es-ES" sz="2200" dirty="0">
                <a:latin typeface="Verdana" panose="020B0604030504040204" pitchFamily="34" charset="0"/>
                <a:ea typeface="Verdana" panose="020B0604030504040204" pitchFamily="34" charset="0"/>
                <a:cs typeface="Arial" panose="020B0604020202020204" pitchFamily="34" charset="0"/>
              </a:rPr>
              <a:t>Busca desarrollar una solución para el problema que aborde aquellos deseos y necesidades que aún no han sido alcanzados por el cliente.</a:t>
            </a:r>
          </a:p>
          <a:p>
            <a:endParaRPr lang="es-ES" sz="2200" dirty="0">
              <a:latin typeface="Verdana" panose="020B0604030504040204" pitchFamily="34" charset="0"/>
              <a:ea typeface="Verdana" panose="020B0604030504040204" pitchFamily="34" charset="0"/>
              <a:cs typeface="Arial" panose="020B0604020202020204" pitchFamily="34" charset="0"/>
            </a:endParaRPr>
          </a:p>
          <a:p>
            <a:r>
              <a:rPr lang="es-ES" sz="2200" dirty="0">
                <a:latin typeface="Verdana" panose="020B0604030504040204" pitchFamily="34" charset="0"/>
                <a:ea typeface="Verdana" panose="020B0604030504040204" pitchFamily="34" charset="0"/>
                <a:cs typeface="Arial" panose="020B0604020202020204" pitchFamily="34" charset="0"/>
              </a:rPr>
              <a:t>Este es el momento en el que la creatividad es más relevante y el trabajo se beneficia de las diferentes perspectivas y visiones que trabajan juntas, en pro del resultado.</a:t>
            </a:r>
          </a:p>
          <a:p>
            <a:endParaRPr lang="es-ES" sz="2200" dirty="0">
              <a:latin typeface="Verdana" panose="020B0604030504040204" pitchFamily="34" charset="0"/>
              <a:ea typeface="Verdana" panose="020B0604030504040204" pitchFamily="34" charset="0"/>
              <a:cs typeface="Arial" panose="020B0604020202020204" pitchFamily="34" charset="0"/>
            </a:endParaRPr>
          </a:p>
          <a:p>
            <a:r>
              <a:rPr lang="es-ES" sz="2200" dirty="0">
                <a:latin typeface="Verdana" panose="020B0604030504040204" pitchFamily="34" charset="0"/>
                <a:ea typeface="Verdana" panose="020B0604030504040204" pitchFamily="34" charset="0"/>
                <a:cs typeface="Arial" panose="020B0604020202020204" pitchFamily="34" charset="0"/>
              </a:rPr>
              <a:t>Por lo general, en este paso se utilizan diferentes herramientas y enfoques, como discusiones grupales y/o lluvia de ideas, para concebir y refinar una solución al problema.</a:t>
            </a:r>
          </a:p>
        </p:txBody>
      </p:sp>
      <p:pic>
        <p:nvPicPr>
          <p:cNvPr id="4" name="Imagen 3"/>
          <p:cNvPicPr>
            <a:picLocks noChangeAspect="1"/>
          </p:cNvPicPr>
          <p:nvPr/>
        </p:nvPicPr>
        <p:blipFill>
          <a:blip r:embed="rId3"/>
          <a:stretch>
            <a:fillRect/>
          </a:stretch>
        </p:blipFill>
        <p:spPr>
          <a:xfrm>
            <a:off x="5729286" y="832824"/>
            <a:ext cx="2971799" cy="963251"/>
          </a:xfrm>
          <a:prstGeom prst="rect">
            <a:avLst/>
          </a:prstGeom>
        </p:spPr>
      </p:pic>
    </p:spTree>
    <p:extLst>
      <p:ext uri="{BB962C8B-B14F-4D97-AF65-F5344CB8AC3E}">
        <p14:creationId xmlns:p14="http://schemas.microsoft.com/office/powerpoint/2010/main" val="385124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99353" y="2176015"/>
            <a:ext cx="3718317" cy="3566160"/>
          </a:xfrm>
          <a:prstGeom prst="rect">
            <a:avLst/>
          </a:prstGeom>
        </p:spPr>
      </p:pic>
      <p:sp>
        <p:nvSpPr>
          <p:cNvPr id="3" name="Rectángulo 2"/>
          <p:cNvSpPr/>
          <p:nvPr/>
        </p:nvSpPr>
        <p:spPr>
          <a:xfrm>
            <a:off x="4217670" y="1543049"/>
            <a:ext cx="7669530" cy="4832092"/>
          </a:xfrm>
          <a:prstGeom prst="rect">
            <a:avLst/>
          </a:prstGeom>
        </p:spPr>
        <p:txBody>
          <a:bodyPr wrap="square">
            <a:spAutoFit/>
          </a:bodyPr>
          <a:lstStyle/>
          <a:p>
            <a:pPr lvl="0">
              <a:buClr>
                <a:srgbClr val="000000"/>
              </a:buClr>
              <a:buSzPts val="2100"/>
            </a:pPr>
            <a:r>
              <a:rPr lang="es-ES" sz="2200" kern="0" dirty="0">
                <a:solidFill>
                  <a:srgbClr val="000000"/>
                </a:solidFill>
                <a:latin typeface="Verdana" panose="020B0604030504040204" pitchFamily="34" charset="0"/>
                <a:ea typeface="Verdana" panose="020B0604030504040204" pitchFamily="34" charset="0"/>
                <a:cs typeface="Verdana"/>
                <a:sym typeface="Verdana"/>
              </a:rPr>
              <a:t>Busca hacer tangible la idea, llevándola de un concepto abstracto al mundo físico, creando una representación (incluso simplificada) de la realidad del negocio. El </a:t>
            </a:r>
            <a:r>
              <a:rPr lang="es-ES" sz="2200" kern="0" dirty="0" err="1">
                <a:solidFill>
                  <a:srgbClr val="000000"/>
                </a:solidFill>
                <a:latin typeface="Verdana" panose="020B0604030504040204" pitchFamily="34" charset="0"/>
                <a:ea typeface="Verdana" panose="020B0604030504040204" pitchFamily="34" charset="0"/>
                <a:cs typeface="Verdana"/>
                <a:sym typeface="Verdana"/>
              </a:rPr>
              <a:t>prototipado</a:t>
            </a:r>
            <a:r>
              <a:rPr lang="es-ES" sz="2200" kern="0" dirty="0">
                <a:solidFill>
                  <a:srgbClr val="000000"/>
                </a:solidFill>
                <a:latin typeface="Verdana" panose="020B0604030504040204" pitchFamily="34" charset="0"/>
                <a:ea typeface="Verdana" panose="020B0604030504040204" pitchFamily="34" charset="0"/>
                <a:cs typeface="Verdana"/>
                <a:sym typeface="Verdana"/>
              </a:rPr>
              <a:t> permite validar la idea y el negocio en la práctica.</a:t>
            </a:r>
            <a:endParaRPr lang="es-ES" sz="2200" kern="0" dirty="0">
              <a:solidFill>
                <a:srgbClr val="000000"/>
              </a:solidFill>
              <a:latin typeface="Verdana" panose="020B0604030504040204" pitchFamily="34" charset="0"/>
              <a:ea typeface="Verdana" panose="020B0604030504040204" pitchFamily="34" charset="0"/>
              <a:cs typeface="Arial"/>
              <a:sym typeface="Arial"/>
            </a:endParaRPr>
          </a:p>
          <a:p>
            <a:pPr lvl="0">
              <a:buClr>
                <a:srgbClr val="000000"/>
              </a:buClr>
              <a:buSzPts val="2100"/>
            </a:pPr>
            <a:endParaRPr lang="es-ES" sz="2200" kern="0" dirty="0">
              <a:solidFill>
                <a:srgbClr val="000000"/>
              </a:solidFill>
              <a:latin typeface="Verdana" panose="020B0604030504040204" pitchFamily="34" charset="0"/>
              <a:ea typeface="Verdana" panose="020B0604030504040204" pitchFamily="34" charset="0"/>
              <a:cs typeface="Verdana"/>
              <a:sym typeface="Verdana"/>
            </a:endParaRPr>
          </a:p>
          <a:p>
            <a:pPr lvl="0">
              <a:buClr>
                <a:srgbClr val="000000"/>
              </a:buClr>
              <a:buSzPts val="2100"/>
            </a:pPr>
            <a:r>
              <a:rPr lang="es-ES" sz="2200" kern="0" dirty="0">
                <a:solidFill>
                  <a:srgbClr val="000000"/>
                </a:solidFill>
                <a:latin typeface="Verdana" panose="020B0604030504040204" pitchFamily="34" charset="0"/>
                <a:ea typeface="Verdana" panose="020B0604030504040204" pitchFamily="34" charset="0"/>
                <a:cs typeface="Verdana"/>
                <a:sym typeface="Verdana"/>
              </a:rPr>
              <a:t>Para dar forma a la idea, necesita elaborarla con más detalle y en el proceso se resuelven fallas y desafíos.</a:t>
            </a:r>
            <a:endParaRPr lang="es-ES" sz="2200" kern="0" dirty="0">
              <a:solidFill>
                <a:srgbClr val="000000"/>
              </a:solidFill>
              <a:latin typeface="Verdana" panose="020B0604030504040204" pitchFamily="34" charset="0"/>
              <a:ea typeface="Verdana" panose="020B0604030504040204" pitchFamily="34" charset="0"/>
              <a:cs typeface="Arial"/>
              <a:sym typeface="Arial"/>
            </a:endParaRPr>
          </a:p>
          <a:p>
            <a:pPr lvl="0">
              <a:buClr>
                <a:srgbClr val="000000"/>
              </a:buClr>
              <a:buSzPts val="2100"/>
            </a:pPr>
            <a:endParaRPr lang="es-ES" sz="2200" kern="0" dirty="0">
              <a:solidFill>
                <a:srgbClr val="000000"/>
              </a:solidFill>
              <a:latin typeface="Verdana" panose="020B0604030504040204" pitchFamily="34" charset="0"/>
              <a:ea typeface="Verdana" panose="020B0604030504040204" pitchFamily="34" charset="0"/>
              <a:cs typeface="Verdana"/>
              <a:sym typeface="Verdana"/>
            </a:endParaRPr>
          </a:p>
          <a:p>
            <a:pPr lvl="0">
              <a:buClr>
                <a:srgbClr val="000000"/>
              </a:buClr>
              <a:buSzPts val="2100"/>
            </a:pPr>
            <a:r>
              <a:rPr lang="es-ES" sz="2200" kern="0" dirty="0">
                <a:solidFill>
                  <a:srgbClr val="000000"/>
                </a:solidFill>
                <a:latin typeface="Verdana" panose="020B0604030504040204" pitchFamily="34" charset="0"/>
                <a:ea typeface="Verdana" panose="020B0604030504040204" pitchFamily="34" charset="0"/>
                <a:cs typeface="Verdana"/>
                <a:sym typeface="Verdana"/>
              </a:rPr>
              <a:t>Además, al interactuar con la solución de manera concreta, se pueden dar nuevos aportes y expresar críticas que no fueron pensadas en la fase conceptual.</a:t>
            </a:r>
          </a:p>
        </p:txBody>
      </p:sp>
      <p:sp>
        <p:nvSpPr>
          <p:cNvPr id="4" name="Rectángulo 3"/>
          <p:cNvSpPr/>
          <p:nvPr/>
        </p:nvSpPr>
        <p:spPr>
          <a:xfrm>
            <a:off x="6057900" y="835163"/>
            <a:ext cx="2601553" cy="707886"/>
          </a:xfrm>
          <a:prstGeom prst="rect">
            <a:avLst/>
          </a:prstGeom>
        </p:spPr>
        <p:txBody>
          <a:bodyPr wrap="square">
            <a:spAutoFit/>
          </a:bodyPr>
          <a:lstStyle/>
          <a:p>
            <a:pPr lvl="0" algn="ctr">
              <a:buClr>
                <a:srgbClr val="000000"/>
              </a:buClr>
              <a:buSzPts val="4000"/>
            </a:pPr>
            <a:r>
              <a:rPr lang="es-CO" sz="4000" b="1" kern="0" dirty="0">
                <a:solidFill>
                  <a:srgbClr val="215287"/>
                </a:solidFill>
                <a:latin typeface="Verdana"/>
                <a:ea typeface="Verdana"/>
                <a:cs typeface="Verdana"/>
                <a:sym typeface="Verdana"/>
              </a:rPr>
              <a:t>Etapa 3</a:t>
            </a:r>
            <a:endParaRPr lang="es-CO" sz="14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55977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081" y="1112593"/>
            <a:ext cx="9525000" cy="501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473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AR" sz="4000" dirty="0" smtClean="0">
                <a:latin typeface="Arial Black" panose="020B0A04020102020204" pitchFamily="34" charset="0"/>
              </a:rPr>
              <a:t>BIENVENIDOS!!!!</a:t>
            </a:r>
            <a:endParaRPr lang="es-AR" sz="4000" dirty="0">
              <a:latin typeface="Arial Black" panose="020B0A04020102020204" pitchFamily="34" charset="0"/>
            </a:endParaRPr>
          </a:p>
        </p:txBody>
      </p:sp>
      <p:sp>
        <p:nvSpPr>
          <p:cNvPr id="3" name="Subtítulo 2"/>
          <p:cNvSpPr>
            <a:spLocks noGrp="1"/>
          </p:cNvSpPr>
          <p:nvPr>
            <p:ph type="subTitle" idx="1"/>
          </p:nvPr>
        </p:nvSpPr>
        <p:spPr/>
        <p:txBody>
          <a:bodyPr/>
          <a:lstStyle/>
          <a:p>
            <a:pPr algn="r"/>
            <a:r>
              <a:rPr lang="es-AR" sz="4000" dirty="0" smtClean="0">
                <a:latin typeface="Arial Black" panose="020B0A04020102020204" pitchFamily="34" charset="0"/>
              </a:rPr>
              <a:t>REPASAMOS????</a:t>
            </a:r>
          </a:p>
          <a:p>
            <a:endParaRPr lang="es-AR" dirty="0"/>
          </a:p>
        </p:txBody>
      </p:sp>
    </p:spTree>
    <p:extLst>
      <p:ext uri="{BB962C8B-B14F-4D97-AF65-F5344CB8AC3E}">
        <p14:creationId xmlns:p14="http://schemas.microsoft.com/office/powerpoint/2010/main" val="1544574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57251"/>
            <a:ext cx="9144000" cy="522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1387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6163" y="809996"/>
            <a:ext cx="10129517" cy="527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807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8 Imagen" descr="Modelo del lienzo de la propuesta de valor"/>
          <p:cNvPicPr>
            <a:picLocks noChangeAspect="1" noChangeArrowheads="1"/>
          </p:cNvPicPr>
          <p:nvPr/>
        </p:nvPicPr>
        <p:blipFill>
          <a:blip r:embed="rId2">
            <a:grayscl/>
            <a:extLst>
              <a:ext uri="{28A0092B-C50C-407E-A947-70E740481C1C}">
                <a14:useLocalDpi xmlns:a14="http://schemas.microsoft.com/office/drawing/2010/main" val="0"/>
              </a:ext>
            </a:extLst>
          </a:blip>
          <a:srcRect l="48940" t="21732"/>
          <a:stretch>
            <a:fillRect/>
          </a:stretch>
        </p:blipFill>
        <p:spPr bwMode="auto">
          <a:xfrm>
            <a:off x="4018085" y="2381984"/>
            <a:ext cx="4309696" cy="342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flipH="1">
            <a:off x="8693620" y="3262358"/>
            <a:ext cx="1990724" cy="1115434"/>
          </a:xfrm>
          <a:prstGeom prst="rect">
            <a:avLst/>
          </a:prstGeom>
          <a:solidFill>
            <a:schemeClr val="accent6"/>
          </a:solidFill>
        </p:spPr>
        <p:txBody>
          <a:bodyPr wrap="square">
            <a:spAutoFit/>
          </a:bodyPr>
          <a:lstStyle/>
          <a:p>
            <a:pPr marL="263776" indent="-263776">
              <a:buFont typeface="Wingdings" panose="05000000000000000000" pitchFamily="2" charset="2"/>
              <a:buChar char="ü"/>
              <a:defRPr/>
            </a:pPr>
            <a:r>
              <a:rPr lang="es-ES" sz="1662" dirty="0">
                <a:solidFill>
                  <a:schemeClr val="bg1"/>
                </a:solidFill>
              </a:rPr>
              <a:t>Funcionales</a:t>
            </a:r>
          </a:p>
          <a:p>
            <a:pPr marL="263776" indent="-263776">
              <a:buFont typeface="Wingdings" panose="05000000000000000000" pitchFamily="2" charset="2"/>
              <a:buChar char="ü"/>
              <a:defRPr/>
            </a:pPr>
            <a:r>
              <a:rPr lang="es-ES" sz="1662" dirty="0">
                <a:solidFill>
                  <a:schemeClr val="bg1"/>
                </a:solidFill>
              </a:rPr>
              <a:t>Sociales</a:t>
            </a:r>
          </a:p>
          <a:p>
            <a:pPr marL="263776" indent="-263776">
              <a:buFont typeface="Wingdings" panose="05000000000000000000" pitchFamily="2" charset="2"/>
              <a:buChar char="ü"/>
              <a:defRPr/>
            </a:pPr>
            <a:r>
              <a:rPr lang="es-ES" sz="1662" dirty="0">
                <a:solidFill>
                  <a:schemeClr val="bg1"/>
                </a:solidFill>
              </a:rPr>
              <a:t>Emocionales</a:t>
            </a:r>
          </a:p>
          <a:p>
            <a:pPr marL="263776" indent="-263776">
              <a:buFont typeface="Wingdings" panose="05000000000000000000" pitchFamily="2" charset="2"/>
              <a:buChar char="ü"/>
              <a:defRPr/>
            </a:pPr>
            <a:r>
              <a:rPr lang="es-ES" sz="1662" dirty="0">
                <a:solidFill>
                  <a:schemeClr val="bg1"/>
                </a:solidFill>
              </a:rPr>
              <a:t>De apoyo</a:t>
            </a:r>
          </a:p>
        </p:txBody>
      </p:sp>
      <p:sp>
        <p:nvSpPr>
          <p:cNvPr id="10" name="Rectángulo 9"/>
          <p:cNvSpPr/>
          <p:nvPr/>
        </p:nvSpPr>
        <p:spPr>
          <a:xfrm>
            <a:off x="2169501" y="1302164"/>
            <a:ext cx="1874227" cy="1115434"/>
          </a:xfrm>
          <a:prstGeom prst="rect">
            <a:avLst/>
          </a:prstGeom>
          <a:solidFill>
            <a:schemeClr val="accent6"/>
          </a:solidFill>
        </p:spPr>
        <p:txBody>
          <a:bodyPr>
            <a:spAutoFit/>
          </a:bodyPr>
          <a:lstStyle/>
          <a:p>
            <a:pPr marL="263776" indent="-263776">
              <a:buFont typeface="Wingdings" panose="05000000000000000000" pitchFamily="2" charset="2"/>
              <a:buChar char="ü"/>
              <a:defRPr/>
            </a:pPr>
            <a:r>
              <a:rPr lang="es-AR" sz="1662" dirty="0">
                <a:solidFill>
                  <a:schemeClr val="bg1"/>
                </a:solidFill>
              </a:rPr>
              <a:t>Necesarias</a:t>
            </a:r>
          </a:p>
          <a:p>
            <a:pPr marL="263776" indent="-263776">
              <a:buFont typeface="Wingdings" panose="05000000000000000000" pitchFamily="2" charset="2"/>
              <a:buChar char="ü"/>
              <a:defRPr/>
            </a:pPr>
            <a:r>
              <a:rPr lang="es-AR" sz="1662" dirty="0">
                <a:solidFill>
                  <a:schemeClr val="bg1"/>
                </a:solidFill>
              </a:rPr>
              <a:t>Esperadas</a:t>
            </a:r>
          </a:p>
          <a:p>
            <a:pPr marL="263776" indent="-263776">
              <a:buFont typeface="Wingdings" panose="05000000000000000000" pitchFamily="2" charset="2"/>
              <a:buChar char="ü"/>
              <a:defRPr/>
            </a:pPr>
            <a:r>
              <a:rPr lang="es-AR" sz="1662" dirty="0">
                <a:solidFill>
                  <a:schemeClr val="bg1"/>
                </a:solidFill>
              </a:rPr>
              <a:t>Deseadas</a:t>
            </a:r>
          </a:p>
          <a:p>
            <a:pPr marL="263776" indent="-263776">
              <a:buFont typeface="Wingdings" panose="05000000000000000000" pitchFamily="2" charset="2"/>
              <a:buChar char="ü"/>
              <a:defRPr/>
            </a:pPr>
            <a:r>
              <a:rPr lang="es-AR" sz="1662" dirty="0">
                <a:solidFill>
                  <a:schemeClr val="bg1"/>
                </a:solidFill>
              </a:rPr>
              <a:t>Inesperadas</a:t>
            </a:r>
          </a:p>
        </p:txBody>
      </p:sp>
      <p:cxnSp>
        <p:nvCxnSpPr>
          <p:cNvPr id="13" name="Conector recto 12"/>
          <p:cNvCxnSpPr/>
          <p:nvPr/>
        </p:nvCxnSpPr>
        <p:spPr>
          <a:xfrm>
            <a:off x="4245219" y="2104292"/>
            <a:ext cx="844062" cy="84406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857375" y="4586518"/>
            <a:ext cx="1907931" cy="1115434"/>
          </a:xfrm>
          <a:prstGeom prst="rect">
            <a:avLst/>
          </a:prstGeom>
          <a:solidFill>
            <a:schemeClr val="accent6"/>
          </a:solidFill>
        </p:spPr>
        <p:txBody>
          <a:bodyPr>
            <a:spAutoFit/>
          </a:bodyPr>
          <a:lstStyle/>
          <a:p>
            <a:pPr marL="263776" indent="-263776">
              <a:buFont typeface="Wingdings" panose="05000000000000000000" pitchFamily="2" charset="2"/>
              <a:buChar char="ü"/>
              <a:defRPr/>
            </a:pPr>
            <a:r>
              <a:rPr lang="es-AR" sz="1662" dirty="0">
                <a:solidFill>
                  <a:schemeClr val="bg1"/>
                </a:solidFill>
              </a:rPr>
              <a:t>Resultados no deseados</a:t>
            </a:r>
          </a:p>
          <a:p>
            <a:pPr marL="263776" indent="-263776">
              <a:buFont typeface="Wingdings" panose="05000000000000000000" pitchFamily="2" charset="2"/>
              <a:buChar char="ü"/>
              <a:defRPr/>
            </a:pPr>
            <a:r>
              <a:rPr lang="es-AR" sz="1662" dirty="0">
                <a:solidFill>
                  <a:schemeClr val="bg1"/>
                </a:solidFill>
              </a:rPr>
              <a:t>Obstáculos</a:t>
            </a:r>
          </a:p>
          <a:p>
            <a:pPr marL="263776" indent="-263776">
              <a:buFont typeface="Wingdings" panose="05000000000000000000" pitchFamily="2" charset="2"/>
              <a:buChar char="ü"/>
              <a:defRPr/>
            </a:pPr>
            <a:r>
              <a:rPr lang="es-AR" sz="1662" dirty="0">
                <a:solidFill>
                  <a:schemeClr val="bg1"/>
                </a:solidFill>
              </a:rPr>
              <a:t>Riesgos</a:t>
            </a:r>
          </a:p>
        </p:txBody>
      </p:sp>
      <p:cxnSp>
        <p:nvCxnSpPr>
          <p:cNvPr id="17" name="Conector recto 16"/>
          <p:cNvCxnSpPr/>
          <p:nvPr/>
        </p:nvCxnSpPr>
        <p:spPr>
          <a:xfrm flipV="1">
            <a:off x="4018085" y="4846320"/>
            <a:ext cx="1285435" cy="2022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ángulo 20"/>
          <p:cNvSpPr/>
          <p:nvPr/>
        </p:nvSpPr>
        <p:spPr>
          <a:xfrm>
            <a:off x="7095050" y="1271094"/>
            <a:ext cx="3589294" cy="433196"/>
          </a:xfrm>
          <a:prstGeom prst="rect">
            <a:avLst/>
          </a:prstGeom>
          <a:solidFill>
            <a:srgbClr val="0083BC"/>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s-AR" sz="2215" dirty="0"/>
              <a:t>PERFIL DEL CLIENTE</a:t>
            </a:r>
          </a:p>
        </p:txBody>
      </p:sp>
      <p:cxnSp>
        <p:nvCxnSpPr>
          <p:cNvPr id="23" name="Conector recto 22"/>
          <p:cNvCxnSpPr>
            <a:endCxn id="9" idx="3"/>
          </p:cNvCxnSpPr>
          <p:nvPr/>
        </p:nvCxnSpPr>
        <p:spPr>
          <a:xfrm flipV="1">
            <a:off x="8188062" y="3820075"/>
            <a:ext cx="505558" cy="1964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376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63821" y="2066565"/>
            <a:ext cx="2025162" cy="11154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s-AR" sz="1662" dirty="0"/>
              <a:t>•</a:t>
            </a:r>
            <a:r>
              <a:rPr lang="es-AR" sz="1662" dirty="0">
                <a:latin typeface="Arial" panose="020B0604020202020204" pitchFamily="34" charset="0"/>
                <a:cs typeface="Arial" panose="020B0604020202020204" pitchFamily="34" charset="0"/>
              </a:rPr>
              <a:t>Físicos/tangibles</a:t>
            </a:r>
          </a:p>
          <a:p>
            <a:pPr>
              <a:defRPr/>
            </a:pPr>
            <a:r>
              <a:rPr lang="es-AR" sz="1662" dirty="0">
                <a:latin typeface="Arial" panose="020B0604020202020204" pitchFamily="34" charset="0"/>
                <a:cs typeface="Arial" panose="020B0604020202020204" pitchFamily="34" charset="0"/>
              </a:rPr>
              <a:t>•Intangibles</a:t>
            </a:r>
          </a:p>
          <a:p>
            <a:pPr>
              <a:defRPr/>
            </a:pPr>
            <a:r>
              <a:rPr lang="es-AR" sz="1662" dirty="0">
                <a:latin typeface="Arial" panose="020B0604020202020204" pitchFamily="34" charset="0"/>
                <a:cs typeface="Arial" panose="020B0604020202020204" pitchFamily="34" charset="0"/>
              </a:rPr>
              <a:t>•Digitales</a:t>
            </a:r>
          </a:p>
          <a:p>
            <a:pPr>
              <a:defRPr/>
            </a:pPr>
            <a:r>
              <a:rPr lang="es-AR" sz="1662" dirty="0">
                <a:latin typeface="Arial" panose="020B0604020202020204" pitchFamily="34" charset="0"/>
                <a:cs typeface="Arial" panose="020B0604020202020204" pitchFamily="34" charset="0"/>
              </a:rPr>
              <a:t>•Financieros</a:t>
            </a:r>
          </a:p>
        </p:txBody>
      </p:sp>
      <p:pic>
        <p:nvPicPr>
          <p:cNvPr id="22532"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0436" y="1600201"/>
            <a:ext cx="3612173" cy="405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175381" y="1048129"/>
            <a:ext cx="2094034" cy="213853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s-ES" sz="1662" dirty="0"/>
              <a:t>•</a:t>
            </a:r>
            <a:r>
              <a:rPr lang="es-ES" sz="1662" dirty="0">
                <a:latin typeface="Arial" panose="020B0604020202020204" pitchFamily="34" charset="0"/>
                <a:cs typeface="Arial" panose="020B0604020202020204" pitchFamily="34" charset="0"/>
              </a:rPr>
              <a:t>Hacer más fácil la tarea</a:t>
            </a:r>
          </a:p>
          <a:p>
            <a:pPr>
              <a:defRPr/>
            </a:pPr>
            <a:r>
              <a:rPr lang="es-ES" sz="1662" dirty="0">
                <a:latin typeface="Arial" panose="020B0604020202020204" pitchFamily="34" charset="0"/>
                <a:cs typeface="Arial" panose="020B0604020202020204" pitchFamily="34" charset="0"/>
              </a:rPr>
              <a:t>•Hacer algo específico que</a:t>
            </a:r>
          </a:p>
          <a:p>
            <a:pPr>
              <a:defRPr/>
            </a:pPr>
            <a:r>
              <a:rPr lang="es-ES" sz="1662" dirty="0">
                <a:latin typeface="Arial" panose="020B0604020202020204" pitchFamily="34" charset="0"/>
                <a:cs typeface="Arial" panose="020B0604020202020204" pitchFamily="34" charset="0"/>
              </a:rPr>
              <a:t> el cliente espera</a:t>
            </a:r>
          </a:p>
          <a:p>
            <a:pPr>
              <a:defRPr/>
            </a:pPr>
            <a:r>
              <a:rPr lang="es-ES" sz="1662" dirty="0">
                <a:latin typeface="Arial" panose="020B0604020202020204" pitchFamily="34" charset="0"/>
                <a:cs typeface="Arial" panose="020B0604020202020204" pitchFamily="34" charset="0"/>
              </a:rPr>
              <a:t>•Crear consecuencias sociales positivas</a:t>
            </a:r>
            <a:r>
              <a:rPr lang="es-ES" sz="1662" dirty="0"/>
              <a:t> </a:t>
            </a:r>
          </a:p>
        </p:txBody>
      </p:sp>
      <p:sp>
        <p:nvSpPr>
          <p:cNvPr id="6" name="Rectángulo 5"/>
          <p:cNvSpPr/>
          <p:nvPr/>
        </p:nvSpPr>
        <p:spPr>
          <a:xfrm>
            <a:off x="7854462" y="4185505"/>
            <a:ext cx="2359269" cy="18827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s-ES" sz="1662" dirty="0"/>
              <a:t>•</a:t>
            </a:r>
            <a:r>
              <a:rPr lang="es-ES" sz="1662" dirty="0">
                <a:latin typeface="Arial" panose="020B0604020202020204" pitchFamily="34" charset="0"/>
                <a:cs typeface="Arial" panose="020B0604020202020204" pitchFamily="34" charset="0"/>
              </a:rPr>
              <a:t>Generar ahorro en dinero tiempo, esfuerzo</a:t>
            </a:r>
          </a:p>
          <a:p>
            <a:pPr>
              <a:defRPr/>
            </a:pPr>
            <a:r>
              <a:rPr lang="es-ES" sz="1662" dirty="0">
                <a:latin typeface="Arial" panose="020B0604020202020204" pitchFamily="34" charset="0"/>
                <a:cs typeface="Arial" panose="020B0604020202020204" pitchFamily="34" charset="0"/>
              </a:rPr>
              <a:t>•Mejoras emocionales</a:t>
            </a:r>
          </a:p>
          <a:p>
            <a:pPr>
              <a:defRPr/>
            </a:pPr>
            <a:r>
              <a:rPr lang="es-ES" sz="1662" dirty="0">
                <a:latin typeface="Arial" panose="020B0604020202020204" pitchFamily="34" charset="0"/>
                <a:cs typeface="Arial" panose="020B0604020202020204" pitchFamily="34" charset="0"/>
              </a:rPr>
              <a:t>•Simplificar tareas</a:t>
            </a:r>
          </a:p>
          <a:p>
            <a:pPr>
              <a:defRPr/>
            </a:pPr>
            <a:r>
              <a:rPr lang="es-ES" sz="1662" dirty="0">
                <a:latin typeface="Arial" panose="020B0604020202020204" pitchFamily="34" charset="0"/>
                <a:cs typeface="Arial" panose="020B0604020202020204" pitchFamily="34" charset="0"/>
              </a:rPr>
              <a:t>•Eliminar riesgos </a:t>
            </a:r>
          </a:p>
          <a:p>
            <a:pPr>
              <a:defRPr/>
            </a:pPr>
            <a:endParaRPr lang="es-ES" sz="1662" dirty="0"/>
          </a:p>
        </p:txBody>
      </p:sp>
      <p:cxnSp>
        <p:nvCxnSpPr>
          <p:cNvPr id="11" name="Conector recto de flecha 10"/>
          <p:cNvCxnSpPr/>
          <p:nvPr/>
        </p:nvCxnSpPr>
        <p:spPr>
          <a:xfrm>
            <a:off x="2637694" y="2914651"/>
            <a:ext cx="1599026" cy="46862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a:off x="6903720" y="1446336"/>
            <a:ext cx="1271661" cy="97682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6400800" y="4663440"/>
            <a:ext cx="1453662" cy="1138019"/>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45098" y="955370"/>
            <a:ext cx="3425338" cy="433196"/>
          </a:xfrm>
          <a:prstGeom prst="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defRPr/>
            </a:pPr>
            <a:r>
              <a:rPr lang="es-ES" sz="2215" dirty="0">
                <a:ln w="0"/>
                <a:solidFill>
                  <a:schemeClr val="bg1"/>
                </a:solidFill>
                <a:effectLst>
                  <a:outerShdw blurRad="38100" dist="19050" dir="2700000" algn="tl" rotWithShape="0">
                    <a:schemeClr val="dk1">
                      <a:alpha val="40000"/>
                    </a:schemeClr>
                  </a:outerShdw>
                </a:effectLst>
              </a:rPr>
              <a:t>Mapa de valor</a:t>
            </a:r>
          </a:p>
        </p:txBody>
      </p:sp>
    </p:spTree>
    <p:extLst>
      <p:ext uri="{BB962C8B-B14F-4D97-AF65-F5344CB8AC3E}">
        <p14:creationId xmlns:p14="http://schemas.microsoft.com/office/powerpoint/2010/main" val="3797424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90844" y="668090"/>
            <a:ext cx="11033760" cy="4668842"/>
          </a:xfrm>
          <a:prstGeom prst="rect">
            <a:avLst/>
          </a:prstGeom>
        </p:spPr>
        <p:txBody>
          <a:bodyPr wrap="square">
            <a:spAutoFit/>
          </a:bodyPr>
          <a:lstStyle/>
          <a:p>
            <a:pPr algn="ctr">
              <a:defRPr/>
            </a:pPr>
            <a:r>
              <a:rPr lang="es-ES" sz="2215" b="1" dirty="0">
                <a:solidFill>
                  <a:srgbClr val="0070C0"/>
                </a:solidFill>
                <a:latin typeface="Arial" panose="020B0604020202020204" pitchFamily="34" charset="0"/>
                <a:cs typeface="Arial" panose="020B0604020202020204" pitchFamily="34" charset="0"/>
              </a:rPr>
              <a:t>ENCAJE</a:t>
            </a:r>
          </a:p>
          <a:p>
            <a:pPr>
              <a:defRPr/>
            </a:pPr>
            <a:endParaRPr lang="es-ES" sz="1662" dirty="0">
              <a:solidFill>
                <a:srgbClr val="0070C0"/>
              </a:solidFill>
              <a:latin typeface="Arial" panose="020B0604020202020204" pitchFamily="34" charset="0"/>
              <a:cs typeface="Arial" panose="020B0604020202020204" pitchFamily="34" charset="0"/>
            </a:endParaRPr>
          </a:p>
          <a:p>
            <a:pPr>
              <a:defRPr/>
            </a:pPr>
            <a:r>
              <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rPr>
              <a:t>Existen tres tipos de encaje, que tiene lugar en tres etapas:</a:t>
            </a:r>
          </a:p>
          <a:p>
            <a:pPr>
              <a:defRPr/>
            </a:pPr>
            <a:r>
              <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rPr>
              <a:t> </a:t>
            </a:r>
          </a:p>
          <a:p>
            <a:pPr marL="263776" indent="-263776">
              <a:buFont typeface="Wingdings" panose="05000000000000000000" pitchFamily="2" charset="2"/>
              <a:buChar char="ü"/>
              <a:defRPr/>
            </a:pPr>
            <a:r>
              <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rPr>
              <a:t>Problema – Solución: se da cuando identificas trabajos, frustraciones y alegrías relevantes del cliente que crees que  puedes abordar con tu propuesta de valor.</a:t>
            </a:r>
          </a:p>
          <a:p>
            <a:pPr>
              <a:defRPr/>
            </a:pPr>
            <a:endPar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endParaRPr>
          </a:p>
          <a:p>
            <a:pPr marL="263776" indent="-263776">
              <a:buFont typeface="Wingdings" panose="05000000000000000000" pitchFamily="2" charset="2"/>
              <a:buChar char="ü"/>
              <a:defRPr/>
            </a:pPr>
            <a:r>
              <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rPr>
              <a:t>Producto – Mercado: ocurre cuando los clientes reaccionan de manera positiva a tu propuesta de valor y ésta encuentra tracción en el mercado.</a:t>
            </a:r>
          </a:p>
          <a:p>
            <a:pPr>
              <a:defRPr/>
            </a:pPr>
            <a:endPar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endParaRPr>
          </a:p>
          <a:p>
            <a:pPr marL="263776" indent="-263776">
              <a:buFont typeface="Wingdings" panose="05000000000000000000" pitchFamily="2" charset="2"/>
              <a:buChar char="ü"/>
              <a:defRPr/>
            </a:pPr>
            <a:r>
              <a:rPr lang="es-ES" sz="2200" dirty="0">
                <a:solidFill>
                  <a:srgbClr val="0070C0"/>
                </a:solidFill>
                <a:latin typeface="Verdana" panose="020B0604030504040204" pitchFamily="34" charset="0"/>
                <a:ea typeface="Verdana" panose="020B0604030504040204" pitchFamily="34" charset="0"/>
                <a:cs typeface="Arial" panose="020B0604020202020204" pitchFamily="34" charset="0"/>
              </a:rPr>
              <a:t>Modelo de Negocio: sucede cuando encuentras un modelo de negocio escalable y rentable.</a:t>
            </a:r>
          </a:p>
          <a:p>
            <a:pPr>
              <a:defRPr/>
            </a:pPr>
            <a:endParaRPr lang="es-ES" sz="1662" dirty="0">
              <a:solidFill>
                <a:srgbClr val="0070C0"/>
              </a:solidFill>
              <a:latin typeface="Arial" panose="020B0604020202020204" pitchFamily="34" charset="0"/>
              <a:cs typeface="Arial" panose="020B0604020202020204" pitchFamily="34" charset="0"/>
            </a:endParaRPr>
          </a:p>
        </p:txBody>
      </p:sp>
      <p:sp>
        <p:nvSpPr>
          <p:cNvPr id="4" name="Subtítulo 3"/>
          <p:cNvSpPr>
            <a:spLocks noGrp="1"/>
          </p:cNvSpPr>
          <p:nvPr>
            <p:ph type="subTitle" idx="1"/>
          </p:nvPr>
        </p:nvSpPr>
        <p:spPr>
          <a:xfrm>
            <a:off x="2199542" y="5336932"/>
            <a:ext cx="7816363" cy="929054"/>
          </a:xfrm>
          <a:noFill/>
        </p:spPr>
        <p:txBody>
          <a:bodyPr/>
          <a:lstStyle/>
          <a:p>
            <a:pPr>
              <a:defRPr/>
            </a:pPr>
            <a:r>
              <a:rPr lang="es-AR" sz="1846" dirty="0">
                <a:solidFill>
                  <a:srgbClr val="0070C0"/>
                </a:solidFill>
                <a:latin typeface="Arial Black" panose="020B0A04020102020204" pitchFamily="34" charset="0"/>
              </a:rPr>
              <a:t>“el encaje entre lo que ofrece una empresa y lo que quieren los clientes es el primer requisito para lograr una propuesta de valor de éxito”</a:t>
            </a:r>
          </a:p>
        </p:txBody>
      </p:sp>
    </p:spTree>
    <p:extLst>
      <p:ext uri="{BB962C8B-B14F-4D97-AF65-F5344CB8AC3E}">
        <p14:creationId xmlns:p14="http://schemas.microsoft.com/office/powerpoint/2010/main" val="1404519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2179" y="1711784"/>
            <a:ext cx="7994839" cy="436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228490" y="1062697"/>
            <a:ext cx="5282215" cy="433196"/>
          </a:xfrm>
          <a:prstGeom prst="rect">
            <a:avLst/>
          </a:prstGeom>
        </p:spPr>
        <p:txBody>
          <a:bodyPr wrap="none">
            <a:spAutoFit/>
          </a:bodyPr>
          <a:lstStyle/>
          <a:p>
            <a:pPr algn="just">
              <a:spcAft>
                <a:spcPts val="923"/>
              </a:spcAft>
              <a:defRPr/>
            </a:pPr>
            <a:r>
              <a:rPr lang="es-AR" sz="2215" b="1" dirty="0">
                <a:latin typeface="+mj-lt"/>
                <a:ea typeface="Times New Roman" panose="02020603050405020304" pitchFamily="18" charset="0"/>
              </a:rPr>
              <a:t>DISEÑAR  LA PROPUESTA DE VALOR</a:t>
            </a:r>
            <a:endParaRPr lang="es-AR" sz="2215" dirty="0">
              <a:latin typeface="+mj-lt"/>
              <a:ea typeface="Times New Roman" panose="02020603050405020304" pitchFamily="18" charset="0"/>
            </a:endParaRPr>
          </a:p>
        </p:txBody>
      </p:sp>
    </p:spTree>
    <p:extLst>
      <p:ext uri="{BB962C8B-B14F-4D97-AF65-F5344CB8AC3E}">
        <p14:creationId xmlns:p14="http://schemas.microsoft.com/office/powerpoint/2010/main" val="3921694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842963"/>
            <a:ext cx="10620375" cy="847725"/>
          </a:xfrm>
        </p:spPr>
        <p:txBody>
          <a:bodyPr>
            <a:normAutofit/>
          </a:bodyPr>
          <a:lstStyle/>
          <a:p>
            <a:pPr>
              <a:defRPr/>
            </a:pPr>
            <a:r>
              <a:rPr lang="es-AR" sz="3200" dirty="0" smtClean="0">
                <a:latin typeface="Arial Black" panose="020B0A04020102020204" pitchFamily="34" charset="0"/>
              </a:rPr>
              <a:t>Pensando en nuestra propuesta de valor</a:t>
            </a:r>
            <a:endParaRPr lang="es-AR" sz="3200" dirty="0">
              <a:latin typeface="Arial Black" panose="020B0A04020102020204" pitchFamily="34" charset="0"/>
            </a:endParaRPr>
          </a:p>
        </p:txBody>
      </p:sp>
      <p:sp>
        <p:nvSpPr>
          <p:cNvPr id="3" name="Marcador de contenido 2"/>
          <p:cNvSpPr>
            <a:spLocks noGrp="1"/>
          </p:cNvSpPr>
          <p:nvPr>
            <p:ph idx="1"/>
          </p:nvPr>
        </p:nvSpPr>
        <p:spPr>
          <a:xfrm>
            <a:off x="838199" y="1613536"/>
            <a:ext cx="10515600" cy="4351338"/>
          </a:xfrm>
        </p:spPr>
        <p:txBody>
          <a:bodyPr/>
          <a:lstStyle/>
          <a:p>
            <a:pPr marL="0" indent="0">
              <a:buNone/>
              <a:defRPr/>
            </a:pPr>
            <a:r>
              <a:rPr lang="es-AR" sz="2585" dirty="0">
                <a:solidFill>
                  <a:srgbClr val="0070C0"/>
                </a:solidFill>
                <a:latin typeface="Arial" panose="020B0604020202020204" pitchFamily="34" charset="0"/>
                <a:cs typeface="Arial" panose="020B0604020202020204" pitchFamily="34" charset="0"/>
              </a:rPr>
              <a:t>Reanalizar en nuestro </a:t>
            </a:r>
            <a:r>
              <a:rPr lang="es-AR" sz="2585" dirty="0" smtClean="0">
                <a:solidFill>
                  <a:srgbClr val="0070C0"/>
                </a:solidFill>
                <a:latin typeface="Arial" panose="020B0604020202020204" pitchFamily="34" charset="0"/>
                <a:cs typeface="Arial" panose="020B0604020202020204" pitchFamily="34" charset="0"/>
              </a:rPr>
              <a:t>CANVAS</a:t>
            </a:r>
          </a:p>
          <a:p>
            <a:pPr marL="0" indent="0">
              <a:buNone/>
              <a:defRPr/>
            </a:pPr>
            <a:endParaRPr lang="es-AR" sz="2585" dirty="0">
              <a:solidFill>
                <a:srgbClr val="0070C0"/>
              </a:solidFill>
              <a:latin typeface="Arial" panose="020B0604020202020204" pitchFamily="34" charset="0"/>
              <a:cs typeface="Arial" panose="020B0604020202020204" pitchFamily="34" charset="0"/>
            </a:endParaRPr>
          </a:p>
          <a:p>
            <a:pPr marL="0" indent="0">
              <a:buNone/>
              <a:defRPr/>
            </a:pPr>
            <a:r>
              <a:rPr lang="es-AR" sz="2585" dirty="0">
                <a:solidFill>
                  <a:srgbClr val="0070C0"/>
                </a:solidFill>
                <a:latin typeface="Arial" panose="020B0604020202020204" pitchFamily="34" charset="0"/>
                <a:cs typeface="Arial" panose="020B0604020202020204" pitchFamily="34" charset="0"/>
              </a:rPr>
              <a:t>	Segmento de mercado</a:t>
            </a:r>
          </a:p>
          <a:p>
            <a:pPr marL="0" indent="0">
              <a:buNone/>
              <a:defRPr/>
            </a:pPr>
            <a:r>
              <a:rPr lang="es-AR" sz="2585" dirty="0">
                <a:solidFill>
                  <a:srgbClr val="0070C0"/>
                </a:solidFill>
                <a:latin typeface="Arial" panose="020B0604020202020204" pitchFamily="34" charset="0"/>
                <a:cs typeface="Arial" panose="020B0604020202020204" pitchFamily="34" charset="0"/>
              </a:rPr>
              <a:t>	Segmento de canales </a:t>
            </a:r>
          </a:p>
          <a:p>
            <a:pPr marL="0" indent="0">
              <a:buNone/>
              <a:defRPr/>
            </a:pPr>
            <a:r>
              <a:rPr lang="es-AR" sz="2585" dirty="0">
                <a:solidFill>
                  <a:srgbClr val="0070C0"/>
                </a:solidFill>
                <a:latin typeface="Arial" panose="020B0604020202020204" pitchFamily="34" charset="0"/>
                <a:cs typeface="Arial" panose="020B0604020202020204" pitchFamily="34" charset="0"/>
              </a:rPr>
              <a:t>	Segmento relación con clientes</a:t>
            </a:r>
          </a:p>
          <a:p>
            <a:pPr marL="0" indent="0">
              <a:buNone/>
              <a:defRPr/>
            </a:pPr>
            <a:r>
              <a:rPr lang="es-AR" sz="2585" dirty="0">
                <a:solidFill>
                  <a:srgbClr val="0070C0"/>
                </a:solidFill>
                <a:latin typeface="Arial" panose="020B0604020202020204" pitchFamily="34" charset="0"/>
                <a:cs typeface="Arial" panose="020B0604020202020204" pitchFamily="34" charset="0"/>
              </a:rPr>
              <a:t>	Segmento de propuesta de valor</a:t>
            </a:r>
          </a:p>
          <a:p>
            <a:pPr marL="0" indent="0">
              <a:buNone/>
              <a:defRPr/>
            </a:pPr>
            <a:r>
              <a:rPr lang="es-AR" sz="2585" dirty="0">
                <a:solidFill>
                  <a:srgbClr val="0070C0"/>
                </a:solidFill>
                <a:latin typeface="Arial" panose="020B0604020202020204" pitchFamily="34" charset="0"/>
                <a:cs typeface="Arial" panose="020B0604020202020204" pitchFamily="34" charset="0"/>
              </a:rPr>
              <a:t>		</a:t>
            </a:r>
          </a:p>
          <a:p>
            <a:pPr marL="0" indent="0">
              <a:buNone/>
              <a:defRPr/>
            </a:pPr>
            <a:r>
              <a:rPr lang="es-AR" sz="2000" dirty="0">
                <a:solidFill>
                  <a:srgbClr val="0070C0"/>
                </a:solidFill>
                <a:latin typeface="Arial" panose="020B0604020202020204" pitchFamily="34" charset="0"/>
                <a:cs typeface="Arial" panose="020B0604020202020204" pitchFamily="34" charset="0"/>
              </a:rPr>
              <a:t>¿Qué podemos cambiar/mejorar/encontrar otra manera/ofrecer algo distinto?</a:t>
            </a:r>
          </a:p>
        </p:txBody>
      </p:sp>
    </p:spTree>
    <p:extLst>
      <p:ext uri="{BB962C8B-B14F-4D97-AF65-F5344CB8AC3E}">
        <p14:creationId xmlns:p14="http://schemas.microsoft.com/office/powerpoint/2010/main" val="3559957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r">
              <a:buNone/>
              <a:defRPr/>
            </a:pPr>
            <a:endParaRPr lang="es-AR" sz="4000" dirty="0">
              <a:latin typeface="Arial Black" panose="020B0A04020102020204" pitchFamily="34" charset="0"/>
            </a:endParaRPr>
          </a:p>
          <a:p>
            <a:pPr marL="0" indent="0" algn="r">
              <a:buNone/>
              <a:defRPr/>
            </a:pPr>
            <a:endParaRPr lang="es-AR" sz="4000" dirty="0">
              <a:latin typeface="Arial Black" panose="020B0A04020102020204" pitchFamily="34" charset="0"/>
            </a:endParaRPr>
          </a:p>
          <a:p>
            <a:pPr marL="0" indent="0" algn="r">
              <a:buNone/>
              <a:defRPr/>
            </a:pPr>
            <a:endParaRPr lang="es-AR" sz="4000" dirty="0">
              <a:latin typeface="Arial Black" panose="020B0A04020102020204" pitchFamily="34" charset="0"/>
            </a:endParaRPr>
          </a:p>
          <a:p>
            <a:pPr marL="0" indent="0" algn="r">
              <a:buNone/>
              <a:defRPr/>
            </a:pPr>
            <a:endParaRPr lang="es-AR" sz="4000" dirty="0">
              <a:latin typeface="Arial Black" panose="020B0A04020102020204" pitchFamily="34" charset="0"/>
            </a:endParaRPr>
          </a:p>
          <a:p>
            <a:pPr marL="0" indent="0" algn="r">
              <a:buNone/>
              <a:defRPr/>
            </a:pPr>
            <a:r>
              <a:rPr lang="es-AR" sz="4000" dirty="0">
                <a:latin typeface="Arial Black" panose="020B0A04020102020204" pitchFamily="34" charset="0"/>
              </a:rPr>
              <a:t>MUCHAS GRACIAS!!!!</a:t>
            </a:r>
          </a:p>
          <a:p>
            <a:pPr marL="0" indent="0" algn="r">
              <a:buNone/>
              <a:defRPr/>
            </a:pPr>
            <a:r>
              <a:rPr lang="es-AR" sz="4000" dirty="0">
                <a:latin typeface="Arial Black" panose="020B0A04020102020204" pitchFamily="34" charset="0"/>
              </a:rPr>
              <a:t>SILVIA Y JUAN</a:t>
            </a:r>
          </a:p>
        </p:txBody>
      </p:sp>
    </p:spTree>
    <p:extLst>
      <p:ext uri="{BB962C8B-B14F-4D97-AF65-F5344CB8AC3E}">
        <p14:creationId xmlns:p14="http://schemas.microsoft.com/office/powerpoint/2010/main" val="3266740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8304A8A-10D3-41A5-0291-11511CE3CBB6}"/>
            </a:ext>
          </a:extLst>
        </p:cNvPr>
        <p:cNvGrpSpPr/>
        <p:nvPr/>
      </p:nvGrpSpPr>
      <p:grpSpPr>
        <a:xfrm>
          <a:off x="0" y="0"/>
          <a:ext cx="0" cy="0"/>
          <a:chOff x="0" y="0"/>
          <a:chExt cx="0" cy="0"/>
        </a:xfrm>
      </p:grpSpPr>
    </p:spTree>
    <p:extLst>
      <p:ext uri="{BB962C8B-B14F-4D97-AF65-F5344CB8AC3E}">
        <p14:creationId xmlns:p14="http://schemas.microsoft.com/office/powerpoint/2010/main" val="1836309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17066-7D61-00CB-C67A-71437AD442FC}"/>
            </a:ext>
          </a:extLst>
        </p:cNvPr>
        <p:cNvGrpSpPr/>
        <p:nvPr/>
      </p:nvGrpSpPr>
      <p:grpSpPr>
        <a:xfrm>
          <a:off x="0" y="0"/>
          <a:ext cx="0" cy="0"/>
          <a:chOff x="0" y="0"/>
          <a:chExt cx="0" cy="0"/>
        </a:xfrm>
      </p:grpSpPr>
    </p:spTree>
    <p:extLst>
      <p:ext uri="{BB962C8B-B14F-4D97-AF65-F5344CB8AC3E}">
        <p14:creationId xmlns:p14="http://schemas.microsoft.com/office/powerpoint/2010/main" val="2778589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33354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24000" y="116632"/>
            <a:ext cx="9144000" cy="6566718"/>
          </a:xfrm>
          <a:prstGeom prst="rect">
            <a:avLst/>
          </a:prstGeom>
        </p:spPr>
      </p:pic>
    </p:spTree>
    <p:extLst>
      <p:ext uri="{BB962C8B-B14F-4D97-AF65-F5344CB8AC3E}">
        <p14:creationId xmlns:p14="http://schemas.microsoft.com/office/powerpoint/2010/main" val="3812026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09343" y="1165895"/>
            <a:ext cx="6984776" cy="923330"/>
          </a:xfrm>
          <a:prstGeom prst="rect">
            <a:avLst/>
          </a:prstGeom>
        </p:spPr>
        <p:txBody>
          <a:bodyPr wrap="square">
            <a:spAutoFit/>
          </a:bodyPr>
          <a:lstStyle/>
          <a:p>
            <a:pPr algn="ctr"/>
            <a:r>
              <a:rPr lang="es-AR" sz="3600" dirty="0">
                <a:latin typeface="Arial Black" panose="020B0A04020102020204" pitchFamily="34" charset="0"/>
              </a:rPr>
              <a:t>IDEA vs. OPORTUNIDAD</a:t>
            </a:r>
          </a:p>
          <a:p>
            <a:endParaRPr lang="es-AR" dirty="0"/>
          </a:p>
        </p:txBody>
      </p:sp>
      <p:sp>
        <p:nvSpPr>
          <p:cNvPr id="3" name="2 Rectángulo"/>
          <p:cNvSpPr/>
          <p:nvPr/>
        </p:nvSpPr>
        <p:spPr>
          <a:xfrm>
            <a:off x="1914526" y="1960638"/>
            <a:ext cx="8201024" cy="3600986"/>
          </a:xfrm>
          <a:prstGeom prst="rect">
            <a:avLst/>
          </a:prstGeom>
        </p:spPr>
        <p:txBody>
          <a:bodyPr wrap="square">
            <a:spAutoFit/>
          </a:bodyPr>
          <a:lstStyle/>
          <a:p>
            <a:pPr algn="ctr"/>
            <a:r>
              <a:rPr lang="es-AR" sz="3200" dirty="0">
                <a:latin typeface="Arial" panose="020B0604020202020204" pitchFamily="34" charset="0"/>
                <a:cs typeface="Arial" panose="020B0604020202020204" pitchFamily="34" charset="0"/>
              </a:rPr>
              <a:t>Generalmente quien quiere comenzar a emprender tiene una “IDEA”, que surge de lo que sabe o quiere hacer, pero no ve con claridad el negocio, porque no </a:t>
            </a:r>
            <a:r>
              <a:rPr lang="es-AR" sz="3200" u="sng" dirty="0">
                <a:latin typeface="Arial" panose="020B0604020202020204" pitchFamily="34" charset="0"/>
                <a:cs typeface="Arial" panose="020B0604020202020204" pitchFamily="34" charset="0"/>
              </a:rPr>
              <a:t>analiza</a:t>
            </a:r>
            <a:r>
              <a:rPr lang="es-AR" sz="3200" dirty="0">
                <a:latin typeface="Arial" panose="020B0604020202020204" pitchFamily="34" charset="0"/>
                <a:cs typeface="Arial" panose="020B0604020202020204" pitchFamily="34" charset="0"/>
              </a:rPr>
              <a:t> si esa idea es una OPORTUNIDAD DE NEGOCIO.</a:t>
            </a:r>
          </a:p>
          <a:p>
            <a:r>
              <a:rPr lang="es-AR" dirty="0"/>
              <a:t/>
            </a:r>
            <a:br>
              <a:rPr lang="es-AR" dirty="0"/>
            </a:br>
            <a:endParaRPr lang="es-AR" dirty="0"/>
          </a:p>
        </p:txBody>
      </p:sp>
    </p:spTree>
    <p:extLst>
      <p:ext uri="{BB962C8B-B14F-4D97-AF65-F5344CB8AC3E}">
        <p14:creationId xmlns:p14="http://schemas.microsoft.com/office/powerpoint/2010/main" val="3358421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551" y="1228724"/>
            <a:ext cx="10144124" cy="4419897"/>
          </a:xfrm>
          <a:prstGeom prst="rect">
            <a:avLst/>
          </a:prstGeom>
        </p:spPr>
        <p:txBody>
          <a:bodyPr wrap="square">
            <a:spAutoFit/>
          </a:bodyPr>
          <a:lstStyle/>
          <a:p>
            <a:pPr algn="ctr"/>
            <a:r>
              <a:rPr lang="es-AR" sz="2800" dirty="0">
                <a:latin typeface="Arial" panose="020B0604020202020204" pitchFamily="34" charset="0"/>
                <a:cs typeface="Arial" panose="020B0604020202020204" pitchFamily="34" charset="0"/>
              </a:rPr>
              <a:t>Las OPORTUNIDADES muchas veces “aparecen” cuando se profundiza el análisis del entorno que nos rodea</a:t>
            </a:r>
          </a:p>
          <a:p>
            <a:endParaRPr lang="es-AR" sz="2800" dirty="0" smtClean="0">
              <a:latin typeface="Arial" panose="020B0604020202020204" pitchFamily="34" charset="0"/>
              <a:cs typeface="Arial" panose="020B0604020202020204" pitchFamily="34" charset="0"/>
            </a:endParaRPr>
          </a:p>
          <a:p>
            <a:r>
              <a:rPr lang="es-AR" sz="2800" dirty="0" smtClean="0">
                <a:latin typeface="Arial" panose="020B0604020202020204" pitchFamily="34" charset="0"/>
                <a:cs typeface="Arial" panose="020B0604020202020204" pitchFamily="34" charset="0"/>
              </a:rPr>
              <a:t>Así comenzamos a preguntarnos si la </a:t>
            </a:r>
            <a:r>
              <a:rPr lang="es-AR" sz="2800" dirty="0">
                <a:latin typeface="Arial" panose="020B0604020202020204" pitchFamily="34" charset="0"/>
                <a:cs typeface="Arial" panose="020B0604020202020204" pitchFamily="34" charset="0"/>
              </a:rPr>
              <a:t>idea que tengo: </a:t>
            </a:r>
            <a:endParaRPr lang="es-AR" sz="2800" dirty="0" smtClean="0">
              <a:latin typeface="Arial" panose="020B0604020202020204" pitchFamily="34" charset="0"/>
              <a:cs typeface="Arial" panose="020B0604020202020204" pitchFamily="34" charset="0"/>
            </a:endParaRPr>
          </a:p>
          <a:p>
            <a:endParaRPr lang="es-AR" sz="2800" i="1" dirty="0">
              <a:latin typeface="Arial Black" panose="020B0A04020102020204" pitchFamily="34" charset="0"/>
            </a:endParaRPr>
          </a:p>
          <a:p>
            <a:pPr marL="457200" indent="-457200" fontAlgn="base">
              <a:buFont typeface="Wingdings" pitchFamily="2" charset="2"/>
              <a:buChar char="ü"/>
            </a:pPr>
            <a:r>
              <a:rPr lang="es-AR" sz="2400" i="1" dirty="0" smtClean="0">
                <a:latin typeface="Arial Black" panose="020B0A04020102020204" pitchFamily="34" charset="0"/>
              </a:rPr>
              <a:t>Tiene </a:t>
            </a:r>
            <a:r>
              <a:rPr lang="es-AR" sz="2400" i="1" dirty="0">
                <a:latin typeface="Arial Black" panose="020B0A04020102020204" pitchFamily="34" charset="0"/>
              </a:rPr>
              <a:t>mercado? </a:t>
            </a:r>
          </a:p>
          <a:p>
            <a:pPr marL="457200" indent="-457200" fontAlgn="base">
              <a:buFont typeface="Wingdings" pitchFamily="2" charset="2"/>
              <a:buChar char="ü"/>
            </a:pPr>
            <a:r>
              <a:rPr lang="es-AR" sz="2400" i="1" dirty="0">
                <a:latin typeface="Arial Black" panose="020B0A04020102020204" pitchFamily="34" charset="0"/>
              </a:rPr>
              <a:t>Es rentable? </a:t>
            </a:r>
          </a:p>
          <a:p>
            <a:pPr marL="457200" indent="-457200" fontAlgn="base">
              <a:buFont typeface="Wingdings" pitchFamily="2" charset="2"/>
              <a:buChar char="ü"/>
            </a:pPr>
            <a:r>
              <a:rPr lang="es-AR" sz="2400" i="1" dirty="0">
                <a:latin typeface="Arial Black" panose="020B0A04020102020204" pitchFamily="34" charset="0"/>
              </a:rPr>
              <a:t>Soy capaz de llevar adelante un emprendimiento?</a:t>
            </a:r>
          </a:p>
          <a:p>
            <a:pPr marL="457200" indent="-457200" fontAlgn="base">
              <a:buFont typeface="Wingdings" pitchFamily="2" charset="2"/>
              <a:buChar char="ü"/>
            </a:pPr>
            <a:r>
              <a:rPr lang="es-AR" sz="2400" i="1" dirty="0" smtClean="0">
                <a:latin typeface="Arial Black" panose="020B0A04020102020204" pitchFamily="34" charset="0"/>
              </a:rPr>
              <a:t>Con </a:t>
            </a:r>
            <a:r>
              <a:rPr lang="es-AR" sz="2400" i="1" dirty="0">
                <a:latin typeface="Arial Black" panose="020B0A04020102020204" pitchFamily="34" charset="0"/>
              </a:rPr>
              <a:t>quién lo voy a hacer? </a:t>
            </a:r>
          </a:p>
          <a:p>
            <a:pPr marL="457200" indent="-457200" fontAlgn="base">
              <a:buFont typeface="Wingdings" pitchFamily="2" charset="2"/>
              <a:buChar char="ü"/>
            </a:pPr>
            <a:r>
              <a:rPr lang="es-AR" sz="2400" i="1" dirty="0" smtClean="0">
                <a:latin typeface="Arial Black" panose="020B0A04020102020204" pitchFamily="34" charset="0"/>
              </a:rPr>
              <a:t>Qué </a:t>
            </a:r>
            <a:r>
              <a:rPr lang="es-AR" sz="2400" i="1" dirty="0">
                <a:latin typeface="Arial Black" panose="020B0A04020102020204" pitchFamily="34" charset="0"/>
              </a:rPr>
              <a:t>recursos necesito? </a:t>
            </a:r>
          </a:p>
          <a:p>
            <a:pPr marL="285750" indent="-285750" fontAlgn="base">
              <a:buFont typeface="Wingdings" pitchFamily="2" charset="2"/>
              <a:buChar char="ü"/>
            </a:pPr>
            <a:r>
              <a:rPr lang="es-AR" sz="2400" i="1" dirty="0" smtClean="0">
                <a:latin typeface="Arial Black" panose="020B0A04020102020204" pitchFamily="34" charset="0"/>
              </a:rPr>
              <a:t> De </a:t>
            </a:r>
            <a:r>
              <a:rPr lang="es-AR" sz="2400" i="1" dirty="0">
                <a:latin typeface="Arial Black" panose="020B0A04020102020204" pitchFamily="34" charset="0"/>
              </a:rPr>
              <a:t>qué recursos dispongo?</a:t>
            </a:r>
          </a:p>
        </p:txBody>
      </p:sp>
    </p:spTree>
    <p:extLst>
      <p:ext uri="{BB962C8B-B14F-4D97-AF65-F5344CB8AC3E}">
        <p14:creationId xmlns:p14="http://schemas.microsoft.com/office/powerpoint/2010/main" val="168764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471613" y="1271588"/>
            <a:ext cx="9658350" cy="4401205"/>
          </a:xfrm>
          <a:prstGeom prst="rect">
            <a:avLst/>
          </a:prstGeom>
        </p:spPr>
        <p:txBody>
          <a:bodyPr wrap="square">
            <a:spAutoFit/>
          </a:bodyPr>
          <a:lstStyle/>
          <a:p>
            <a:pPr algn="ctr"/>
            <a:r>
              <a:rPr lang="es-AR" sz="2800" b="1" dirty="0">
                <a:latin typeface="Arial Black" panose="020B0A04020102020204" pitchFamily="34" charset="0"/>
              </a:rPr>
              <a:t>FACTORES CLAVES DE LA OPORTUNIDAD</a:t>
            </a:r>
          </a:p>
          <a:p>
            <a:endParaRPr lang="es-AR" sz="2800" dirty="0">
              <a:latin typeface="Arial Black" panose="020B0A04020102020204" pitchFamily="34" charset="0"/>
            </a:endParaRPr>
          </a:p>
          <a:p>
            <a:pPr algn="ctr"/>
            <a:r>
              <a:rPr lang="es-AR" sz="2800" dirty="0">
                <a:latin typeface="Arial" panose="020B0604020202020204" pitchFamily="34" charset="0"/>
                <a:cs typeface="Arial" panose="020B0604020202020204" pitchFamily="34" charset="0"/>
              </a:rPr>
              <a:t>Sólo una </a:t>
            </a:r>
            <a:r>
              <a:rPr lang="es-AR" sz="2800" b="1" u="sng" dirty="0">
                <a:latin typeface="Arial" panose="020B0604020202020204" pitchFamily="34" charset="0"/>
                <a:cs typeface="Arial" panose="020B0604020202020204" pitchFamily="34" charset="0"/>
              </a:rPr>
              <a:t>idea validada </a:t>
            </a:r>
            <a:r>
              <a:rPr lang="es-AR" sz="2800" dirty="0">
                <a:latin typeface="Arial" panose="020B0604020202020204" pitchFamily="34" charset="0"/>
                <a:cs typeface="Arial" panose="020B0604020202020204" pitchFamily="34" charset="0"/>
              </a:rPr>
              <a:t>será una oportunidad de negocios.</a:t>
            </a:r>
          </a:p>
          <a:p>
            <a:pPr algn="ctr"/>
            <a:r>
              <a:rPr lang="es-AR" sz="2800" dirty="0">
                <a:latin typeface="Arial" panose="020B0604020202020204" pitchFamily="34" charset="0"/>
                <a:cs typeface="Arial" panose="020B0604020202020204" pitchFamily="34" charset="0"/>
              </a:rPr>
              <a:t/>
            </a:r>
            <a:br>
              <a:rPr lang="es-AR" sz="2800" dirty="0">
                <a:latin typeface="Arial" panose="020B0604020202020204" pitchFamily="34" charset="0"/>
                <a:cs typeface="Arial" panose="020B0604020202020204" pitchFamily="34" charset="0"/>
              </a:rPr>
            </a:br>
            <a:r>
              <a:rPr lang="es-AR" sz="2800" dirty="0">
                <a:latin typeface="Arial" panose="020B0604020202020204" pitchFamily="34" charset="0"/>
                <a:cs typeface="Arial" panose="020B0604020202020204" pitchFamily="34" charset="0"/>
              </a:rPr>
              <a:t>Para ello, debo analizar que la idea se encuentre equilibrada en los 3 factores claves</a:t>
            </a:r>
            <a:r>
              <a:rPr lang="es-AR" sz="2800" dirty="0" smtClean="0">
                <a:latin typeface="Arial" panose="020B0604020202020204" pitchFamily="34" charset="0"/>
                <a:cs typeface="Arial" panose="020B0604020202020204" pitchFamily="34" charset="0"/>
              </a:rPr>
              <a:t>:</a:t>
            </a:r>
          </a:p>
          <a:p>
            <a:pPr algn="ctr"/>
            <a:endParaRPr lang="es-AR" sz="2800" dirty="0">
              <a:latin typeface="Arial" panose="020B0604020202020204" pitchFamily="34" charset="0"/>
              <a:cs typeface="Arial" panose="020B0604020202020204" pitchFamily="34" charset="0"/>
            </a:endParaRPr>
          </a:p>
          <a:p>
            <a:pPr marL="457200" indent="-457200" fontAlgn="base">
              <a:buFont typeface="Wingdings" pitchFamily="2" charset="2"/>
              <a:buChar char="Ø"/>
            </a:pPr>
            <a:r>
              <a:rPr lang="es-AR" sz="2800" i="1" dirty="0">
                <a:latin typeface="Arial Black" panose="020B0A04020102020204" pitchFamily="34" charset="0"/>
              </a:rPr>
              <a:t> Mercado </a:t>
            </a:r>
          </a:p>
          <a:p>
            <a:pPr marL="457200" indent="-457200" fontAlgn="base">
              <a:buFont typeface="Wingdings" pitchFamily="2" charset="2"/>
              <a:buChar char="Ø"/>
            </a:pPr>
            <a:r>
              <a:rPr lang="es-AR" sz="2800" i="1" dirty="0">
                <a:latin typeface="Arial Black" panose="020B0A04020102020204" pitchFamily="34" charset="0"/>
              </a:rPr>
              <a:t>Recursos</a:t>
            </a:r>
          </a:p>
          <a:p>
            <a:pPr marL="457200" indent="-457200" fontAlgn="base">
              <a:buFont typeface="Wingdings" pitchFamily="2" charset="2"/>
              <a:buChar char="Ø"/>
            </a:pPr>
            <a:r>
              <a:rPr lang="es-AR" sz="2800" i="1" dirty="0">
                <a:latin typeface="Arial Black" panose="020B0A04020102020204" pitchFamily="34" charset="0"/>
              </a:rPr>
              <a:t>Equipo de trabajo</a:t>
            </a:r>
          </a:p>
        </p:txBody>
      </p:sp>
    </p:spTree>
    <p:extLst>
      <p:ext uri="{BB962C8B-B14F-4D97-AF65-F5344CB8AC3E}">
        <p14:creationId xmlns:p14="http://schemas.microsoft.com/office/powerpoint/2010/main" val="3558594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76387" y="627273"/>
            <a:ext cx="10515600" cy="1325563"/>
          </a:xfrm>
        </p:spPr>
        <p:txBody>
          <a:bodyPr>
            <a:normAutofit/>
          </a:bodyPr>
          <a:lstStyle/>
          <a:p>
            <a:r>
              <a:rPr lang="es-AR" sz="3200" dirty="0" smtClean="0">
                <a:latin typeface="Arial Black" panose="020B0A04020102020204" pitchFamily="34" charset="0"/>
              </a:rPr>
              <a:t>MODELO DE TIMMONS</a:t>
            </a:r>
            <a:endParaRPr lang="es-AR" sz="3200" dirty="0">
              <a:latin typeface="Arial Black" panose="020B0A04020102020204" pitchFamily="34" charset="0"/>
            </a:endParaRPr>
          </a:p>
        </p:txBody>
      </p:sp>
      <p:sp>
        <p:nvSpPr>
          <p:cNvPr id="3" name="2 Marcador de contenido"/>
          <p:cNvSpPr>
            <a:spLocks noGrp="1"/>
          </p:cNvSpPr>
          <p:nvPr>
            <p:ph idx="1"/>
          </p:nvPr>
        </p:nvSpPr>
        <p:spPr>
          <a:xfrm>
            <a:off x="971550" y="1571624"/>
            <a:ext cx="9372922" cy="4809703"/>
          </a:xfrm>
        </p:spPr>
        <p:txBody>
          <a:bodyPr/>
          <a:lstStyle/>
          <a:p>
            <a:pPr marL="0" indent="0">
              <a:buNone/>
            </a:pPr>
            <a:r>
              <a:rPr lang="es-AR" dirty="0" smtClean="0"/>
              <a:t>	</a:t>
            </a:r>
            <a:r>
              <a:rPr lang="es-AR" dirty="0" smtClean="0">
                <a:latin typeface="Arial" panose="020B0604020202020204" pitchFamily="34" charset="0"/>
                <a:cs typeface="Arial" panose="020B0604020202020204" pitchFamily="34" charset="0"/>
              </a:rPr>
              <a:t>Ejes de una oportunidad de negocios</a:t>
            </a:r>
            <a:endParaRPr lang="es-AR" dirty="0">
              <a:latin typeface="Arial" panose="020B0604020202020204" pitchFamily="34" charset="0"/>
              <a:cs typeface="Arial" panose="020B0604020202020204" pitchFamily="34" charset="0"/>
            </a:endParaRPr>
          </a:p>
        </p:txBody>
      </p:sp>
      <p:sp>
        <p:nvSpPr>
          <p:cNvPr id="4" name="3 Elipse"/>
          <p:cNvSpPr/>
          <p:nvPr/>
        </p:nvSpPr>
        <p:spPr>
          <a:xfrm>
            <a:off x="2279576" y="2420888"/>
            <a:ext cx="2664296" cy="206652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t>MERCADO</a:t>
            </a:r>
          </a:p>
        </p:txBody>
      </p:sp>
      <p:sp>
        <p:nvSpPr>
          <p:cNvPr id="5" name="4 Elipse"/>
          <p:cNvSpPr/>
          <p:nvPr/>
        </p:nvSpPr>
        <p:spPr>
          <a:xfrm>
            <a:off x="7659608" y="2420888"/>
            <a:ext cx="2324824" cy="2066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t>RECURSOS</a:t>
            </a:r>
          </a:p>
        </p:txBody>
      </p:sp>
      <p:sp>
        <p:nvSpPr>
          <p:cNvPr id="6" name="5 Elipse"/>
          <p:cNvSpPr/>
          <p:nvPr/>
        </p:nvSpPr>
        <p:spPr>
          <a:xfrm>
            <a:off x="4943872" y="4077072"/>
            <a:ext cx="2715736" cy="2138536"/>
          </a:xfrm>
          <a:prstGeom prst="ellipse">
            <a:avLst/>
          </a:prstGeom>
          <a:solidFill>
            <a:schemeClr val="accent2">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AR" sz="2000" b="1" dirty="0"/>
              <a:t>EQUIPO </a:t>
            </a:r>
          </a:p>
          <a:p>
            <a:pPr algn="ctr"/>
            <a:r>
              <a:rPr lang="es-AR" sz="2000" b="1" dirty="0"/>
              <a:t>EMPRENDEDOR</a:t>
            </a:r>
          </a:p>
          <a:p>
            <a:pPr algn="ctr"/>
            <a:endParaRPr lang="es-AR" dirty="0"/>
          </a:p>
        </p:txBody>
      </p:sp>
      <p:cxnSp>
        <p:nvCxnSpPr>
          <p:cNvPr id="13" name="12 Conector recto de flecha"/>
          <p:cNvCxnSpPr/>
          <p:nvPr/>
        </p:nvCxnSpPr>
        <p:spPr>
          <a:xfrm>
            <a:off x="5365636" y="3284984"/>
            <a:ext cx="1872208"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6" name="15 Conector recto de flecha"/>
          <p:cNvCxnSpPr/>
          <p:nvPr/>
        </p:nvCxnSpPr>
        <p:spPr>
          <a:xfrm>
            <a:off x="3935760" y="4488160"/>
            <a:ext cx="914400" cy="914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8" name="17 Conector recto de flecha"/>
          <p:cNvCxnSpPr/>
          <p:nvPr/>
        </p:nvCxnSpPr>
        <p:spPr>
          <a:xfrm flipV="1">
            <a:off x="7824192" y="4581128"/>
            <a:ext cx="792088" cy="82143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6117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893316" y="1595656"/>
            <a:ext cx="5993884" cy="4062651"/>
          </a:xfrm>
          <a:prstGeom prst="rect">
            <a:avLst/>
          </a:prstGeom>
        </p:spPr>
        <p:txBody>
          <a:bodyPr wrap="square">
            <a:spAutoFit/>
          </a:bodyPr>
          <a:lstStyle/>
          <a:p>
            <a:pPr marL="457200" indent="-457200" fontAlgn="base">
              <a:lnSpc>
                <a:spcPct val="150000"/>
              </a:lnSpc>
              <a:buFont typeface="Wingdings" pitchFamily="2" charset="2"/>
              <a:buChar char="Ø"/>
            </a:pPr>
            <a:r>
              <a:rPr lang="es-AR" sz="2000" b="1" dirty="0">
                <a:latin typeface="Arial" panose="020B0604020202020204" pitchFamily="34" charset="0"/>
                <a:cs typeface="Arial" panose="020B0604020202020204" pitchFamily="34" charset="0"/>
              </a:rPr>
              <a:t>Estructura y tamaño del mercado</a:t>
            </a:r>
          </a:p>
          <a:p>
            <a:pPr marL="457200" indent="-457200" fontAlgn="base">
              <a:lnSpc>
                <a:spcPct val="150000"/>
              </a:lnSpc>
              <a:buFont typeface="Wingdings" pitchFamily="2" charset="2"/>
              <a:buChar char="Ø"/>
            </a:pPr>
            <a:r>
              <a:rPr lang="es-AR" sz="2000" b="1" dirty="0">
                <a:latin typeface="Arial" panose="020B0604020202020204" pitchFamily="34" charset="0"/>
                <a:cs typeface="Arial" panose="020B0604020202020204" pitchFamily="34" charset="0"/>
              </a:rPr>
              <a:t>Características y tamaño de la demanda</a:t>
            </a:r>
          </a:p>
          <a:p>
            <a:pPr marL="457200" indent="-457200" fontAlgn="base">
              <a:lnSpc>
                <a:spcPct val="150000"/>
              </a:lnSpc>
              <a:buFont typeface="Wingdings" pitchFamily="2" charset="2"/>
              <a:buChar char="Ø"/>
            </a:pPr>
            <a:r>
              <a:rPr lang="es-AR" sz="2000" b="1" dirty="0">
                <a:latin typeface="Arial" panose="020B0604020202020204" pitchFamily="34" charset="0"/>
                <a:cs typeface="Arial" panose="020B0604020202020204" pitchFamily="34" charset="0"/>
              </a:rPr>
              <a:t>Crecimiento real y </a:t>
            </a:r>
            <a:r>
              <a:rPr lang="es-AR" sz="2000" b="1" dirty="0" smtClean="0">
                <a:latin typeface="Arial" panose="020B0604020202020204" pitchFamily="34" charset="0"/>
                <a:cs typeface="Arial" panose="020B0604020202020204" pitchFamily="34" charset="0"/>
              </a:rPr>
              <a:t>potencial</a:t>
            </a:r>
          </a:p>
          <a:p>
            <a:pPr marL="457200" indent="-457200" fontAlgn="base">
              <a:lnSpc>
                <a:spcPct val="150000"/>
              </a:lnSpc>
              <a:buFont typeface="Wingdings" pitchFamily="2" charset="2"/>
              <a:buChar char="Ø"/>
            </a:pPr>
            <a:r>
              <a:rPr lang="es-AR" sz="2000" b="1" dirty="0" smtClean="0">
                <a:latin typeface="Arial" panose="020B0604020202020204" pitchFamily="34" charset="0"/>
                <a:cs typeface="Arial" panose="020B0604020202020204" pitchFamily="34" charset="0"/>
              </a:rPr>
              <a:t>¿A </a:t>
            </a:r>
            <a:r>
              <a:rPr lang="es-AR" sz="2000" b="1" dirty="0">
                <a:latin typeface="Arial" panose="020B0604020202020204" pitchFamily="34" charset="0"/>
                <a:cs typeface="Arial" panose="020B0604020202020204" pitchFamily="34" charset="0"/>
              </a:rPr>
              <a:t>quién le voy a vender</a:t>
            </a:r>
            <a:r>
              <a:rPr lang="es-AR" sz="2000" b="1" dirty="0" smtClean="0">
                <a:latin typeface="Arial" panose="020B0604020202020204" pitchFamily="34" charset="0"/>
                <a:cs typeface="Arial" panose="020B0604020202020204" pitchFamily="34" charset="0"/>
              </a:rPr>
              <a:t>?</a:t>
            </a:r>
          </a:p>
          <a:p>
            <a:pPr marL="457200" indent="-457200" fontAlgn="base">
              <a:lnSpc>
                <a:spcPct val="150000"/>
              </a:lnSpc>
              <a:buFont typeface="Wingdings" pitchFamily="2" charset="2"/>
              <a:buChar char="Ø"/>
            </a:pPr>
            <a:r>
              <a:rPr lang="es-AR" sz="2000" b="1" dirty="0" smtClean="0">
                <a:latin typeface="Arial" panose="020B0604020202020204" pitchFamily="34" charset="0"/>
                <a:cs typeface="Arial" panose="020B0604020202020204" pitchFamily="34" charset="0"/>
              </a:rPr>
              <a:t>¿</a:t>
            </a:r>
            <a:r>
              <a:rPr lang="es-AR" sz="2000" b="1" dirty="0">
                <a:latin typeface="Arial" panose="020B0604020202020204" pitchFamily="34" charset="0"/>
                <a:cs typeface="Arial" panose="020B0604020202020204" pitchFamily="34" charset="0"/>
              </a:rPr>
              <a:t>Con quién tengo que competir</a:t>
            </a:r>
            <a:r>
              <a:rPr lang="es-AR" sz="2000" b="1" dirty="0" smtClean="0">
                <a:latin typeface="Arial" panose="020B0604020202020204" pitchFamily="34" charset="0"/>
                <a:cs typeface="Arial" panose="020B0604020202020204" pitchFamily="34" charset="0"/>
              </a:rPr>
              <a:t>?</a:t>
            </a:r>
          </a:p>
          <a:p>
            <a:pPr marL="457200" indent="-457200" fontAlgn="base">
              <a:lnSpc>
                <a:spcPct val="150000"/>
              </a:lnSpc>
              <a:buFont typeface="Wingdings" pitchFamily="2" charset="2"/>
              <a:buChar char="Ø"/>
            </a:pPr>
            <a:r>
              <a:rPr lang="es-AR" sz="2000" b="1" dirty="0" smtClean="0">
                <a:latin typeface="Arial" panose="020B0604020202020204" pitchFamily="34" charset="0"/>
                <a:cs typeface="Arial" panose="020B0604020202020204" pitchFamily="34" charset="0"/>
              </a:rPr>
              <a:t>¿</a:t>
            </a:r>
            <a:r>
              <a:rPr lang="es-AR" sz="2000" b="1" dirty="0">
                <a:latin typeface="Arial" panose="020B0604020202020204" pitchFamily="34" charset="0"/>
                <a:cs typeface="Arial" panose="020B0604020202020204" pitchFamily="34" charset="0"/>
              </a:rPr>
              <a:t>Cómo viene evolucionando este mercado</a:t>
            </a:r>
            <a:r>
              <a:rPr lang="es-AR" sz="2000" b="1" dirty="0" smtClean="0">
                <a:latin typeface="Arial" panose="020B0604020202020204" pitchFamily="34" charset="0"/>
                <a:cs typeface="Arial" panose="020B0604020202020204" pitchFamily="34" charset="0"/>
              </a:rPr>
              <a:t>?</a:t>
            </a:r>
          </a:p>
          <a:p>
            <a:pPr marL="457200" indent="-457200" fontAlgn="base">
              <a:lnSpc>
                <a:spcPct val="150000"/>
              </a:lnSpc>
              <a:buFont typeface="Wingdings" pitchFamily="2" charset="2"/>
              <a:buChar char="Ø"/>
            </a:pPr>
            <a:r>
              <a:rPr lang="es-AR" sz="2000" b="1" dirty="0" smtClean="0">
                <a:latin typeface="Arial" panose="020B0604020202020204" pitchFamily="34" charset="0"/>
                <a:cs typeface="Arial" panose="020B0604020202020204" pitchFamily="34" charset="0"/>
              </a:rPr>
              <a:t>¿</a:t>
            </a:r>
            <a:r>
              <a:rPr lang="es-AR" sz="2000" b="1" dirty="0">
                <a:latin typeface="Arial" panose="020B0604020202020204" pitchFamily="34" charset="0"/>
                <a:cs typeface="Arial" panose="020B0604020202020204" pitchFamily="34" charset="0"/>
              </a:rPr>
              <a:t>Cómo se espera que evolucione este mercado?</a:t>
            </a:r>
          </a:p>
          <a:p>
            <a:pPr marL="457200" indent="-457200" fontAlgn="base">
              <a:buFont typeface="Wingdings" pitchFamily="2" charset="2"/>
              <a:buChar char="Ø"/>
            </a:pPr>
            <a:endParaRPr lang="es-AR" b="1" dirty="0">
              <a:latin typeface="Arial" panose="020B0604020202020204" pitchFamily="34" charset="0"/>
              <a:cs typeface="Arial" panose="020B0604020202020204" pitchFamily="34" charset="0"/>
            </a:endParaRPr>
          </a:p>
        </p:txBody>
      </p:sp>
      <p:sp>
        <p:nvSpPr>
          <p:cNvPr id="3" name="2 Elipse"/>
          <p:cNvSpPr/>
          <p:nvPr/>
        </p:nvSpPr>
        <p:spPr>
          <a:xfrm>
            <a:off x="1803204" y="2096237"/>
            <a:ext cx="3312368" cy="30614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800" b="1" dirty="0"/>
              <a:t>MERCADO</a:t>
            </a:r>
          </a:p>
        </p:txBody>
      </p:sp>
      <p:sp>
        <p:nvSpPr>
          <p:cNvPr id="5" name="4 Rectángulo"/>
          <p:cNvSpPr/>
          <p:nvPr/>
        </p:nvSpPr>
        <p:spPr>
          <a:xfrm rot="10800000" flipV="1">
            <a:off x="842580" y="904945"/>
            <a:ext cx="5233616" cy="1015663"/>
          </a:xfrm>
          <a:prstGeom prst="rect">
            <a:avLst/>
          </a:prstGeom>
        </p:spPr>
        <p:txBody>
          <a:bodyPr wrap="square">
            <a:spAutoFit/>
          </a:bodyPr>
          <a:lstStyle/>
          <a:p>
            <a:pPr algn="ctr"/>
            <a:r>
              <a:rPr lang="es-AR" sz="2000" b="1" i="1" dirty="0">
                <a:solidFill>
                  <a:srgbClr val="00B050"/>
                </a:solidFill>
              </a:rPr>
              <a:t>La sola existencia de demanda insatisfecha no garantiza una oportunidad de negocios</a:t>
            </a:r>
            <a:endParaRPr lang="es-AR" sz="2000" dirty="0">
              <a:solidFill>
                <a:srgbClr val="00B050"/>
              </a:solidFill>
            </a:endParaRPr>
          </a:p>
        </p:txBody>
      </p:sp>
    </p:spTree>
    <p:extLst>
      <p:ext uri="{BB962C8B-B14F-4D97-AF65-F5344CB8AC3E}">
        <p14:creationId xmlns:p14="http://schemas.microsoft.com/office/powerpoint/2010/main" val="2782531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1474</Words>
  <Application>Microsoft Office PowerPoint</Application>
  <PresentationFormat>Panorámica</PresentationFormat>
  <Paragraphs>171</Paragraphs>
  <Slides>29</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29</vt:i4>
      </vt:variant>
    </vt:vector>
  </HeadingPairs>
  <TitlesOfParts>
    <vt:vector size="38" baseType="lpstr">
      <vt:lpstr>Aptos</vt:lpstr>
      <vt:lpstr>Aptos Display</vt:lpstr>
      <vt:lpstr>Arial</vt:lpstr>
      <vt:lpstr>Arial Black</vt:lpstr>
      <vt:lpstr>Calibri</vt:lpstr>
      <vt:lpstr>Times New Roman</vt:lpstr>
      <vt:lpstr>Verdana</vt:lpstr>
      <vt:lpstr>Wingdings</vt:lpstr>
      <vt:lpstr>Tema de Office</vt:lpstr>
      <vt:lpstr>Presentación de PowerPoint</vt:lpstr>
      <vt:lpstr>BIENVENIDOS!!!!</vt:lpstr>
      <vt:lpstr>Presentación de PowerPoint</vt:lpstr>
      <vt:lpstr>Presentación de PowerPoint</vt:lpstr>
      <vt:lpstr>Presentación de PowerPoint</vt:lpstr>
      <vt:lpstr>Presentación de PowerPoint</vt:lpstr>
      <vt:lpstr>Presentación de PowerPoint</vt:lpstr>
      <vt:lpstr>MODELO DE TIMMONS</vt:lpstr>
      <vt:lpstr>Presentación de PowerPoint</vt:lpstr>
      <vt:lpstr>Presentación de PowerPoint</vt:lpstr>
      <vt:lpstr>Presentación de PowerPoint</vt:lpstr>
      <vt:lpstr>Presentación de PowerPoint</vt:lpstr>
      <vt:lpstr>DESIGN THINKING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Pensando en nuestra propuesta de valor</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 Ferrer</dc:creator>
  <cp:lastModifiedBy>Juan</cp:lastModifiedBy>
  <cp:revision>14</cp:revision>
  <dcterms:created xsi:type="dcterms:W3CDTF">2025-08-07T20:31:44Z</dcterms:created>
  <dcterms:modified xsi:type="dcterms:W3CDTF">2025-08-24T22:28:03Z</dcterms:modified>
</cp:coreProperties>
</file>