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2" r:id="rId15"/>
    <p:sldId id="270" r:id="rId16"/>
    <p:sldId id="271" r:id="rId17"/>
    <p:sldId id="267" r:id="rId18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30" d="100"/>
          <a:sy n="30" d="100"/>
        </p:scale>
        <p:origin x="142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104E4B-A812-42F8-8585-2E8B31E8047D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68B1ACB-986A-4743-89DC-86A6A70A4A2A}">
      <dgm:prSet phldrT="[Texto]" phldr="0"/>
      <dgm:spPr/>
      <dgm:t>
        <a:bodyPr/>
        <a:lstStyle/>
        <a:p>
          <a:r>
            <a:rPr lang="es-AR" dirty="0"/>
            <a:t>Activo</a:t>
          </a:r>
          <a:endParaRPr lang="es-ES" dirty="0"/>
        </a:p>
      </dgm:t>
    </dgm:pt>
    <dgm:pt modelId="{8B8C0B10-D4E7-4254-9A5C-8D5364B94C0E}" type="parTrans" cxnId="{CA2D1612-5AD2-4801-A455-5C350B94B32E}">
      <dgm:prSet/>
      <dgm:spPr/>
      <dgm:t>
        <a:bodyPr/>
        <a:lstStyle/>
        <a:p>
          <a:endParaRPr lang="es-ES"/>
        </a:p>
      </dgm:t>
    </dgm:pt>
    <dgm:pt modelId="{AF09F290-B70E-4D5E-9973-A5BA884EAD9C}" type="sibTrans" cxnId="{CA2D1612-5AD2-4801-A455-5C350B94B32E}">
      <dgm:prSet/>
      <dgm:spPr/>
      <dgm:t>
        <a:bodyPr/>
        <a:lstStyle/>
        <a:p>
          <a:endParaRPr lang="es-ES"/>
        </a:p>
      </dgm:t>
    </dgm:pt>
    <dgm:pt modelId="{DE1981AB-BE07-4988-B043-1903FAEF1BA7}">
      <dgm:prSet phldrT="[Texto]" phldr="0"/>
      <dgm:spPr/>
      <dgm:t>
        <a:bodyPr/>
        <a:lstStyle/>
        <a:p>
          <a:r>
            <a:rPr lang="es-AR" dirty="0"/>
            <a:t>Caja e Inversiones</a:t>
          </a:r>
          <a:endParaRPr lang="es-ES" dirty="0"/>
        </a:p>
      </dgm:t>
    </dgm:pt>
    <dgm:pt modelId="{03A11118-59D6-43AC-8B31-3AC840312C5B}" type="parTrans" cxnId="{B7310154-4EC6-4439-AECC-A5DEDF05C82A}">
      <dgm:prSet/>
      <dgm:spPr/>
      <dgm:t>
        <a:bodyPr/>
        <a:lstStyle/>
        <a:p>
          <a:endParaRPr lang="es-ES"/>
        </a:p>
      </dgm:t>
    </dgm:pt>
    <dgm:pt modelId="{9545D40C-F981-4D95-AA65-E1CFCB3B7DD6}" type="sibTrans" cxnId="{B7310154-4EC6-4439-AECC-A5DEDF05C82A}">
      <dgm:prSet/>
      <dgm:spPr/>
      <dgm:t>
        <a:bodyPr/>
        <a:lstStyle/>
        <a:p>
          <a:endParaRPr lang="es-ES"/>
        </a:p>
      </dgm:t>
    </dgm:pt>
    <dgm:pt modelId="{A7E9E876-D105-40F9-830F-467484145F6C}">
      <dgm:prSet phldrT="[Texto]" phldr="0"/>
      <dgm:spPr/>
      <dgm:t>
        <a:bodyPr/>
        <a:lstStyle/>
        <a:p>
          <a:r>
            <a:rPr lang="es-AR" dirty="0"/>
            <a:t>Clientes</a:t>
          </a:r>
          <a:endParaRPr lang="es-ES" dirty="0"/>
        </a:p>
      </dgm:t>
    </dgm:pt>
    <dgm:pt modelId="{DA06CE15-B6A9-4539-A7E8-8CCAC117612C}" type="parTrans" cxnId="{4B936438-3FD8-49AD-8565-645254545FA9}">
      <dgm:prSet/>
      <dgm:spPr/>
      <dgm:t>
        <a:bodyPr/>
        <a:lstStyle/>
        <a:p>
          <a:endParaRPr lang="es-ES"/>
        </a:p>
      </dgm:t>
    </dgm:pt>
    <dgm:pt modelId="{29DEB7DC-9388-4808-8FF2-5E93B95C3472}" type="sibTrans" cxnId="{4B936438-3FD8-49AD-8565-645254545FA9}">
      <dgm:prSet/>
      <dgm:spPr/>
      <dgm:t>
        <a:bodyPr/>
        <a:lstStyle/>
        <a:p>
          <a:endParaRPr lang="es-ES"/>
        </a:p>
      </dgm:t>
    </dgm:pt>
    <dgm:pt modelId="{7DC17B9C-ED68-4C3C-9CBD-29B97FA1B50A}">
      <dgm:prSet phldrT="[Texto]" phldr="0"/>
      <dgm:spPr/>
      <dgm:t>
        <a:bodyPr/>
        <a:lstStyle/>
        <a:p>
          <a:r>
            <a:rPr lang="es-AR" dirty="0"/>
            <a:t>Pasivo</a:t>
          </a:r>
          <a:endParaRPr lang="es-ES" dirty="0"/>
        </a:p>
      </dgm:t>
    </dgm:pt>
    <dgm:pt modelId="{86AF1658-801A-45BC-97A8-ACFDD15A593B}" type="parTrans" cxnId="{EBCB9E40-FCA3-457F-9589-92E13562BACE}">
      <dgm:prSet/>
      <dgm:spPr/>
      <dgm:t>
        <a:bodyPr/>
        <a:lstStyle/>
        <a:p>
          <a:endParaRPr lang="es-ES"/>
        </a:p>
      </dgm:t>
    </dgm:pt>
    <dgm:pt modelId="{73F8BD55-65B3-4480-8B0B-A46536CDB823}" type="sibTrans" cxnId="{EBCB9E40-FCA3-457F-9589-92E13562BACE}">
      <dgm:prSet/>
      <dgm:spPr/>
      <dgm:t>
        <a:bodyPr/>
        <a:lstStyle/>
        <a:p>
          <a:endParaRPr lang="es-ES"/>
        </a:p>
      </dgm:t>
    </dgm:pt>
    <dgm:pt modelId="{08EF8D2A-D70D-4E4F-99D3-7EA1B213869E}">
      <dgm:prSet phldrT="[Texto]" phldr="0"/>
      <dgm:spPr/>
      <dgm:t>
        <a:bodyPr/>
        <a:lstStyle/>
        <a:p>
          <a:r>
            <a:rPr lang="es-AR" dirty="0"/>
            <a:t>Proveedores</a:t>
          </a:r>
          <a:endParaRPr lang="es-ES" dirty="0"/>
        </a:p>
      </dgm:t>
    </dgm:pt>
    <dgm:pt modelId="{DD1F8C15-781F-44C3-BEF3-8D3BED424363}" type="parTrans" cxnId="{0D606686-BE5D-4D09-B5ED-BD2B45823735}">
      <dgm:prSet/>
      <dgm:spPr/>
      <dgm:t>
        <a:bodyPr/>
        <a:lstStyle/>
        <a:p>
          <a:endParaRPr lang="es-ES"/>
        </a:p>
      </dgm:t>
    </dgm:pt>
    <dgm:pt modelId="{6FCACE16-7986-441C-ADAA-2FC9B3740377}" type="sibTrans" cxnId="{0D606686-BE5D-4D09-B5ED-BD2B45823735}">
      <dgm:prSet/>
      <dgm:spPr/>
      <dgm:t>
        <a:bodyPr/>
        <a:lstStyle/>
        <a:p>
          <a:endParaRPr lang="es-ES"/>
        </a:p>
      </dgm:t>
    </dgm:pt>
    <dgm:pt modelId="{3A1EADD3-3549-4533-B9E2-BE10F8C932FB}">
      <dgm:prSet phldrT="[Texto]" phldr="0"/>
      <dgm:spPr/>
      <dgm:t>
        <a:bodyPr/>
        <a:lstStyle/>
        <a:p>
          <a:r>
            <a:rPr lang="es-AR" dirty="0"/>
            <a:t>Impuestos</a:t>
          </a:r>
          <a:endParaRPr lang="es-ES" dirty="0"/>
        </a:p>
      </dgm:t>
    </dgm:pt>
    <dgm:pt modelId="{82FC55A4-A418-4240-BE00-24AEE43A4329}" type="parTrans" cxnId="{4574A6A4-3511-4332-8FA5-465E7426C609}">
      <dgm:prSet/>
      <dgm:spPr/>
      <dgm:t>
        <a:bodyPr/>
        <a:lstStyle/>
        <a:p>
          <a:endParaRPr lang="es-ES"/>
        </a:p>
      </dgm:t>
    </dgm:pt>
    <dgm:pt modelId="{8CAFFDA2-C305-432A-ACE6-E77BB13ACED6}" type="sibTrans" cxnId="{4574A6A4-3511-4332-8FA5-465E7426C609}">
      <dgm:prSet/>
      <dgm:spPr/>
      <dgm:t>
        <a:bodyPr/>
        <a:lstStyle/>
        <a:p>
          <a:endParaRPr lang="es-ES"/>
        </a:p>
      </dgm:t>
    </dgm:pt>
    <dgm:pt modelId="{CBA81B49-1C4A-4DFB-9E61-89C514D86E52}">
      <dgm:prSet phldrT="[Texto]" phldr="0"/>
      <dgm:spPr/>
      <dgm:t>
        <a:bodyPr/>
        <a:lstStyle/>
        <a:p>
          <a:r>
            <a:rPr lang="es-AR" dirty="0"/>
            <a:t>Bienes de Cambio</a:t>
          </a:r>
          <a:endParaRPr lang="es-ES" dirty="0"/>
        </a:p>
      </dgm:t>
    </dgm:pt>
    <dgm:pt modelId="{2FFFE878-5AAF-4CDC-82A4-94E68F66FB99}" type="parTrans" cxnId="{8C1409B6-F1E8-4B87-BFB8-18710B4D52AC}">
      <dgm:prSet/>
      <dgm:spPr/>
      <dgm:t>
        <a:bodyPr/>
        <a:lstStyle/>
        <a:p>
          <a:endParaRPr lang="es-ES"/>
        </a:p>
      </dgm:t>
    </dgm:pt>
    <dgm:pt modelId="{8188876A-DA34-4E83-B5D6-B8B7A8AF4D6C}" type="sibTrans" cxnId="{8C1409B6-F1E8-4B87-BFB8-18710B4D52AC}">
      <dgm:prSet/>
      <dgm:spPr/>
      <dgm:t>
        <a:bodyPr/>
        <a:lstStyle/>
        <a:p>
          <a:endParaRPr lang="es-ES"/>
        </a:p>
      </dgm:t>
    </dgm:pt>
    <dgm:pt modelId="{67059987-3AAB-4F34-A68F-521F9B72B7E1}">
      <dgm:prSet phldrT="[Texto]" phldr="0"/>
      <dgm:spPr/>
      <dgm:t>
        <a:bodyPr/>
        <a:lstStyle/>
        <a:p>
          <a:r>
            <a:rPr lang="es-AR" dirty="0"/>
            <a:t>Financiamiento</a:t>
          </a:r>
          <a:endParaRPr lang="es-ES" dirty="0"/>
        </a:p>
      </dgm:t>
    </dgm:pt>
    <dgm:pt modelId="{013D287B-BCD0-43B2-B629-ADE8D75A3459}" type="parTrans" cxnId="{25BE5D46-FE2F-49B3-B19E-F35E96B7078E}">
      <dgm:prSet/>
      <dgm:spPr/>
      <dgm:t>
        <a:bodyPr/>
        <a:lstStyle/>
        <a:p>
          <a:endParaRPr lang="es-ES"/>
        </a:p>
      </dgm:t>
    </dgm:pt>
    <dgm:pt modelId="{36544ABF-8788-4B41-8A60-5D2DAB11DF97}" type="sibTrans" cxnId="{25BE5D46-FE2F-49B3-B19E-F35E96B7078E}">
      <dgm:prSet/>
      <dgm:spPr/>
      <dgm:t>
        <a:bodyPr/>
        <a:lstStyle/>
        <a:p>
          <a:endParaRPr lang="es-ES"/>
        </a:p>
      </dgm:t>
    </dgm:pt>
    <dgm:pt modelId="{934FAF2C-E335-4F78-A8D7-539126A84C86}" type="pres">
      <dgm:prSet presAssocID="{72104E4B-A812-42F8-8585-2E8B31E8047D}" presName="linearFlow" presStyleCnt="0">
        <dgm:presLayoutVars>
          <dgm:dir/>
          <dgm:animLvl val="lvl"/>
          <dgm:resizeHandles/>
        </dgm:presLayoutVars>
      </dgm:prSet>
      <dgm:spPr/>
    </dgm:pt>
    <dgm:pt modelId="{F74C8FBE-617A-454B-909B-E0B0C6C4E07B}" type="pres">
      <dgm:prSet presAssocID="{B68B1ACB-986A-4743-89DC-86A6A70A4A2A}" presName="compositeNode" presStyleCnt="0">
        <dgm:presLayoutVars>
          <dgm:bulletEnabled val="1"/>
        </dgm:presLayoutVars>
      </dgm:prSet>
      <dgm:spPr/>
    </dgm:pt>
    <dgm:pt modelId="{011C3580-65D9-453E-A050-7DA5D6A2BB6E}" type="pres">
      <dgm:prSet presAssocID="{B68B1ACB-986A-4743-89DC-86A6A70A4A2A}" presName="image" presStyleLbl="fgImgPlace1" presStyleIdx="0" presStyleCnt="2" custScaleX="114791" custScaleY="103370" custLinFactNeighborX="-2319" custLinFactNeighborY="-178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503CFF2-83F5-43D9-A778-10FEC63F9083}" type="pres">
      <dgm:prSet presAssocID="{B68B1ACB-986A-4743-89DC-86A6A70A4A2A}" presName="childNode" presStyleLbl="node1" presStyleIdx="0" presStyleCnt="2">
        <dgm:presLayoutVars>
          <dgm:bulletEnabled val="1"/>
        </dgm:presLayoutVars>
      </dgm:prSet>
      <dgm:spPr/>
    </dgm:pt>
    <dgm:pt modelId="{0AC160CA-83F3-4E39-8CE5-1E90DD4DE6E9}" type="pres">
      <dgm:prSet presAssocID="{B68B1ACB-986A-4743-89DC-86A6A70A4A2A}" presName="parentNode" presStyleLbl="revTx" presStyleIdx="0" presStyleCnt="2">
        <dgm:presLayoutVars>
          <dgm:chMax val="0"/>
          <dgm:bulletEnabled val="1"/>
        </dgm:presLayoutVars>
      </dgm:prSet>
      <dgm:spPr/>
    </dgm:pt>
    <dgm:pt modelId="{81348F72-864F-4B21-991A-267B6E42D6C1}" type="pres">
      <dgm:prSet presAssocID="{AF09F290-B70E-4D5E-9973-A5BA884EAD9C}" presName="sibTrans" presStyleCnt="0"/>
      <dgm:spPr/>
    </dgm:pt>
    <dgm:pt modelId="{2E4A466F-B25C-45DA-A8ED-DC85316CF6A9}" type="pres">
      <dgm:prSet presAssocID="{7DC17B9C-ED68-4C3C-9CBD-29B97FA1B50A}" presName="compositeNode" presStyleCnt="0">
        <dgm:presLayoutVars>
          <dgm:bulletEnabled val="1"/>
        </dgm:presLayoutVars>
      </dgm:prSet>
      <dgm:spPr/>
    </dgm:pt>
    <dgm:pt modelId="{3ED463C0-7C22-44D9-BA4F-A7A306796EA4}" type="pres">
      <dgm:prSet presAssocID="{7DC17B9C-ED68-4C3C-9CBD-29B97FA1B50A}" presName="image" presStyleLbl="fgImgPlace1" presStyleIdx="1" presStyleCnt="2" custScaleX="98776" custScaleY="103397" custLinFactX="100000" custLinFactNeighborX="103570" custLinFactNeighborY="-156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EEB4CBC-C3B5-4620-ADA2-9CA5CACED2CB}" type="pres">
      <dgm:prSet presAssocID="{7DC17B9C-ED68-4C3C-9CBD-29B97FA1B50A}" presName="childNode" presStyleLbl="node1" presStyleIdx="1" presStyleCnt="2">
        <dgm:presLayoutVars>
          <dgm:bulletEnabled val="1"/>
        </dgm:presLayoutVars>
      </dgm:prSet>
      <dgm:spPr/>
    </dgm:pt>
    <dgm:pt modelId="{6A0D80A6-1A0A-4DB9-A0EA-6B81F32A4475}" type="pres">
      <dgm:prSet presAssocID="{7DC17B9C-ED68-4C3C-9CBD-29B97FA1B50A}" presName="parentNode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CA2D1612-5AD2-4801-A455-5C350B94B32E}" srcId="{72104E4B-A812-42F8-8585-2E8B31E8047D}" destId="{B68B1ACB-986A-4743-89DC-86A6A70A4A2A}" srcOrd="0" destOrd="0" parTransId="{8B8C0B10-D4E7-4254-9A5C-8D5364B94C0E}" sibTransId="{AF09F290-B70E-4D5E-9973-A5BA884EAD9C}"/>
    <dgm:cxn modelId="{78B63728-42E3-436D-AD8E-C0F1E9C32858}" type="presOf" srcId="{B68B1ACB-986A-4743-89DC-86A6A70A4A2A}" destId="{0AC160CA-83F3-4E39-8CE5-1E90DD4DE6E9}" srcOrd="0" destOrd="0" presId="urn:microsoft.com/office/officeart/2005/8/layout/hList2"/>
    <dgm:cxn modelId="{4B936438-3FD8-49AD-8565-645254545FA9}" srcId="{B68B1ACB-986A-4743-89DC-86A6A70A4A2A}" destId="{A7E9E876-D105-40F9-830F-467484145F6C}" srcOrd="1" destOrd="0" parTransId="{DA06CE15-B6A9-4539-A7E8-8CCAC117612C}" sibTransId="{29DEB7DC-9388-4808-8FF2-5E93B95C3472}"/>
    <dgm:cxn modelId="{97BB7B38-351F-4EB7-92F0-6185F40E7F82}" type="presOf" srcId="{A7E9E876-D105-40F9-830F-467484145F6C}" destId="{E503CFF2-83F5-43D9-A778-10FEC63F9083}" srcOrd="0" destOrd="1" presId="urn:microsoft.com/office/officeart/2005/8/layout/hList2"/>
    <dgm:cxn modelId="{EBCB9E40-FCA3-457F-9589-92E13562BACE}" srcId="{72104E4B-A812-42F8-8585-2E8B31E8047D}" destId="{7DC17B9C-ED68-4C3C-9CBD-29B97FA1B50A}" srcOrd="1" destOrd="0" parTransId="{86AF1658-801A-45BC-97A8-ACFDD15A593B}" sibTransId="{73F8BD55-65B3-4480-8B0B-A46536CDB823}"/>
    <dgm:cxn modelId="{17296C5F-BF71-4ACB-A6B8-F73598582768}" type="presOf" srcId="{CBA81B49-1C4A-4DFB-9E61-89C514D86E52}" destId="{E503CFF2-83F5-43D9-A778-10FEC63F9083}" srcOrd="0" destOrd="2" presId="urn:microsoft.com/office/officeart/2005/8/layout/hList2"/>
    <dgm:cxn modelId="{25BE5D46-FE2F-49B3-B19E-F35E96B7078E}" srcId="{7DC17B9C-ED68-4C3C-9CBD-29B97FA1B50A}" destId="{67059987-3AAB-4F34-A68F-521F9B72B7E1}" srcOrd="2" destOrd="0" parTransId="{013D287B-BCD0-43B2-B629-ADE8D75A3459}" sibTransId="{36544ABF-8788-4B41-8A60-5D2DAB11DF97}"/>
    <dgm:cxn modelId="{4D67C966-E791-4301-AD77-9B98D62D515D}" type="presOf" srcId="{DE1981AB-BE07-4988-B043-1903FAEF1BA7}" destId="{E503CFF2-83F5-43D9-A778-10FEC63F9083}" srcOrd="0" destOrd="0" presId="urn:microsoft.com/office/officeart/2005/8/layout/hList2"/>
    <dgm:cxn modelId="{B7310154-4EC6-4439-AECC-A5DEDF05C82A}" srcId="{B68B1ACB-986A-4743-89DC-86A6A70A4A2A}" destId="{DE1981AB-BE07-4988-B043-1903FAEF1BA7}" srcOrd="0" destOrd="0" parTransId="{03A11118-59D6-43AC-8B31-3AC840312C5B}" sibTransId="{9545D40C-F981-4D95-AA65-E1CFCB3B7DD6}"/>
    <dgm:cxn modelId="{B45BFA80-9454-484D-B220-4366F64111BB}" type="presOf" srcId="{7DC17B9C-ED68-4C3C-9CBD-29B97FA1B50A}" destId="{6A0D80A6-1A0A-4DB9-A0EA-6B81F32A4475}" srcOrd="0" destOrd="0" presId="urn:microsoft.com/office/officeart/2005/8/layout/hList2"/>
    <dgm:cxn modelId="{02138E81-A999-40F1-BE33-8606B88F43F3}" type="presOf" srcId="{3A1EADD3-3549-4533-B9E2-BE10F8C932FB}" destId="{6EEB4CBC-C3B5-4620-ADA2-9CA5CACED2CB}" srcOrd="0" destOrd="1" presId="urn:microsoft.com/office/officeart/2005/8/layout/hList2"/>
    <dgm:cxn modelId="{0D606686-BE5D-4D09-B5ED-BD2B45823735}" srcId="{7DC17B9C-ED68-4C3C-9CBD-29B97FA1B50A}" destId="{08EF8D2A-D70D-4E4F-99D3-7EA1B213869E}" srcOrd="0" destOrd="0" parTransId="{DD1F8C15-781F-44C3-BEF3-8D3BED424363}" sibTransId="{6FCACE16-7986-441C-ADAA-2FC9B3740377}"/>
    <dgm:cxn modelId="{4574A6A4-3511-4332-8FA5-465E7426C609}" srcId="{7DC17B9C-ED68-4C3C-9CBD-29B97FA1B50A}" destId="{3A1EADD3-3549-4533-B9E2-BE10F8C932FB}" srcOrd="1" destOrd="0" parTransId="{82FC55A4-A418-4240-BE00-24AEE43A4329}" sibTransId="{8CAFFDA2-C305-432A-ACE6-E77BB13ACED6}"/>
    <dgm:cxn modelId="{A122CCA7-8290-4C3F-8C7B-9D4F1B6DEB2E}" type="presOf" srcId="{08EF8D2A-D70D-4E4F-99D3-7EA1B213869E}" destId="{6EEB4CBC-C3B5-4620-ADA2-9CA5CACED2CB}" srcOrd="0" destOrd="0" presId="urn:microsoft.com/office/officeart/2005/8/layout/hList2"/>
    <dgm:cxn modelId="{8C1409B6-F1E8-4B87-BFB8-18710B4D52AC}" srcId="{B68B1ACB-986A-4743-89DC-86A6A70A4A2A}" destId="{CBA81B49-1C4A-4DFB-9E61-89C514D86E52}" srcOrd="2" destOrd="0" parTransId="{2FFFE878-5AAF-4CDC-82A4-94E68F66FB99}" sibTransId="{8188876A-DA34-4E83-B5D6-B8B7A8AF4D6C}"/>
    <dgm:cxn modelId="{11BBA0E4-1BC6-4D6E-93EF-8F3A1FC2FCD0}" type="presOf" srcId="{67059987-3AAB-4F34-A68F-521F9B72B7E1}" destId="{6EEB4CBC-C3B5-4620-ADA2-9CA5CACED2CB}" srcOrd="0" destOrd="2" presId="urn:microsoft.com/office/officeart/2005/8/layout/hList2"/>
    <dgm:cxn modelId="{BC033AE5-B657-4EC5-8959-76ED51B7D82E}" type="presOf" srcId="{72104E4B-A812-42F8-8585-2E8B31E8047D}" destId="{934FAF2C-E335-4F78-A8D7-539126A84C86}" srcOrd="0" destOrd="0" presId="urn:microsoft.com/office/officeart/2005/8/layout/hList2"/>
    <dgm:cxn modelId="{C9DEDA69-8923-44D9-964A-8AC44A8C332C}" type="presParOf" srcId="{934FAF2C-E335-4F78-A8D7-539126A84C86}" destId="{F74C8FBE-617A-454B-909B-E0B0C6C4E07B}" srcOrd="0" destOrd="0" presId="urn:microsoft.com/office/officeart/2005/8/layout/hList2"/>
    <dgm:cxn modelId="{A9607520-FAFC-41D2-B1DA-E9A34F22A2EC}" type="presParOf" srcId="{F74C8FBE-617A-454B-909B-E0B0C6C4E07B}" destId="{011C3580-65D9-453E-A050-7DA5D6A2BB6E}" srcOrd="0" destOrd="0" presId="urn:microsoft.com/office/officeart/2005/8/layout/hList2"/>
    <dgm:cxn modelId="{D07B5033-4704-4421-8E18-9CBF3BED59C4}" type="presParOf" srcId="{F74C8FBE-617A-454B-909B-E0B0C6C4E07B}" destId="{E503CFF2-83F5-43D9-A778-10FEC63F9083}" srcOrd="1" destOrd="0" presId="urn:microsoft.com/office/officeart/2005/8/layout/hList2"/>
    <dgm:cxn modelId="{2FCC9867-D291-459C-BB72-DDE8FB55D40C}" type="presParOf" srcId="{F74C8FBE-617A-454B-909B-E0B0C6C4E07B}" destId="{0AC160CA-83F3-4E39-8CE5-1E90DD4DE6E9}" srcOrd="2" destOrd="0" presId="urn:microsoft.com/office/officeart/2005/8/layout/hList2"/>
    <dgm:cxn modelId="{9C707B67-84B4-4F2E-8712-4ABC87E72196}" type="presParOf" srcId="{934FAF2C-E335-4F78-A8D7-539126A84C86}" destId="{81348F72-864F-4B21-991A-267B6E42D6C1}" srcOrd="1" destOrd="0" presId="urn:microsoft.com/office/officeart/2005/8/layout/hList2"/>
    <dgm:cxn modelId="{E13D7D38-B961-4F0D-8492-FA742566C7AB}" type="presParOf" srcId="{934FAF2C-E335-4F78-A8D7-539126A84C86}" destId="{2E4A466F-B25C-45DA-A8ED-DC85316CF6A9}" srcOrd="2" destOrd="0" presId="urn:microsoft.com/office/officeart/2005/8/layout/hList2"/>
    <dgm:cxn modelId="{68AF17CC-23D2-424E-917F-44C56CB92EF5}" type="presParOf" srcId="{2E4A466F-B25C-45DA-A8ED-DC85316CF6A9}" destId="{3ED463C0-7C22-44D9-BA4F-A7A306796EA4}" srcOrd="0" destOrd="0" presId="urn:microsoft.com/office/officeart/2005/8/layout/hList2"/>
    <dgm:cxn modelId="{1FD95321-02EC-486B-9B83-F3B7FA0516CD}" type="presParOf" srcId="{2E4A466F-B25C-45DA-A8ED-DC85316CF6A9}" destId="{6EEB4CBC-C3B5-4620-ADA2-9CA5CACED2CB}" srcOrd="1" destOrd="0" presId="urn:microsoft.com/office/officeart/2005/8/layout/hList2"/>
    <dgm:cxn modelId="{A714FCFB-8DD0-463B-9C71-0ACC306A94BF}" type="presParOf" srcId="{2E4A466F-B25C-45DA-A8ED-DC85316CF6A9}" destId="{6A0D80A6-1A0A-4DB9-A0EA-6B81F32A4475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1D8B52-605B-46EC-BC4F-CBA0124E8752}" type="doc">
      <dgm:prSet loTypeId="urn:microsoft.com/office/officeart/2005/8/layout/cycle4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4C1C10B-D1D1-4F4B-9C78-D7D215511841}">
      <dgm:prSet phldrT="[Texto]"/>
      <dgm:spPr/>
      <dgm:t>
        <a:bodyPr/>
        <a:lstStyle/>
        <a:p>
          <a:r>
            <a:rPr lang="en-GB" dirty="0"/>
            <a:t>VENTAS</a:t>
          </a:r>
        </a:p>
        <a:p>
          <a:r>
            <a:rPr lang="en-GB" dirty="0"/>
            <a:t>$$$$$$$$$</a:t>
          </a:r>
        </a:p>
      </dgm:t>
    </dgm:pt>
    <dgm:pt modelId="{23FB4E00-E360-41C4-8FD9-9158D6B7F2BC}" type="parTrans" cxnId="{6549BEDE-A83E-41BB-9C8E-2A2DA5939F9E}">
      <dgm:prSet/>
      <dgm:spPr/>
      <dgm:t>
        <a:bodyPr/>
        <a:lstStyle/>
        <a:p>
          <a:endParaRPr lang="en-GB"/>
        </a:p>
      </dgm:t>
    </dgm:pt>
    <dgm:pt modelId="{70673DE5-6754-4B9F-8AA3-BA53B03DF34D}" type="sibTrans" cxnId="{6549BEDE-A83E-41BB-9C8E-2A2DA5939F9E}">
      <dgm:prSet/>
      <dgm:spPr/>
      <dgm:t>
        <a:bodyPr/>
        <a:lstStyle/>
        <a:p>
          <a:endParaRPr lang="en-GB"/>
        </a:p>
      </dgm:t>
    </dgm:pt>
    <dgm:pt modelId="{438A8B5C-79AE-4B3C-8137-2FB339014765}">
      <dgm:prSet phldrT="[Texto]" custT="1"/>
      <dgm:spPr/>
      <dgm:t>
        <a:bodyPr/>
        <a:lstStyle/>
        <a:p>
          <a:r>
            <a:rPr lang="en-GB" sz="1600" dirty="0" err="1"/>
            <a:t>Caja</a:t>
          </a:r>
          <a:r>
            <a:rPr lang="en-GB" sz="1600" dirty="0"/>
            <a:t> y </a:t>
          </a:r>
          <a:r>
            <a:rPr lang="en-GB" sz="1600" dirty="0" err="1"/>
            <a:t>Bancos</a:t>
          </a:r>
          <a:endParaRPr lang="en-GB" sz="1600" dirty="0"/>
        </a:p>
      </dgm:t>
    </dgm:pt>
    <dgm:pt modelId="{D56D56F0-384E-4E75-8797-3C78E5BBD524}" type="parTrans" cxnId="{9541F3CA-0ADF-4175-94F4-F047E59985B9}">
      <dgm:prSet/>
      <dgm:spPr/>
      <dgm:t>
        <a:bodyPr/>
        <a:lstStyle/>
        <a:p>
          <a:endParaRPr lang="en-GB"/>
        </a:p>
      </dgm:t>
    </dgm:pt>
    <dgm:pt modelId="{C94AAAD6-BBB2-489D-95CB-1C14E98D1132}" type="sibTrans" cxnId="{9541F3CA-0ADF-4175-94F4-F047E59985B9}">
      <dgm:prSet/>
      <dgm:spPr/>
      <dgm:t>
        <a:bodyPr/>
        <a:lstStyle/>
        <a:p>
          <a:endParaRPr lang="en-GB"/>
        </a:p>
      </dgm:t>
    </dgm:pt>
    <dgm:pt modelId="{037F1631-DC21-4825-885C-0E3F894B4A3F}">
      <dgm:prSet phldrT="[Texto]"/>
      <dgm:spPr/>
      <dgm:t>
        <a:bodyPr/>
        <a:lstStyle/>
        <a:p>
          <a:r>
            <a:rPr lang="en-GB" dirty="0"/>
            <a:t>COMPRAS</a:t>
          </a:r>
        </a:p>
        <a:p>
          <a:r>
            <a:rPr lang="en-GB" dirty="0"/>
            <a:t>$$$$$$$$$</a:t>
          </a:r>
        </a:p>
      </dgm:t>
    </dgm:pt>
    <dgm:pt modelId="{E867808C-5600-4792-BC09-CB5E8D83765D}" type="parTrans" cxnId="{AFD7CD6A-BAA5-49F4-AD6A-FC9AD184C45A}">
      <dgm:prSet/>
      <dgm:spPr/>
      <dgm:t>
        <a:bodyPr/>
        <a:lstStyle/>
        <a:p>
          <a:endParaRPr lang="en-GB"/>
        </a:p>
      </dgm:t>
    </dgm:pt>
    <dgm:pt modelId="{C111E230-7F16-4C10-8BB9-C96E03D3C0E8}" type="sibTrans" cxnId="{AFD7CD6A-BAA5-49F4-AD6A-FC9AD184C45A}">
      <dgm:prSet/>
      <dgm:spPr/>
      <dgm:t>
        <a:bodyPr/>
        <a:lstStyle/>
        <a:p>
          <a:endParaRPr lang="en-GB"/>
        </a:p>
      </dgm:t>
    </dgm:pt>
    <dgm:pt modelId="{5E455C24-862F-4ADD-895B-A0DE5E41599C}">
      <dgm:prSet phldrT="[Texto]" custT="1"/>
      <dgm:spPr>
        <a:noFill/>
      </dgm:spPr>
      <dgm:t>
        <a:bodyPr/>
        <a:lstStyle/>
        <a:p>
          <a:r>
            <a:rPr lang="en-GB" sz="1600" dirty="0" err="1"/>
            <a:t>Cuentas</a:t>
          </a:r>
          <a:r>
            <a:rPr lang="en-GB" sz="1600" dirty="0"/>
            <a:t> </a:t>
          </a:r>
          <a:r>
            <a:rPr lang="en-GB" sz="1600" dirty="0" err="1"/>
            <a:t>por</a:t>
          </a:r>
          <a:r>
            <a:rPr lang="en-GB" sz="1600" dirty="0"/>
            <a:t> </a:t>
          </a:r>
          <a:r>
            <a:rPr lang="en-GB" sz="1600" dirty="0" err="1"/>
            <a:t>pagar</a:t>
          </a:r>
          <a:endParaRPr lang="en-GB" sz="1600" dirty="0"/>
        </a:p>
      </dgm:t>
    </dgm:pt>
    <dgm:pt modelId="{6257BCE9-9854-419F-B10E-B48CC4D5A41C}" type="parTrans" cxnId="{1B090B4E-A3DF-408D-98BB-73F30BB87970}">
      <dgm:prSet/>
      <dgm:spPr/>
      <dgm:t>
        <a:bodyPr/>
        <a:lstStyle/>
        <a:p>
          <a:endParaRPr lang="en-GB"/>
        </a:p>
      </dgm:t>
    </dgm:pt>
    <dgm:pt modelId="{E15750D9-E952-46E1-9C61-DE5FD1878D5B}" type="sibTrans" cxnId="{1B090B4E-A3DF-408D-98BB-73F30BB87970}">
      <dgm:prSet/>
      <dgm:spPr/>
      <dgm:t>
        <a:bodyPr/>
        <a:lstStyle/>
        <a:p>
          <a:endParaRPr lang="en-GB"/>
        </a:p>
      </dgm:t>
    </dgm:pt>
    <dgm:pt modelId="{03BC1163-C502-42A6-BB69-2460E3E03810}">
      <dgm:prSet phldrT="[Texto]"/>
      <dgm:spPr/>
      <dgm:t>
        <a:bodyPr/>
        <a:lstStyle/>
        <a:p>
          <a:endParaRPr lang="en-GB" dirty="0"/>
        </a:p>
        <a:p>
          <a:r>
            <a:rPr lang="en-GB" dirty="0"/>
            <a:t>GASTOS DE PRODUCCION Y PLAZOS</a:t>
          </a:r>
        </a:p>
      </dgm:t>
    </dgm:pt>
    <dgm:pt modelId="{31282B1B-895E-4740-8264-0292ACE45E46}" type="parTrans" cxnId="{A68B9CF1-5142-4EAE-B791-169157587A6E}">
      <dgm:prSet/>
      <dgm:spPr/>
      <dgm:t>
        <a:bodyPr/>
        <a:lstStyle/>
        <a:p>
          <a:endParaRPr lang="en-GB"/>
        </a:p>
      </dgm:t>
    </dgm:pt>
    <dgm:pt modelId="{1E43956B-B8C3-4E54-B9F1-1C5C663823BF}" type="sibTrans" cxnId="{A68B9CF1-5142-4EAE-B791-169157587A6E}">
      <dgm:prSet/>
      <dgm:spPr/>
      <dgm:t>
        <a:bodyPr/>
        <a:lstStyle/>
        <a:p>
          <a:endParaRPr lang="en-GB"/>
        </a:p>
      </dgm:t>
    </dgm:pt>
    <dgm:pt modelId="{66C96AD1-32F4-4ACF-8E81-07A5C0702836}">
      <dgm:prSet phldrT="[Texto]"/>
      <dgm:spPr>
        <a:noFill/>
      </dgm:spPr>
      <dgm:t>
        <a:bodyPr/>
        <a:lstStyle/>
        <a:p>
          <a:r>
            <a:rPr lang="en-GB" dirty="0"/>
            <a:t>Mayor necesidad de Capital de Trabajo</a:t>
          </a:r>
        </a:p>
      </dgm:t>
    </dgm:pt>
    <dgm:pt modelId="{50243BFE-53ED-4382-B6B2-81AE5B3D9E19}" type="parTrans" cxnId="{762C7DCD-609D-4D9A-9B36-B6746E54DAC3}">
      <dgm:prSet/>
      <dgm:spPr/>
      <dgm:t>
        <a:bodyPr/>
        <a:lstStyle/>
        <a:p>
          <a:endParaRPr lang="en-GB"/>
        </a:p>
      </dgm:t>
    </dgm:pt>
    <dgm:pt modelId="{1B1B1C72-ECCB-4134-93DF-399BCA367836}" type="sibTrans" cxnId="{762C7DCD-609D-4D9A-9B36-B6746E54DAC3}">
      <dgm:prSet/>
      <dgm:spPr/>
      <dgm:t>
        <a:bodyPr/>
        <a:lstStyle/>
        <a:p>
          <a:endParaRPr lang="en-GB"/>
        </a:p>
      </dgm:t>
    </dgm:pt>
    <dgm:pt modelId="{F88E7E5C-3CD2-43D3-AE26-233D61E3FAAE}">
      <dgm:prSet phldrT="[Texto]"/>
      <dgm:spPr/>
      <dgm:t>
        <a:bodyPr/>
        <a:lstStyle/>
        <a:p>
          <a:endParaRPr lang="en-GB" dirty="0"/>
        </a:p>
        <a:p>
          <a:r>
            <a:rPr lang="en-GB" dirty="0"/>
            <a:t>MOVIMIENTOS DE STOCKS	</a:t>
          </a:r>
        </a:p>
      </dgm:t>
    </dgm:pt>
    <dgm:pt modelId="{5EED32DA-D95F-41C2-AD94-9140D4D49392}" type="parTrans" cxnId="{DF7DF280-85F5-48D7-B2C9-CE7F12147CDC}">
      <dgm:prSet/>
      <dgm:spPr/>
      <dgm:t>
        <a:bodyPr/>
        <a:lstStyle/>
        <a:p>
          <a:endParaRPr lang="en-GB"/>
        </a:p>
      </dgm:t>
    </dgm:pt>
    <dgm:pt modelId="{968CFA4B-51B8-4801-9051-E00881CE6FA3}" type="sibTrans" cxnId="{DF7DF280-85F5-48D7-B2C9-CE7F12147CDC}">
      <dgm:prSet/>
      <dgm:spPr/>
      <dgm:t>
        <a:bodyPr/>
        <a:lstStyle/>
        <a:p>
          <a:endParaRPr lang="en-GB"/>
        </a:p>
      </dgm:t>
    </dgm:pt>
    <dgm:pt modelId="{27235189-4C98-4F4E-93B6-A7070379EF31}">
      <dgm:prSet phldrT="[Texto]"/>
      <dgm:spPr/>
      <dgm:t>
        <a:bodyPr/>
        <a:lstStyle/>
        <a:p>
          <a:r>
            <a:rPr lang="en-GB" dirty="0"/>
            <a:t>Mayor necesidad de Capital de Trabajo</a:t>
          </a:r>
        </a:p>
      </dgm:t>
    </dgm:pt>
    <dgm:pt modelId="{FA8C0238-EE34-4679-93FF-5FD68515F380}" type="parTrans" cxnId="{AA33D9E5-44D2-40E7-9AAD-6DBF93E12853}">
      <dgm:prSet/>
      <dgm:spPr/>
      <dgm:t>
        <a:bodyPr/>
        <a:lstStyle/>
        <a:p>
          <a:endParaRPr lang="en-GB"/>
        </a:p>
      </dgm:t>
    </dgm:pt>
    <dgm:pt modelId="{6C3827AE-1CC8-47A2-86D8-FA482D8B2037}" type="sibTrans" cxnId="{AA33D9E5-44D2-40E7-9AAD-6DBF93E12853}">
      <dgm:prSet/>
      <dgm:spPr/>
      <dgm:t>
        <a:bodyPr/>
        <a:lstStyle/>
        <a:p>
          <a:endParaRPr lang="en-GB"/>
        </a:p>
      </dgm:t>
    </dgm:pt>
    <dgm:pt modelId="{7A7BE623-CA82-4CCF-90D8-EC669649C46A}">
      <dgm:prSet phldrT="[Texto]" custT="1"/>
      <dgm:spPr/>
      <dgm:t>
        <a:bodyPr/>
        <a:lstStyle/>
        <a:p>
          <a:r>
            <a:rPr lang="en-GB" sz="1600" dirty="0" err="1"/>
            <a:t>Cuentas</a:t>
          </a:r>
          <a:r>
            <a:rPr lang="en-GB" sz="1600" dirty="0"/>
            <a:t> </a:t>
          </a:r>
          <a:r>
            <a:rPr lang="en-GB" sz="1600" dirty="0" err="1"/>
            <a:t>Por</a:t>
          </a:r>
          <a:r>
            <a:rPr lang="en-GB" sz="1600" dirty="0"/>
            <a:t> </a:t>
          </a:r>
          <a:r>
            <a:rPr lang="en-GB" sz="1600" dirty="0" err="1"/>
            <a:t>cobrar</a:t>
          </a:r>
          <a:endParaRPr lang="en-GB" sz="1600" dirty="0"/>
        </a:p>
      </dgm:t>
    </dgm:pt>
    <dgm:pt modelId="{2E8EA49B-C804-493A-A992-5C240989F257}" type="parTrans" cxnId="{71456D3E-103D-4D2E-B7A5-C0E04D3FAC1B}">
      <dgm:prSet/>
      <dgm:spPr/>
      <dgm:t>
        <a:bodyPr/>
        <a:lstStyle/>
        <a:p>
          <a:endParaRPr lang="en-GB"/>
        </a:p>
      </dgm:t>
    </dgm:pt>
    <dgm:pt modelId="{5E7FD1A3-59DA-4AE3-A940-AE690C162FB1}" type="sibTrans" cxnId="{71456D3E-103D-4D2E-B7A5-C0E04D3FAC1B}">
      <dgm:prSet/>
      <dgm:spPr/>
      <dgm:t>
        <a:bodyPr/>
        <a:lstStyle/>
        <a:p>
          <a:endParaRPr lang="en-GB"/>
        </a:p>
      </dgm:t>
    </dgm:pt>
    <dgm:pt modelId="{D108B8E8-26A2-4C8C-8276-0E34EE157C52}">
      <dgm:prSet phldrT="[Texto]" custT="1"/>
      <dgm:spPr/>
      <dgm:t>
        <a:bodyPr/>
        <a:lstStyle/>
        <a:p>
          <a:r>
            <a:rPr lang="en-GB" sz="1600" dirty="0" err="1"/>
            <a:t>Bienes</a:t>
          </a:r>
          <a:r>
            <a:rPr lang="en-GB" sz="1600" dirty="0"/>
            <a:t> de </a:t>
          </a:r>
          <a:r>
            <a:rPr lang="en-GB" sz="1600" dirty="0" err="1"/>
            <a:t>cambio</a:t>
          </a:r>
          <a:r>
            <a:rPr lang="en-GB" sz="1600" dirty="0"/>
            <a:t> y </a:t>
          </a:r>
          <a:r>
            <a:rPr lang="en-GB" sz="1600" dirty="0" err="1"/>
            <a:t>materias</a:t>
          </a:r>
          <a:r>
            <a:rPr lang="en-GB" sz="1600" dirty="0"/>
            <a:t> </a:t>
          </a:r>
          <a:r>
            <a:rPr lang="en-GB" sz="1600" dirty="0" err="1"/>
            <a:t>primas</a:t>
          </a:r>
          <a:r>
            <a:rPr lang="en-GB" sz="1400" dirty="0"/>
            <a:t>		</a:t>
          </a:r>
        </a:p>
      </dgm:t>
    </dgm:pt>
    <dgm:pt modelId="{284BAA52-7753-409F-8E31-D73ABBD68B6B}" type="parTrans" cxnId="{A3681683-F8A3-4E54-854B-CDB2DD370018}">
      <dgm:prSet/>
      <dgm:spPr/>
      <dgm:t>
        <a:bodyPr/>
        <a:lstStyle/>
        <a:p>
          <a:endParaRPr lang="en-GB"/>
        </a:p>
      </dgm:t>
    </dgm:pt>
    <dgm:pt modelId="{3B67C834-AAEF-43DA-84BB-13C848E9B800}" type="sibTrans" cxnId="{A3681683-F8A3-4E54-854B-CDB2DD370018}">
      <dgm:prSet/>
      <dgm:spPr/>
      <dgm:t>
        <a:bodyPr/>
        <a:lstStyle/>
        <a:p>
          <a:endParaRPr lang="en-GB"/>
        </a:p>
      </dgm:t>
    </dgm:pt>
    <dgm:pt modelId="{4F3342FD-15A9-4735-82B5-4CB74E624433}">
      <dgm:prSet phldrT="[Texto]" custT="1"/>
      <dgm:spPr>
        <a:noFill/>
      </dgm:spPr>
      <dgm:t>
        <a:bodyPr/>
        <a:lstStyle/>
        <a:p>
          <a:r>
            <a:rPr lang="en-GB" sz="1600" dirty="0" err="1"/>
            <a:t>Financiaciones</a:t>
          </a:r>
          <a:endParaRPr lang="en-GB" sz="1600" dirty="0"/>
        </a:p>
      </dgm:t>
    </dgm:pt>
    <dgm:pt modelId="{046C83C3-14F2-447E-8657-AF0E8ED5AA32}" type="parTrans" cxnId="{2793323D-9C17-4AF1-BAF3-A33FEE26479A}">
      <dgm:prSet/>
      <dgm:spPr/>
      <dgm:t>
        <a:bodyPr/>
        <a:lstStyle/>
        <a:p>
          <a:endParaRPr lang="en-GB"/>
        </a:p>
      </dgm:t>
    </dgm:pt>
    <dgm:pt modelId="{0967E2E9-14BA-4DFC-94F7-FD6417C4BFB0}" type="sibTrans" cxnId="{2793323D-9C17-4AF1-BAF3-A33FEE26479A}">
      <dgm:prSet/>
      <dgm:spPr/>
      <dgm:t>
        <a:bodyPr/>
        <a:lstStyle/>
        <a:p>
          <a:endParaRPr lang="en-GB"/>
        </a:p>
      </dgm:t>
    </dgm:pt>
    <dgm:pt modelId="{10E70CE3-5A22-4AE8-AD00-928D95FBE513}">
      <dgm:prSet phldrT="[Texto]"/>
      <dgm:spPr/>
      <dgm:t>
        <a:bodyPr/>
        <a:lstStyle/>
        <a:p>
          <a:endParaRPr lang="en-GB" dirty="0"/>
        </a:p>
      </dgm:t>
    </dgm:pt>
    <dgm:pt modelId="{A21532AC-EFDF-4313-B32F-39E5F35C94C8}" type="parTrans" cxnId="{EB087083-3173-4C4C-B89F-776172FF08C4}">
      <dgm:prSet/>
      <dgm:spPr/>
      <dgm:t>
        <a:bodyPr/>
        <a:lstStyle/>
        <a:p>
          <a:endParaRPr lang="en-GB"/>
        </a:p>
      </dgm:t>
    </dgm:pt>
    <dgm:pt modelId="{C5F76DBD-8847-4F2D-9C13-DC90717BDA8D}" type="sibTrans" cxnId="{EB087083-3173-4C4C-B89F-776172FF08C4}">
      <dgm:prSet/>
      <dgm:spPr/>
      <dgm:t>
        <a:bodyPr/>
        <a:lstStyle/>
        <a:p>
          <a:endParaRPr lang="en-GB"/>
        </a:p>
      </dgm:t>
    </dgm:pt>
    <dgm:pt modelId="{179FA5A7-6309-43A2-94CC-86244C330256}" type="pres">
      <dgm:prSet presAssocID="{AE1D8B52-605B-46EC-BC4F-CBA0124E875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0C7EF4C4-7211-4CD9-8F3D-EF88BFD9AE1F}" type="pres">
      <dgm:prSet presAssocID="{AE1D8B52-605B-46EC-BC4F-CBA0124E8752}" presName="children" presStyleCnt="0"/>
      <dgm:spPr/>
    </dgm:pt>
    <dgm:pt modelId="{99DAC84A-2FC8-43AD-A4DA-7B03173D6D9C}" type="pres">
      <dgm:prSet presAssocID="{AE1D8B52-605B-46EC-BC4F-CBA0124E8752}" presName="child1group" presStyleCnt="0"/>
      <dgm:spPr/>
    </dgm:pt>
    <dgm:pt modelId="{A7064FD8-B366-4492-8288-CBDC4B497386}" type="pres">
      <dgm:prSet presAssocID="{AE1D8B52-605B-46EC-BC4F-CBA0124E8752}" presName="child1" presStyleLbl="bgAcc1" presStyleIdx="0" presStyleCnt="4" custScaleX="135254" custLinFactNeighborX="-8190"/>
      <dgm:spPr/>
    </dgm:pt>
    <dgm:pt modelId="{9B6B27CD-B8BF-4EC0-9F74-F019BE67F5F1}" type="pres">
      <dgm:prSet presAssocID="{AE1D8B52-605B-46EC-BC4F-CBA0124E8752}" presName="child1Text" presStyleLbl="bgAcc1" presStyleIdx="0" presStyleCnt="4">
        <dgm:presLayoutVars>
          <dgm:bulletEnabled val="1"/>
        </dgm:presLayoutVars>
      </dgm:prSet>
      <dgm:spPr/>
    </dgm:pt>
    <dgm:pt modelId="{2732775F-6C34-46C5-BCAC-A97248C3D90D}" type="pres">
      <dgm:prSet presAssocID="{AE1D8B52-605B-46EC-BC4F-CBA0124E8752}" presName="child2group" presStyleCnt="0"/>
      <dgm:spPr/>
    </dgm:pt>
    <dgm:pt modelId="{C7E17121-8943-49D6-A613-7DAE77A7B0BD}" type="pres">
      <dgm:prSet presAssocID="{AE1D8B52-605B-46EC-BC4F-CBA0124E8752}" presName="child2" presStyleLbl="bgAcc1" presStyleIdx="1" presStyleCnt="4" custScaleX="132726" custLinFactNeighborX="-976" custLinFactNeighborY="-3767"/>
      <dgm:spPr/>
    </dgm:pt>
    <dgm:pt modelId="{3BFF4765-14F5-45EB-BA3F-76D31E4261A9}" type="pres">
      <dgm:prSet presAssocID="{AE1D8B52-605B-46EC-BC4F-CBA0124E8752}" presName="child2Text" presStyleLbl="bgAcc1" presStyleIdx="1" presStyleCnt="4">
        <dgm:presLayoutVars>
          <dgm:bulletEnabled val="1"/>
        </dgm:presLayoutVars>
      </dgm:prSet>
      <dgm:spPr/>
    </dgm:pt>
    <dgm:pt modelId="{46BD7099-FE22-4475-82B2-008AAA0BC122}" type="pres">
      <dgm:prSet presAssocID="{AE1D8B52-605B-46EC-BC4F-CBA0124E8752}" presName="child3group" presStyleCnt="0"/>
      <dgm:spPr/>
    </dgm:pt>
    <dgm:pt modelId="{092A8FC1-3A66-433C-8831-DBD2A7D36839}" type="pres">
      <dgm:prSet presAssocID="{AE1D8B52-605B-46EC-BC4F-CBA0124E8752}" presName="child3" presStyleLbl="bgAcc1" presStyleIdx="2" presStyleCnt="4" custScaleX="127213"/>
      <dgm:spPr/>
    </dgm:pt>
    <dgm:pt modelId="{31026CBD-DB6E-4056-B7D0-83CC3C806544}" type="pres">
      <dgm:prSet presAssocID="{AE1D8B52-605B-46EC-BC4F-CBA0124E8752}" presName="child3Text" presStyleLbl="bgAcc1" presStyleIdx="2" presStyleCnt="4">
        <dgm:presLayoutVars>
          <dgm:bulletEnabled val="1"/>
        </dgm:presLayoutVars>
      </dgm:prSet>
      <dgm:spPr/>
    </dgm:pt>
    <dgm:pt modelId="{F0EC446B-14A7-4505-B896-E997CEBDAB26}" type="pres">
      <dgm:prSet presAssocID="{AE1D8B52-605B-46EC-BC4F-CBA0124E8752}" presName="child4group" presStyleCnt="0"/>
      <dgm:spPr/>
    </dgm:pt>
    <dgm:pt modelId="{BB86EA0C-F4BB-44BB-95E3-4E3651E3052B}" type="pres">
      <dgm:prSet presAssocID="{AE1D8B52-605B-46EC-BC4F-CBA0124E8752}" presName="child4" presStyleLbl="bgAcc1" presStyleIdx="3" presStyleCnt="4" custScaleX="135795" custLinFactNeighborX="-6370"/>
      <dgm:spPr/>
    </dgm:pt>
    <dgm:pt modelId="{68157F15-AA49-4D24-9DAF-B2B5864E23D1}" type="pres">
      <dgm:prSet presAssocID="{AE1D8B52-605B-46EC-BC4F-CBA0124E8752}" presName="child4Text" presStyleLbl="bgAcc1" presStyleIdx="3" presStyleCnt="4">
        <dgm:presLayoutVars>
          <dgm:bulletEnabled val="1"/>
        </dgm:presLayoutVars>
      </dgm:prSet>
      <dgm:spPr/>
    </dgm:pt>
    <dgm:pt modelId="{3170569B-04B4-4473-9A9B-455EA08D5968}" type="pres">
      <dgm:prSet presAssocID="{AE1D8B52-605B-46EC-BC4F-CBA0124E8752}" presName="childPlaceholder" presStyleCnt="0"/>
      <dgm:spPr/>
    </dgm:pt>
    <dgm:pt modelId="{02FEBA04-CA9B-48FB-A5AC-E25C49C62D12}" type="pres">
      <dgm:prSet presAssocID="{AE1D8B52-605B-46EC-BC4F-CBA0124E8752}" presName="circle" presStyleCnt="0"/>
      <dgm:spPr/>
    </dgm:pt>
    <dgm:pt modelId="{BDECC7F0-D25D-44F7-8C5C-016595D6E417}" type="pres">
      <dgm:prSet presAssocID="{AE1D8B52-605B-46EC-BC4F-CBA0124E8752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5ACF3490-AFB9-43FF-84D8-B317DA460B62}" type="pres">
      <dgm:prSet presAssocID="{AE1D8B52-605B-46EC-BC4F-CBA0124E8752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0444F871-4BF9-4CCD-8D47-23D2BCEB3641}" type="pres">
      <dgm:prSet presAssocID="{AE1D8B52-605B-46EC-BC4F-CBA0124E8752}" presName="quadrant3" presStyleLbl="node1" presStyleIdx="2" presStyleCnt="4" custLinFactNeighborX="-2259" custLinFactNeighborY="475">
        <dgm:presLayoutVars>
          <dgm:chMax val="1"/>
          <dgm:bulletEnabled val="1"/>
        </dgm:presLayoutVars>
      </dgm:prSet>
      <dgm:spPr/>
    </dgm:pt>
    <dgm:pt modelId="{B8093D65-480C-404B-9F2F-99627F5AAEEE}" type="pres">
      <dgm:prSet presAssocID="{AE1D8B52-605B-46EC-BC4F-CBA0124E8752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1D374FB-0562-453F-A6B5-76AC87285E2A}" type="pres">
      <dgm:prSet presAssocID="{AE1D8B52-605B-46EC-BC4F-CBA0124E8752}" presName="quadrantPlaceholder" presStyleCnt="0"/>
      <dgm:spPr/>
    </dgm:pt>
    <dgm:pt modelId="{D21D7DEC-86F3-49A4-AA4E-874C6BCE9669}" type="pres">
      <dgm:prSet presAssocID="{AE1D8B52-605B-46EC-BC4F-CBA0124E8752}" presName="center1" presStyleLbl="fgShp" presStyleIdx="0" presStyleCnt="2"/>
      <dgm:spPr/>
    </dgm:pt>
    <dgm:pt modelId="{F6053214-8F62-4429-B4A0-5E725678B5FA}" type="pres">
      <dgm:prSet presAssocID="{AE1D8B52-605B-46EC-BC4F-CBA0124E8752}" presName="center2" presStyleLbl="fgShp" presStyleIdx="1" presStyleCnt="2"/>
      <dgm:spPr/>
    </dgm:pt>
  </dgm:ptLst>
  <dgm:cxnLst>
    <dgm:cxn modelId="{6B6BBC06-9744-4002-AFC8-BBEB12679B2F}" type="presOf" srcId="{438A8B5C-79AE-4B3C-8137-2FB339014765}" destId="{9B6B27CD-B8BF-4EC0-9F74-F019BE67F5F1}" srcOrd="1" destOrd="0" presId="urn:microsoft.com/office/officeart/2005/8/layout/cycle4#1"/>
    <dgm:cxn modelId="{2BE61C0B-A8AF-49B4-BA1C-43AB6E53FD8C}" type="presOf" srcId="{F88E7E5C-3CD2-43D3-AE26-233D61E3FAAE}" destId="{B8093D65-480C-404B-9F2F-99627F5AAEEE}" srcOrd="0" destOrd="0" presId="urn:microsoft.com/office/officeart/2005/8/layout/cycle4#1"/>
    <dgm:cxn modelId="{1C87D416-101A-4668-A633-E85A8A2BF19F}" type="presOf" srcId="{D108B8E8-26A2-4C8C-8276-0E34EE157C52}" destId="{9B6B27CD-B8BF-4EC0-9F74-F019BE67F5F1}" srcOrd="1" destOrd="2" presId="urn:microsoft.com/office/officeart/2005/8/layout/cycle4#1"/>
    <dgm:cxn modelId="{0F5BB11B-9764-4EA5-83CB-0D0B85C69EB7}" type="presOf" srcId="{037F1631-DC21-4825-885C-0E3F894B4A3F}" destId="{5ACF3490-AFB9-43FF-84D8-B317DA460B62}" srcOrd="0" destOrd="0" presId="urn:microsoft.com/office/officeart/2005/8/layout/cycle4#1"/>
    <dgm:cxn modelId="{F3874425-3ED5-4A4D-B9C4-8AF6060AA04A}" type="presOf" srcId="{03BC1163-C502-42A6-BB69-2460E3E03810}" destId="{0444F871-4BF9-4CCD-8D47-23D2BCEB3641}" srcOrd="0" destOrd="0" presId="urn:microsoft.com/office/officeart/2005/8/layout/cycle4#1"/>
    <dgm:cxn modelId="{60B75529-CAD0-4BCA-9788-FA2EA500CE39}" type="presOf" srcId="{10E70CE3-5A22-4AE8-AD00-928D95FBE513}" destId="{68157F15-AA49-4D24-9DAF-B2B5864E23D1}" srcOrd="1" destOrd="1" presId="urn:microsoft.com/office/officeart/2005/8/layout/cycle4#1"/>
    <dgm:cxn modelId="{2E629A3A-7679-4F42-884E-BE45581EE002}" type="presOf" srcId="{66C96AD1-32F4-4ACF-8E81-07A5C0702836}" destId="{092A8FC1-3A66-433C-8831-DBD2A7D36839}" srcOrd="0" destOrd="0" presId="urn:microsoft.com/office/officeart/2005/8/layout/cycle4#1"/>
    <dgm:cxn modelId="{2793323D-9C17-4AF1-BAF3-A33FEE26479A}" srcId="{037F1631-DC21-4825-885C-0E3F894B4A3F}" destId="{4F3342FD-15A9-4735-82B5-4CB74E624433}" srcOrd="1" destOrd="0" parTransId="{046C83C3-14F2-447E-8657-AF0E8ED5AA32}" sibTransId="{0967E2E9-14BA-4DFC-94F7-FD6417C4BFB0}"/>
    <dgm:cxn modelId="{71456D3E-103D-4D2E-B7A5-C0E04D3FAC1B}" srcId="{64C1C10B-D1D1-4F4B-9C78-D7D215511841}" destId="{7A7BE623-CA82-4CCF-90D8-EC669649C46A}" srcOrd="1" destOrd="0" parTransId="{2E8EA49B-C804-493A-A992-5C240989F257}" sibTransId="{5E7FD1A3-59DA-4AE3-A940-AE690C162FB1}"/>
    <dgm:cxn modelId="{D87C6E41-063D-4059-AA16-7C2609E21E51}" type="presOf" srcId="{7A7BE623-CA82-4CCF-90D8-EC669649C46A}" destId="{9B6B27CD-B8BF-4EC0-9F74-F019BE67F5F1}" srcOrd="1" destOrd="1" presId="urn:microsoft.com/office/officeart/2005/8/layout/cycle4#1"/>
    <dgm:cxn modelId="{C7165166-C135-46F0-B585-B85947E5184E}" type="presOf" srcId="{5E455C24-862F-4ADD-895B-A0DE5E41599C}" destId="{3BFF4765-14F5-45EB-BA3F-76D31E4261A9}" srcOrd="1" destOrd="0" presId="urn:microsoft.com/office/officeart/2005/8/layout/cycle4#1"/>
    <dgm:cxn modelId="{EF8DF268-E6F5-4B10-80DE-2DCE1854E916}" type="presOf" srcId="{438A8B5C-79AE-4B3C-8137-2FB339014765}" destId="{A7064FD8-B366-4492-8288-CBDC4B497386}" srcOrd="0" destOrd="0" presId="urn:microsoft.com/office/officeart/2005/8/layout/cycle4#1"/>
    <dgm:cxn modelId="{AFD7CD6A-BAA5-49F4-AD6A-FC9AD184C45A}" srcId="{AE1D8B52-605B-46EC-BC4F-CBA0124E8752}" destId="{037F1631-DC21-4825-885C-0E3F894B4A3F}" srcOrd="1" destOrd="0" parTransId="{E867808C-5600-4792-BC09-CB5E8D83765D}" sibTransId="{C111E230-7F16-4C10-8BB9-C96E03D3C0E8}"/>
    <dgm:cxn modelId="{1B090B4E-A3DF-408D-98BB-73F30BB87970}" srcId="{037F1631-DC21-4825-885C-0E3F894B4A3F}" destId="{5E455C24-862F-4ADD-895B-A0DE5E41599C}" srcOrd="0" destOrd="0" parTransId="{6257BCE9-9854-419F-B10E-B48CC4D5A41C}" sibTransId="{E15750D9-E952-46E1-9C61-DE5FD1878D5B}"/>
    <dgm:cxn modelId="{1801B455-8F2C-4934-8F3E-1AEC2391FD2C}" type="presOf" srcId="{7A7BE623-CA82-4CCF-90D8-EC669649C46A}" destId="{A7064FD8-B366-4492-8288-CBDC4B497386}" srcOrd="0" destOrd="1" presId="urn:microsoft.com/office/officeart/2005/8/layout/cycle4#1"/>
    <dgm:cxn modelId="{D1A9AF77-4221-4B7B-A54C-62AEC5025BDA}" type="presOf" srcId="{66C96AD1-32F4-4ACF-8E81-07A5C0702836}" destId="{31026CBD-DB6E-4056-B7D0-83CC3C806544}" srcOrd="1" destOrd="0" presId="urn:microsoft.com/office/officeart/2005/8/layout/cycle4#1"/>
    <dgm:cxn modelId="{564FFF77-0D53-49C0-A08E-6A43D4CC43A6}" type="presOf" srcId="{27235189-4C98-4F4E-93B6-A7070379EF31}" destId="{68157F15-AA49-4D24-9DAF-B2B5864E23D1}" srcOrd="1" destOrd="0" presId="urn:microsoft.com/office/officeart/2005/8/layout/cycle4#1"/>
    <dgm:cxn modelId="{523C7B7C-D68F-460C-9D7B-FF9A19D724A1}" type="presOf" srcId="{AE1D8B52-605B-46EC-BC4F-CBA0124E8752}" destId="{179FA5A7-6309-43A2-94CC-86244C330256}" srcOrd="0" destOrd="0" presId="urn:microsoft.com/office/officeart/2005/8/layout/cycle4#1"/>
    <dgm:cxn modelId="{DF7DF280-85F5-48D7-B2C9-CE7F12147CDC}" srcId="{AE1D8B52-605B-46EC-BC4F-CBA0124E8752}" destId="{F88E7E5C-3CD2-43D3-AE26-233D61E3FAAE}" srcOrd="3" destOrd="0" parTransId="{5EED32DA-D95F-41C2-AD94-9140D4D49392}" sibTransId="{968CFA4B-51B8-4801-9051-E00881CE6FA3}"/>
    <dgm:cxn modelId="{06C31781-2FC2-420F-A276-0B3AC24A8926}" type="presOf" srcId="{5E455C24-862F-4ADD-895B-A0DE5E41599C}" destId="{C7E17121-8943-49D6-A613-7DAE77A7B0BD}" srcOrd="0" destOrd="0" presId="urn:microsoft.com/office/officeart/2005/8/layout/cycle4#1"/>
    <dgm:cxn modelId="{A3681683-F8A3-4E54-854B-CDB2DD370018}" srcId="{64C1C10B-D1D1-4F4B-9C78-D7D215511841}" destId="{D108B8E8-26A2-4C8C-8276-0E34EE157C52}" srcOrd="2" destOrd="0" parTransId="{284BAA52-7753-409F-8E31-D73ABBD68B6B}" sibTransId="{3B67C834-AAEF-43DA-84BB-13C848E9B800}"/>
    <dgm:cxn modelId="{EB087083-3173-4C4C-B89F-776172FF08C4}" srcId="{F88E7E5C-3CD2-43D3-AE26-233D61E3FAAE}" destId="{10E70CE3-5A22-4AE8-AD00-928D95FBE513}" srcOrd="1" destOrd="0" parTransId="{A21532AC-EFDF-4313-B32F-39E5F35C94C8}" sibTransId="{C5F76DBD-8847-4F2D-9C13-DC90717BDA8D}"/>
    <dgm:cxn modelId="{D702608D-F67F-4552-830F-EE4E3AD8DE83}" type="presOf" srcId="{10E70CE3-5A22-4AE8-AD00-928D95FBE513}" destId="{BB86EA0C-F4BB-44BB-95E3-4E3651E3052B}" srcOrd="0" destOrd="1" presId="urn:microsoft.com/office/officeart/2005/8/layout/cycle4#1"/>
    <dgm:cxn modelId="{40840BA0-D7EC-49FB-B7F2-0441ADA2EE85}" type="presOf" srcId="{D108B8E8-26A2-4C8C-8276-0E34EE157C52}" destId="{A7064FD8-B366-4492-8288-CBDC4B497386}" srcOrd="0" destOrd="2" presId="urn:microsoft.com/office/officeart/2005/8/layout/cycle4#1"/>
    <dgm:cxn modelId="{9541F3CA-0ADF-4175-94F4-F047E59985B9}" srcId="{64C1C10B-D1D1-4F4B-9C78-D7D215511841}" destId="{438A8B5C-79AE-4B3C-8137-2FB339014765}" srcOrd="0" destOrd="0" parTransId="{D56D56F0-384E-4E75-8797-3C78E5BBD524}" sibTransId="{C94AAAD6-BBB2-489D-95CB-1C14E98D1132}"/>
    <dgm:cxn modelId="{6C8C4ACD-C29A-4344-95B2-CEDF67CC13F3}" type="presOf" srcId="{64C1C10B-D1D1-4F4B-9C78-D7D215511841}" destId="{BDECC7F0-D25D-44F7-8C5C-016595D6E417}" srcOrd="0" destOrd="0" presId="urn:microsoft.com/office/officeart/2005/8/layout/cycle4#1"/>
    <dgm:cxn modelId="{762C7DCD-609D-4D9A-9B36-B6746E54DAC3}" srcId="{03BC1163-C502-42A6-BB69-2460E3E03810}" destId="{66C96AD1-32F4-4ACF-8E81-07A5C0702836}" srcOrd="0" destOrd="0" parTransId="{50243BFE-53ED-4382-B6B2-81AE5B3D9E19}" sibTransId="{1B1B1C72-ECCB-4134-93DF-399BCA367836}"/>
    <dgm:cxn modelId="{360910D9-2631-433D-893B-3D1D2F068E46}" type="presOf" srcId="{4F3342FD-15A9-4735-82B5-4CB74E624433}" destId="{C7E17121-8943-49D6-A613-7DAE77A7B0BD}" srcOrd="0" destOrd="1" presId="urn:microsoft.com/office/officeart/2005/8/layout/cycle4#1"/>
    <dgm:cxn modelId="{6549BEDE-A83E-41BB-9C8E-2A2DA5939F9E}" srcId="{AE1D8B52-605B-46EC-BC4F-CBA0124E8752}" destId="{64C1C10B-D1D1-4F4B-9C78-D7D215511841}" srcOrd="0" destOrd="0" parTransId="{23FB4E00-E360-41C4-8FD9-9158D6B7F2BC}" sibTransId="{70673DE5-6754-4B9F-8AA3-BA53B03DF34D}"/>
    <dgm:cxn modelId="{763415DF-F399-479F-B1B3-FD4A6FD76378}" type="presOf" srcId="{4F3342FD-15A9-4735-82B5-4CB74E624433}" destId="{3BFF4765-14F5-45EB-BA3F-76D31E4261A9}" srcOrd="1" destOrd="1" presId="urn:microsoft.com/office/officeart/2005/8/layout/cycle4#1"/>
    <dgm:cxn modelId="{AA33D9E5-44D2-40E7-9AAD-6DBF93E12853}" srcId="{F88E7E5C-3CD2-43D3-AE26-233D61E3FAAE}" destId="{27235189-4C98-4F4E-93B6-A7070379EF31}" srcOrd="0" destOrd="0" parTransId="{FA8C0238-EE34-4679-93FF-5FD68515F380}" sibTransId="{6C3827AE-1CC8-47A2-86D8-FA482D8B2037}"/>
    <dgm:cxn modelId="{A68B9CF1-5142-4EAE-B791-169157587A6E}" srcId="{AE1D8B52-605B-46EC-BC4F-CBA0124E8752}" destId="{03BC1163-C502-42A6-BB69-2460E3E03810}" srcOrd="2" destOrd="0" parTransId="{31282B1B-895E-4740-8264-0292ACE45E46}" sibTransId="{1E43956B-B8C3-4E54-B9F1-1C5C663823BF}"/>
    <dgm:cxn modelId="{E6FA10F4-7674-44C1-94F8-64F5BB098521}" type="presOf" srcId="{27235189-4C98-4F4E-93B6-A7070379EF31}" destId="{BB86EA0C-F4BB-44BB-95E3-4E3651E3052B}" srcOrd="0" destOrd="0" presId="urn:microsoft.com/office/officeart/2005/8/layout/cycle4#1"/>
    <dgm:cxn modelId="{74A24C9F-BECD-4A20-BE57-8EA925B0E7FB}" type="presParOf" srcId="{179FA5A7-6309-43A2-94CC-86244C330256}" destId="{0C7EF4C4-7211-4CD9-8F3D-EF88BFD9AE1F}" srcOrd="0" destOrd="0" presId="urn:microsoft.com/office/officeart/2005/8/layout/cycle4#1"/>
    <dgm:cxn modelId="{48B6C981-157A-49C8-9BB5-025D77A31754}" type="presParOf" srcId="{0C7EF4C4-7211-4CD9-8F3D-EF88BFD9AE1F}" destId="{99DAC84A-2FC8-43AD-A4DA-7B03173D6D9C}" srcOrd="0" destOrd="0" presId="urn:microsoft.com/office/officeart/2005/8/layout/cycle4#1"/>
    <dgm:cxn modelId="{7C638544-7E26-47D7-9445-E9E149C5655C}" type="presParOf" srcId="{99DAC84A-2FC8-43AD-A4DA-7B03173D6D9C}" destId="{A7064FD8-B366-4492-8288-CBDC4B497386}" srcOrd="0" destOrd="0" presId="urn:microsoft.com/office/officeart/2005/8/layout/cycle4#1"/>
    <dgm:cxn modelId="{F82D1495-26A2-459A-8508-91EF8025531A}" type="presParOf" srcId="{99DAC84A-2FC8-43AD-A4DA-7B03173D6D9C}" destId="{9B6B27CD-B8BF-4EC0-9F74-F019BE67F5F1}" srcOrd="1" destOrd="0" presId="urn:microsoft.com/office/officeart/2005/8/layout/cycle4#1"/>
    <dgm:cxn modelId="{ECD9563A-564A-4C0A-899B-F4CC1E1555A6}" type="presParOf" srcId="{0C7EF4C4-7211-4CD9-8F3D-EF88BFD9AE1F}" destId="{2732775F-6C34-46C5-BCAC-A97248C3D90D}" srcOrd="1" destOrd="0" presId="urn:microsoft.com/office/officeart/2005/8/layout/cycle4#1"/>
    <dgm:cxn modelId="{B9F0ECB5-893A-4F62-B612-5370361C0B83}" type="presParOf" srcId="{2732775F-6C34-46C5-BCAC-A97248C3D90D}" destId="{C7E17121-8943-49D6-A613-7DAE77A7B0BD}" srcOrd="0" destOrd="0" presId="urn:microsoft.com/office/officeart/2005/8/layout/cycle4#1"/>
    <dgm:cxn modelId="{EEF66BA0-6232-401B-B5AD-ADB29EE15E1B}" type="presParOf" srcId="{2732775F-6C34-46C5-BCAC-A97248C3D90D}" destId="{3BFF4765-14F5-45EB-BA3F-76D31E4261A9}" srcOrd="1" destOrd="0" presId="urn:microsoft.com/office/officeart/2005/8/layout/cycle4#1"/>
    <dgm:cxn modelId="{C7A6E9CB-F13E-4066-B516-13AC6644256B}" type="presParOf" srcId="{0C7EF4C4-7211-4CD9-8F3D-EF88BFD9AE1F}" destId="{46BD7099-FE22-4475-82B2-008AAA0BC122}" srcOrd="2" destOrd="0" presId="urn:microsoft.com/office/officeart/2005/8/layout/cycle4#1"/>
    <dgm:cxn modelId="{72E14FAA-C1A1-4751-A3B9-3289F327382E}" type="presParOf" srcId="{46BD7099-FE22-4475-82B2-008AAA0BC122}" destId="{092A8FC1-3A66-433C-8831-DBD2A7D36839}" srcOrd="0" destOrd="0" presId="urn:microsoft.com/office/officeart/2005/8/layout/cycle4#1"/>
    <dgm:cxn modelId="{84A35D8E-C250-4A91-8E95-7F7AF33905D2}" type="presParOf" srcId="{46BD7099-FE22-4475-82B2-008AAA0BC122}" destId="{31026CBD-DB6E-4056-B7D0-83CC3C806544}" srcOrd="1" destOrd="0" presId="urn:microsoft.com/office/officeart/2005/8/layout/cycle4#1"/>
    <dgm:cxn modelId="{0604EEB9-ECD5-4A7A-9F8C-54FA0ECACEF5}" type="presParOf" srcId="{0C7EF4C4-7211-4CD9-8F3D-EF88BFD9AE1F}" destId="{F0EC446B-14A7-4505-B896-E997CEBDAB26}" srcOrd="3" destOrd="0" presId="urn:microsoft.com/office/officeart/2005/8/layout/cycle4#1"/>
    <dgm:cxn modelId="{824D02EE-6C63-4E61-BF26-ED351F79C4DE}" type="presParOf" srcId="{F0EC446B-14A7-4505-B896-E997CEBDAB26}" destId="{BB86EA0C-F4BB-44BB-95E3-4E3651E3052B}" srcOrd="0" destOrd="0" presId="urn:microsoft.com/office/officeart/2005/8/layout/cycle4#1"/>
    <dgm:cxn modelId="{7CED6A71-B0DC-42B2-BF0A-D42347BB4786}" type="presParOf" srcId="{F0EC446B-14A7-4505-B896-E997CEBDAB26}" destId="{68157F15-AA49-4D24-9DAF-B2B5864E23D1}" srcOrd="1" destOrd="0" presId="urn:microsoft.com/office/officeart/2005/8/layout/cycle4#1"/>
    <dgm:cxn modelId="{5F22CEBA-2504-4011-9120-97935D29CFED}" type="presParOf" srcId="{0C7EF4C4-7211-4CD9-8F3D-EF88BFD9AE1F}" destId="{3170569B-04B4-4473-9A9B-455EA08D5968}" srcOrd="4" destOrd="0" presId="urn:microsoft.com/office/officeart/2005/8/layout/cycle4#1"/>
    <dgm:cxn modelId="{99920D6E-7794-46A3-9803-4009E54C395B}" type="presParOf" srcId="{179FA5A7-6309-43A2-94CC-86244C330256}" destId="{02FEBA04-CA9B-48FB-A5AC-E25C49C62D12}" srcOrd="1" destOrd="0" presId="urn:microsoft.com/office/officeart/2005/8/layout/cycle4#1"/>
    <dgm:cxn modelId="{F68535E7-6D53-4AB8-B81B-5110541DF2BD}" type="presParOf" srcId="{02FEBA04-CA9B-48FB-A5AC-E25C49C62D12}" destId="{BDECC7F0-D25D-44F7-8C5C-016595D6E417}" srcOrd="0" destOrd="0" presId="urn:microsoft.com/office/officeart/2005/8/layout/cycle4#1"/>
    <dgm:cxn modelId="{3C306847-C791-4502-A78F-066EE4AC7C8D}" type="presParOf" srcId="{02FEBA04-CA9B-48FB-A5AC-E25C49C62D12}" destId="{5ACF3490-AFB9-43FF-84D8-B317DA460B62}" srcOrd="1" destOrd="0" presId="urn:microsoft.com/office/officeart/2005/8/layout/cycle4#1"/>
    <dgm:cxn modelId="{3E19209D-ABA2-4588-BD82-1E97C47F0367}" type="presParOf" srcId="{02FEBA04-CA9B-48FB-A5AC-E25C49C62D12}" destId="{0444F871-4BF9-4CCD-8D47-23D2BCEB3641}" srcOrd="2" destOrd="0" presId="urn:microsoft.com/office/officeart/2005/8/layout/cycle4#1"/>
    <dgm:cxn modelId="{AAA8A31C-DABA-43D2-910A-0658CA28A6A7}" type="presParOf" srcId="{02FEBA04-CA9B-48FB-A5AC-E25C49C62D12}" destId="{B8093D65-480C-404B-9F2F-99627F5AAEEE}" srcOrd="3" destOrd="0" presId="urn:microsoft.com/office/officeart/2005/8/layout/cycle4#1"/>
    <dgm:cxn modelId="{60DE9C75-DC64-4A7A-8671-4DDCAD178114}" type="presParOf" srcId="{02FEBA04-CA9B-48FB-A5AC-E25C49C62D12}" destId="{C1D374FB-0562-453F-A6B5-76AC87285E2A}" srcOrd="4" destOrd="0" presId="urn:microsoft.com/office/officeart/2005/8/layout/cycle4#1"/>
    <dgm:cxn modelId="{3D97E504-EDD8-4200-8274-BC7C1120014C}" type="presParOf" srcId="{179FA5A7-6309-43A2-94CC-86244C330256}" destId="{D21D7DEC-86F3-49A4-AA4E-874C6BCE9669}" srcOrd="2" destOrd="0" presId="urn:microsoft.com/office/officeart/2005/8/layout/cycle4#1"/>
    <dgm:cxn modelId="{D5347D76-C42E-4DE7-80B9-F24A2D8D55EB}" type="presParOf" srcId="{179FA5A7-6309-43A2-94CC-86244C330256}" destId="{F6053214-8F62-4429-B4A0-5E725678B5FA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160CA-83F3-4E39-8CE5-1E90DD4DE6E9}">
      <dsp:nvSpPr>
        <dsp:cNvPr id="0" name=""/>
        <dsp:cNvSpPr/>
      </dsp:nvSpPr>
      <dsp:spPr>
        <a:xfrm rot="16200000">
          <a:off x="-1210146" y="2310159"/>
          <a:ext cx="3405267" cy="720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35304" bIns="0" numCol="1" spcCol="1270" anchor="t" anchorCtr="0">
          <a:noAutofit/>
        </a:bodyPr>
        <a:lstStyle/>
        <a:p>
          <a:pPr marL="0" lvl="0" indent="0" algn="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5400" kern="1200" dirty="0"/>
            <a:t>Activo</a:t>
          </a:r>
          <a:endParaRPr lang="es-ES" sz="5400" kern="1200" dirty="0"/>
        </a:p>
      </dsp:txBody>
      <dsp:txXfrm>
        <a:off x="-1210146" y="2310159"/>
        <a:ext cx="3405267" cy="720344"/>
      </dsp:txXfrm>
    </dsp:sp>
    <dsp:sp modelId="{E503CFF2-83F5-43D9-A778-10FEC63F9083}">
      <dsp:nvSpPr>
        <dsp:cNvPr id="0" name=""/>
        <dsp:cNvSpPr/>
      </dsp:nvSpPr>
      <dsp:spPr>
        <a:xfrm>
          <a:off x="852659" y="967698"/>
          <a:ext cx="3933794" cy="3405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635304" rIns="263144" bIns="263144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900" kern="1200" dirty="0"/>
            <a:t>Caja e Inversiones</a:t>
          </a:r>
          <a:endParaRPr lang="es-E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900" kern="1200" dirty="0"/>
            <a:t>Clientes</a:t>
          </a:r>
          <a:endParaRPr lang="es-E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900" kern="1200" dirty="0"/>
            <a:t>Bienes de Cambio</a:t>
          </a:r>
          <a:endParaRPr lang="es-ES" sz="2900" kern="1200" dirty="0"/>
        </a:p>
      </dsp:txBody>
      <dsp:txXfrm>
        <a:off x="852659" y="967698"/>
        <a:ext cx="3933794" cy="3405267"/>
      </dsp:txXfrm>
    </dsp:sp>
    <dsp:sp modelId="{011C3580-65D9-453E-A050-7DA5D6A2BB6E}">
      <dsp:nvSpPr>
        <dsp:cNvPr id="0" name=""/>
        <dsp:cNvSpPr/>
      </dsp:nvSpPr>
      <dsp:spPr>
        <a:xfrm>
          <a:off x="0" y="-7432"/>
          <a:ext cx="1653782" cy="148924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0D80A6-1A0A-4DB9-A0EA-6B81F32A4475}">
      <dsp:nvSpPr>
        <dsp:cNvPr id="0" name=""/>
        <dsp:cNvSpPr/>
      </dsp:nvSpPr>
      <dsp:spPr>
        <a:xfrm rot="16200000">
          <a:off x="4468491" y="2310353"/>
          <a:ext cx="3405267" cy="720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35304" bIns="0" numCol="1" spcCol="1270" anchor="t" anchorCtr="0">
          <a:noAutofit/>
        </a:bodyPr>
        <a:lstStyle/>
        <a:p>
          <a:pPr marL="0" lvl="0" indent="0" algn="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5400" kern="1200" dirty="0"/>
            <a:t>Pasivo</a:t>
          </a:r>
          <a:endParaRPr lang="es-ES" sz="5400" kern="1200" dirty="0"/>
        </a:p>
      </dsp:txBody>
      <dsp:txXfrm>
        <a:off x="4468491" y="2310353"/>
        <a:ext cx="3405267" cy="720344"/>
      </dsp:txXfrm>
    </dsp:sp>
    <dsp:sp modelId="{6EEB4CBC-C3B5-4620-ADA2-9CA5CACED2CB}">
      <dsp:nvSpPr>
        <dsp:cNvPr id="0" name=""/>
        <dsp:cNvSpPr/>
      </dsp:nvSpPr>
      <dsp:spPr>
        <a:xfrm>
          <a:off x="6531297" y="967892"/>
          <a:ext cx="3933794" cy="3405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635304" rIns="263144" bIns="263144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900" kern="1200" dirty="0"/>
            <a:t>Proveedores</a:t>
          </a:r>
          <a:endParaRPr lang="es-E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900" kern="1200" dirty="0"/>
            <a:t>Impuestos</a:t>
          </a:r>
          <a:endParaRPr lang="es-E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900" kern="1200" dirty="0"/>
            <a:t>Financiamiento</a:t>
          </a:r>
          <a:endParaRPr lang="es-ES" sz="2900" kern="1200" dirty="0"/>
        </a:p>
      </dsp:txBody>
      <dsp:txXfrm>
        <a:off x="6531297" y="967892"/>
        <a:ext cx="3933794" cy="3405267"/>
      </dsp:txXfrm>
    </dsp:sp>
    <dsp:sp modelId="{3ED463C0-7C22-44D9-BA4F-A7A306796EA4}">
      <dsp:nvSpPr>
        <dsp:cNvPr id="0" name=""/>
        <dsp:cNvSpPr/>
      </dsp:nvSpPr>
      <dsp:spPr>
        <a:xfrm>
          <a:off x="8752581" y="-7432"/>
          <a:ext cx="1423055" cy="148963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2A8FC1-3A66-433C-8831-DBD2A7D36839}">
      <dsp:nvSpPr>
        <dsp:cNvPr id="0" name=""/>
        <dsp:cNvSpPr/>
      </dsp:nvSpPr>
      <dsp:spPr>
        <a:xfrm>
          <a:off x="4464837" y="3533955"/>
          <a:ext cx="3265957" cy="1663037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Mayor necesidad de Capital de Trabajo</a:t>
          </a:r>
        </a:p>
      </dsp:txBody>
      <dsp:txXfrm>
        <a:off x="5481156" y="3986246"/>
        <a:ext cx="2213106" cy="1174214"/>
      </dsp:txXfrm>
    </dsp:sp>
    <dsp:sp modelId="{BB86EA0C-F4BB-44BB-95E3-4E3651E3052B}">
      <dsp:nvSpPr>
        <dsp:cNvPr id="0" name=""/>
        <dsp:cNvSpPr/>
      </dsp:nvSpPr>
      <dsp:spPr>
        <a:xfrm>
          <a:off x="2359" y="3533955"/>
          <a:ext cx="3486284" cy="1663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Mayor necesidad de Capital de Trabajo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700" kern="1200" dirty="0"/>
        </a:p>
      </dsp:txBody>
      <dsp:txXfrm>
        <a:off x="38891" y="3986246"/>
        <a:ext cx="2367335" cy="1174214"/>
      </dsp:txXfrm>
    </dsp:sp>
    <dsp:sp modelId="{C7E17121-8943-49D6-A613-7DAE77A7B0BD}">
      <dsp:nvSpPr>
        <dsp:cNvPr id="0" name=""/>
        <dsp:cNvSpPr/>
      </dsp:nvSpPr>
      <dsp:spPr>
        <a:xfrm>
          <a:off x="4369012" y="0"/>
          <a:ext cx="3407493" cy="1663037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err="1"/>
            <a:t>Cuentas</a:t>
          </a:r>
          <a:r>
            <a:rPr lang="en-GB" sz="1600" kern="1200" dirty="0"/>
            <a:t> </a:t>
          </a:r>
          <a:r>
            <a:rPr lang="en-GB" sz="1600" kern="1200" dirty="0" err="1"/>
            <a:t>por</a:t>
          </a:r>
          <a:r>
            <a:rPr lang="en-GB" sz="1600" kern="1200" dirty="0"/>
            <a:t> </a:t>
          </a:r>
          <a:r>
            <a:rPr lang="en-GB" sz="1600" kern="1200" dirty="0" err="1"/>
            <a:t>pagar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err="1"/>
            <a:t>Financiaciones</a:t>
          </a:r>
          <a:endParaRPr lang="en-GB" sz="1600" kern="1200" dirty="0"/>
        </a:p>
      </dsp:txBody>
      <dsp:txXfrm>
        <a:off x="5427792" y="36532"/>
        <a:ext cx="2312181" cy="1174214"/>
      </dsp:txXfrm>
    </dsp:sp>
    <dsp:sp modelId="{A7064FD8-B366-4492-8288-CBDC4B497386}">
      <dsp:nvSpPr>
        <dsp:cNvPr id="0" name=""/>
        <dsp:cNvSpPr/>
      </dsp:nvSpPr>
      <dsp:spPr>
        <a:xfrm>
          <a:off x="0" y="0"/>
          <a:ext cx="3472395" cy="1663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err="1"/>
            <a:t>Caja</a:t>
          </a:r>
          <a:r>
            <a:rPr lang="en-GB" sz="1600" kern="1200" dirty="0"/>
            <a:t> y </a:t>
          </a:r>
          <a:r>
            <a:rPr lang="en-GB" sz="1600" kern="1200" dirty="0" err="1"/>
            <a:t>Bancos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err="1"/>
            <a:t>Cuentas</a:t>
          </a:r>
          <a:r>
            <a:rPr lang="en-GB" sz="1600" kern="1200" dirty="0"/>
            <a:t> </a:t>
          </a:r>
          <a:r>
            <a:rPr lang="en-GB" sz="1600" kern="1200" dirty="0" err="1"/>
            <a:t>Por</a:t>
          </a:r>
          <a:r>
            <a:rPr lang="en-GB" sz="1600" kern="1200" dirty="0"/>
            <a:t> </a:t>
          </a:r>
          <a:r>
            <a:rPr lang="en-GB" sz="1600" kern="1200" dirty="0" err="1"/>
            <a:t>cobrar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err="1"/>
            <a:t>Bienes</a:t>
          </a:r>
          <a:r>
            <a:rPr lang="en-GB" sz="1600" kern="1200" dirty="0"/>
            <a:t> de </a:t>
          </a:r>
          <a:r>
            <a:rPr lang="en-GB" sz="1600" kern="1200" dirty="0" err="1"/>
            <a:t>cambio</a:t>
          </a:r>
          <a:r>
            <a:rPr lang="en-GB" sz="1600" kern="1200" dirty="0"/>
            <a:t> y </a:t>
          </a:r>
          <a:r>
            <a:rPr lang="en-GB" sz="1600" kern="1200" dirty="0" err="1"/>
            <a:t>materias</a:t>
          </a:r>
          <a:r>
            <a:rPr lang="en-GB" sz="1600" kern="1200" dirty="0"/>
            <a:t> </a:t>
          </a:r>
          <a:r>
            <a:rPr lang="en-GB" sz="1600" kern="1200" dirty="0" err="1"/>
            <a:t>primas</a:t>
          </a:r>
          <a:r>
            <a:rPr lang="en-GB" sz="1400" kern="1200" dirty="0"/>
            <a:t>		</a:t>
          </a:r>
        </a:p>
      </dsp:txBody>
      <dsp:txXfrm>
        <a:off x="36532" y="36532"/>
        <a:ext cx="2357612" cy="1174214"/>
      </dsp:txXfrm>
    </dsp:sp>
    <dsp:sp modelId="{BDECC7F0-D25D-44F7-8C5C-016595D6E417}">
      <dsp:nvSpPr>
        <dsp:cNvPr id="0" name=""/>
        <dsp:cNvSpPr/>
      </dsp:nvSpPr>
      <dsp:spPr>
        <a:xfrm>
          <a:off x="1681462" y="296228"/>
          <a:ext cx="2250297" cy="225029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VENTAS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$$$$$$$$$</a:t>
          </a:r>
        </a:p>
      </dsp:txBody>
      <dsp:txXfrm>
        <a:off x="2340559" y="955325"/>
        <a:ext cx="1591200" cy="1591200"/>
      </dsp:txXfrm>
    </dsp:sp>
    <dsp:sp modelId="{5ACF3490-AFB9-43FF-84D8-B317DA460B62}">
      <dsp:nvSpPr>
        <dsp:cNvPr id="0" name=""/>
        <dsp:cNvSpPr/>
      </dsp:nvSpPr>
      <dsp:spPr>
        <a:xfrm rot="5400000">
          <a:off x="4035700" y="296228"/>
          <a:ext cx="2250297" cy="225029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COMPRAS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$$$$$$$$$</a:t>
          </a:r>
        </a:p>
      </dsp:txBody>
      <dsp:txXfrm rot="-5400000">
        <a:off x="4035700" y="955325"/>
        <a:ext cx="1591200" cy="1591200"/>
      </dsp:txXfrm>
    </dsp:sp>
    <dsp:sp modelId="{0444F871-4BF9-4CCD-8D47-23D2BCEB3641}">
      <dsp:nvSpPr>
        <dsp:cNvPr id="0" name=""/>
        <dsp:cNvSpPr/>
      </dsp:nvSpPr>
      <dsp:spPr>
        <a:xfrm rot="10800000">
          <a:off x="3984866" y="2661155"/>
          <a:ext cx="2250297" cy="225029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GASTOS DE PRODUCCION Y PLAZOS</a:t>
          </a:r>
        </a:p>
      </dsp:txBody>
      <dsp:txXfrm rot="10800000">
        <a:off x="3984866" y="2661155"/>
        <a:ext cx="1591200" cy="1591200"/>
      </dsp:txXfrm>
    </dsp:sp>
    <dsp:sp modelId="{B8093D65-480C-404B-9F2F-99627F5AAEEE}">
      <dsp:nvSpPr>
        <dsp:cNvPr id="0" name=""/>
        <dsp:cNvSpPr/>
      </dsp:nvSpPr>
      <dsp:spPr>
        <a:xfrm rot="16200000">
          <a:off x="1681462" y="2650466"/>
          <a:ext cx="2250297" cy="225029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MOVIMIENTOS DE STOCKS	</a:t>
          </a:r>
        </a:p>
      </dsp:txBody>
      <dsp:txXfrm rot="5400000">
        <a:off x="2340559" y="2650466"/>
        <a:ext cx="1591200" cy="1591200"/>
      </dsp:txXfrm>
    </dsp:sp>
    <dsp:sp modelId="{D21D7DEC-86F3-49A4-AA4E-874C6BCE9669}">
      <dsp:nvSpPr>
        <dsp:cNvPr id="0" name=""/>
        <dsp:cNvSpPr/>
      </dsp:nvSpPr>
      <dsp:spPr>
        <a:xfrm>
          <a:off x="3595255" y="2130767"/>
          <a:ext cx="776950" cy="67560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053214-8F62-4429-B4A0-5E725678B5FA}">
      <dsp:nvSpPr>
        <dsp:cNvPr id="0" name=""/>
        <dsp:cNvSpPr/>
      </dsp:nvSpPr>
      <dsp:spPr>
        <a:xfrm rot="10800000">
          <a:off x="3595255" y="2390616"/>
          <a:ext cx="776950" cy="67560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B55A95-4E65-8B74-E758-DA5CFB5CD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4A1D35-E38B-7208-DF39-04FB25B8F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146924-3F9E-2523-9C43-9AB5829C0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8BCD-580A-4245-9999-482241D6FDA5}" type="datetimeFigureOut">
              <a:rPr lang="es-AR" smtClean="0"/>
              <a:t>11/11/2025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966A8F-8A24-87B7-8C9C-351CD2EBE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D84071-3216-20FF-5C06-C4FB4FC77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7F4C-B404-4409-8458-E9F0656E4C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1274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A3CA5C-5450-60D8-5AC3-308D15230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B880006-7E06-9568-63E4-141D627FD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895937-BD73-7AB4-260E-DB6067873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8BCD-580A-4245-9999-482241D6FDA5}" type="datetimeFigureOut">
              <a:rPr lang="es-AR" smtClean="0"/>
              <a:t>11/11/2025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DE2F96-33CD-FBAE-F092-B8C905EE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85FC66-DE71-A503-80FA-50818DD0B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7F4C-B404-4409-8458-E9F0656E4C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2881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407536-5ED6-7D9D-F083-29F600B5E3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85D58D7-FB33-337B-D4CE-222AFD476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5466E8-AEB5-5643-6AD0-3B862660E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8BCD-580A-4245-9999-482241D6FDA5}" type="datetimeFigureOut">
              <a:rPr lang="es-AR" smtClean="0"/>
              <a:t>11/11/2025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F451AD-C6BA-6A44-F435-EA6DD836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6E8B37-2906-6DEC-4EA4-4DBD58B6C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7F4C-B404-4409-8458-E9F0656E4C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74326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0FFD27-AA64-F666-0A67-FE9EA7A2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7BB1E-7599-2B6F-5265-437589415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94B636-2CCD-89B4-53EF-FF3A6A042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8BCD-580A-4245-9999-482241D6FDA5}" type="datetimeFigureOut">
              <a:rPr lang="es-AR" smtClean="0"/>
              <a:t>11/11/2025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D7FF1-21DD-194D-8AE5-A9F9FDC8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4898D2-A311-4246-D149-B2D7069A3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7F4C-B404-4409-8458-E9F0656E4C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26579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FC8136-DA03-C7F6-253D-A7757F419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7FA7C8-35B7-BE91-8900-2B59DE7AE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F3B346-6D54-448D-EB8F-CDD6AC076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8BCD-580A-4245-9999-482241D6FDA5}" type="datetimeFigureOut">
              <a:rPr lang="es-AR" smtClean="0"/>
              <a:t>11/11/2025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41FE9C-AFC7-2F93-6772-F0132A116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C2B85D-10B0-881A-CE4B-BA5755563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7F4C-B404-4409-8458-E9F0656E4C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8395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CFBA0-FF0B-E867-C3CE-5B309C90E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8436A0-03A4-0CD9-8D90-2E5CA6EB60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397B01F-5EA5-4269-4BCF-A0A2E06F4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977740-DD87-6817-2772-1693E5536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8BCD-580A-4245-9999-482241D6FDA5}" type="datetimeFigureOut">
              <a:rPr lang="es-AR" smtClean="0"/>
              <a:t>11/11/2025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F9B404-D2EB-9286-5030-B344E08CD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8A832A-7528-E890-7DF5-A8BB8237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7F4C-B404-4409-8458-E9F0656E4C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9259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421410-6DAE-0F04-7114-B9D4544F7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85BD98-F304-5F81-3B0F-70E056D8E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8878CB-561E-21AC-094A-5320DBC71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4D1A5E5-722E-0473-3E61-FD22A8E2C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D0DA944-B10B-CDB9-8B98-D2D9EDAB4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BFC0CA7-47DF-AEDB-6873-FF5EE9FF8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8BCD-580A-4245-9999-482241D6FDA5}" type="datetimeFigureOut">
              <a:rPr lang="es-AR" smtClean="0"/>
              <a:t>11/11/2025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46382BD-CDCA-1DB8-0827-1CA94BDBE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AE0AD06-F54F-18C6-E8E0-8A19BFD76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7F4C-B404-4409-8458-E9F0656E4C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99406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7980BA-060E-D23C-7627-5FE1FB4D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7A935EB-DAD3-DF89-16D5-21C8449E9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8BCD-580A-4245-9999-482241D6FDA5}" type="datetimeFigureOut">
              <a:rPr lang="es-AR" smtClean="0"/>
              <a:t>11/11/2025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4AB00D2-E006-C01C-9624-EFCB7CB35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58AC8C3-BCB1-F47E-AC62-F629B027B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7F4C-B404-4409-8458-E9F0656E4C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9000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3F052D3-130C-8163-26EF-E578A80E4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8BCD-580A-4245-9999-482241D6FDA5}" type="datetimeFigureOut">
              <a:rPr lang="es-AR" smtClean="0"/>
              <a:t>11/11/2025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40F347A-7279-7ECF-D75D-B9E031504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9DF4A57-F47F-AF73-B71C-A985F171D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7F4C-B404-4409-8458-E9F0656E4C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80274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9D2E2D-110F-176D-E6ED-52C745C5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2964E8-319A-94BC-97C2-329011510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E19DD05-8496-419C-7F24-09FC62B77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FDD2A4-691C-19FC-00AA-47E05DC0A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8BCD-580A-4245-9999-482241D6FDA5}" type="datetimeFigureOut">
              <a:rPr lang="es-AR" smtClean="0"/>
              <a:t>11/11/2025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611D7C-D19A-A002-7A5B-57A038562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0F233F-F546-9482-C41D-F2E9D204A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7F4C-B404-4409-8458-E9F0656E4C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446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206F7-EA2D-5522-ED0D-AD3BB1C1C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5CB24A1-7276-EB2E-F7AA-4DD27C985F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24DAA98-1B01-6360-F70C-AC37F5BBD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DC9F22-AF56-E903-D4D7-C6AB1F278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8BCD-580A-4245-9999-482241D6FDA5}" type="datetimeFigureOut">
              <a:rPr lang="es-AR" smtClean="0"/>
              <a:t>11/11/2025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F44475-D5B1-1111-9802-271D7F355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C8B7D5-32DE-FF33-D315-46B1D37D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7F4C-B404-4409-8458-E9F0656E4C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16295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ED1FCEF-E56B-7124-5EFB-E13DFE552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F781BA-0ACB-6902-7A8D-51AC4F46D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BE8204-8E91-F5A9-0346-3092F539D7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3C8BCD-580A-4245-9999-482241D6FDA5}" type="datetimeFigureOut">
              <a:rPr lang="es-AR" smtClean="0"/>
              <a:t>11/11/2025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F01AB0-2A61-E03D-DC50-E0A381CDC8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5023CA-0809-FD9C-C3C4-8969D0208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1E7F4C-B404-4409-8458-E9F0656E4C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18559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776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D764E-9AA2-B16F-3345-A7972EB5F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53" y="1661702"/>
            <a:ext cx="11083489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71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F6117-8D21-EAC4-6289-A2C9ABEFF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F59458-EE43-7F05-B661-E98DCFAF51F9}"/>
              </a:ext>
            </a:extLst>
          </p:cNvPr>
          <p:cNvSpPr txBox="1">
            <a:spLocks/>
          </p:cNvSpPr>
          <p:nvPr/>
        </p:nvSpPr>
        <p:spPr>
          <a:xfrm>
            <a:off x="684559" y="731630"/>
            <a:ext cx="10834505" cy="1235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Qué </a:t>
            </a:r>
            <a:r>
              <a:rPr lang="en-US" sz="3600" b="1" dirty="0" err="1"/>
              <a:t>es</a:t>
            </a:r>
            <a:r>
              <a:rPr lang="en-US" sz="3600" b="1" dirty="0"/>
              <a:t> </a:t>
            </a:r>
            <a:r>
              <a:rPr lang="en-US" sz="3600" b="1" dirty="0" err="1"/>
              <a:t>Económico</a:t>
            </a:r>
            <a:r>
              <a:rPr lang="en-US" sz="3600" b="1" dirty="0"/>
              <a:t> y </a:t>
            </a:r>
            <a:r>
              <a:rPr lang="en-US" sz="3600" b="1" dirty="0" err="1"/>
              <a:t>qué</a:t>
            </a:r>
            <a:r>
              <a:rPr lang="en-US" sz="3600" b="1" dirty="0"/>
              <a:t> </a:t>
            </a:r>
            <a:r>
              <a:rPr lang="en-US" sz="3600" b="1" dirty="0" err="1"/>
              <a:t>es</a:t>
            </a:r>
            <a:r>
              <a:rPr lang="en-US" sz="3600" b="1" dirty="0"/>
              <a:t> </a:t>
            </a:r>
            <a:r>
              <a:rPr lang="en-US" sz="3600" b="1" dirty="0" err="1"/>
              <a:t>Financiero</a:t>
            </a:r>
            <a:r>
              <a:rPr lang="en-US" sz="3600" b="1" dirty="0"/>
              <a:t>?</a:t>
            </a:r>
          </a:p>
        </p:txBody>
      </p:sp>
      <p:graphicFrame>
        <p:nvGraphicFramePr>
          <p:cNvPr id="3" name="Marcador de contenido 6">
            <a:extLst>
              <a:ext uri="{FF2B5EF4-FFF2-40B4-BE49-F238E27FC236}">
                <a16:creationId xmlns:a16="http://schemas.microsoft.com/office/drawing/2014/main" id="{74A76028-D11C-53D5-A257-413009847E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1443395"/>
              </p:ext>
            </p:extLst>
          </p:nvPr>
        </p:nvGraphicFramePr>
        <p:xfrm>
          <a:off x="684558" y="1784433"/>
          <a:ext cx="10917633" cy="4007307"/>
        </p:xfrm>
        <a:graphic>
          <a:graphicData uri="http://schemas.openxmlformats.org/drawingml/2006/table">
            <a:tbl>
              <a:tblPr>
                <a:solidFill>
                  <a:schemeClr val="accent1">
                    <a:lumMod val="20000"/>
                    <a:lumOff val="80000"/>
                  </a:schemeClr>
                </a:solidFill>
              </a:tblPr>
              <a:tblGrid>
                <a:gridCol w="3567178">
                  <a:extLst>
                    <a:ext uri="{9D8B030D-6E8A-4147-A177-3AD203B41FA5}">
                      <a16:colId xmlns:a16="http://schemas.microsoft.com/office/drawing/2014/main" val="991222660"/>
                    </a:ext>
                  </a:extLst>
                </a:gridCol>
                <a:gridCol w="3727181">
                  <a:extLst>
                    <a:ext uri="{9D8B030D-6E8A-4147-A177-3AD203B41FA5}">
                      <a16:colId xmlns:a16="http://schemas.microsoft.com/office/drawing/2014/main" val="2236152700"/>
                    </a:ext>
                  </a:extLst>
                </a:gridCol>
                <a:gridCol w="3623274">
                  <a:extLst>
                    <a:ext uri="{9D8B030D-6E8A-4147-A177-3AD203B41FA5}">
                      <a16:colId xmlns:a16="http://schemas.microsoft.com/office/drawing/2014/main" val="349990853"/>
                    </a:ext>
                  </a:extLst>
                </a:gridCol>
              </a:tblGrid>
              <a:tr h="4217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600" b="1" cap="none" spc="0" dirty="0">
                          <a:solidFill>
                            <a:schemeClr val="tx1"/>
                          </a:solidFill>
                        </a:rPr>
                        <a:t>Aspecto</a:t>
                      </a:r>
                    </a:p>
                  </a:txBody>
                  <a:tcPr marL="92359" marR="92359" marT="46179" marB="9235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sz="1600" b="1" u="sng" cap="none" spc="0" dirty="0">
                          <a:solidFill>
                            <a:schemeClr val="tx1"/>
                          </a:solidFill>
                        </a:rPr>
                        <a:t>Análisis Financiero</a:t>
                      </a:r>
                      <a:endParaRPr lang="es-ES" sz="1600" u="sng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92359" marR="92359" marT="46179" marB="9235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sz="1600" b="1" u="sng" cap="none" spc="0" dirty="0">
                          <a:solidFill>
                            <a:schemeClr val="tx1"/>
                          </a:solidFill>
                        </a:rPr>
                        <a:t>Análisis Económico</a:t>
                      </a:r>
                      <a:endParaRPr lang="es-ES" sz="1600" u="sng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92359" marR="92359" marT="46179" marB="9235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3164729"/>
                  </a:ext>
                </a:extLst>
              </a:tr>
              <a:tr h="11606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600" b="1" cap="none" spc="0">
                          <a:solidFill>
                            <a:schemeClr val="tx1"/>
                          </a:solidFill>
                        </a:rPr>
                        <a:t>Enfoque</a:t>
                      </a:r>
                      <a:endParaRPr lang="es-E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92359" marR="92359" marT="46179" marB="9235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600" cap="none" spc="0">
                          <a:solidFill>
                            <a:schemeClr val="tx1"/>
                          </a:solidFill>
                        </a:rPr>
                        <a:t>Evalúa la </a:t>
                      </a:r>
                      <a:r>
                        <a:rPr lang="es-ES" sz="1600" b="1" cap="none" spc="0">
                          <a:solidFill>
                            <a:schemeClr val="tx1"/>
                          </a:solidFill>
                        </a:rPr>
                        <a:t>situación contable y de liquidez</a:t>
                      </a:r>
                      <a:r>
                        <a:rPr lang="es-ES" sz="1600" cap="none" spc="0">
                          <a:solidFill>
                            <a:schemeClr val="tx1"/>
                          </a:solidFill>
                        </a:rPr>
                        <a:t>: ingresos, gastos, deudas, rentabilidad.</a:t>
                      </a:r>
                    </a:p>
                  </a:txBody>
                  <a:tcPr marL="92359" marR="92359" marT="46179" marB="9235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600" cap="none" spc="0" dirty="0">
                          <a:solidFill>
                            <a:schemeClr val="tx1"/>
                          </a:solidFill>
                        </a:rPr>
                        <a:t>Evalúa la </a:t>
                      </a:r>
                      <a:r>
                        <a:rPr lang="es-ES" sz="1600" b="1" cap="none" spc="0" dirty="0">
                          <a:solidFill>
                            <a:schemeClr val="tx1"/>
                          </a:solidFill>
                        </a:rPr>
                        <a:t>eficiencia y creación de valor económico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</a:rPr>
                        <a:t>: costos, beneficios, productividad, sostenibilidad.</a:t>
                      </a:r>
                    </a:p>
                  </a:txBody>
                  <a:tcPr marL="92359" marR="92359" marT="46179" marB="9235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748074"/>
                  </a:ext>
                </a:extLst>
              </a:tr>
              <a:tr h="9143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600" b="1" cap="none" spc="0">
                          <a:solidFill>
                            <a:schemeClr val="tx1"/>
                          </a:solidFill>
                        </a:rPr>
                        <a:t>Indicadores clave</a:t>
                      </a:r>
                      <a:endParaRPr lang="es-E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92359" marR="92359" marT="46179" marB="9235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600" cap="none" spc="0">
                          <a:solidFill>
                            <a:schemeClr val="tx1"/>
                          </a:solidFill>
                        </a:rPr>
                        <a:t>Usa </a:t>
                      </a:r>
                      <a:r>
                        <a:rPr lang="es-ES" sz="1600" b="1" cap="none" spc="0">
                          <a:solidFill>
                            <a:schemeClr val="tx1"/>
                          </a:solidFill>
                        </a:rPr>
                        <a:t>ratios financieros</a:t>
                      </a:r>
                      <a:r>
                        <a:rPr lang="es-ES" sz="1600" cap="none" spc="0">
                          <a:solidFill>
                            <a:schemeClr val="tx1"/>
                          </a:solidFill>
                        </a:rPr>
                        <a:t>, flujo de caja, estados contables.</a:t>
                      </a:r>
                    </a:p>
                  </a:txBody>
                  <a:tcPr marL="92359" marR="92359" marT="46179" marB="9235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600" cap="none" spc="0">
                          <a:solidFill>
                            <a:schemeClr val="tx1"/>
                          </a:solidFill>
                        </a:rPr>
                        <a:t>Usa </a:t>
                      </a:r>
                      <a:r>
                        <a:rPr lang="es-ES" sz="1600" b="1" cap="none" spc="0">
                          <a:solidFill>
                            <a:schemeClr val="tx1"/>
                          </a:solidFill>
                        </a:rPr>
                        <a:t>costos de oportunidad</a:t>
                      </a:r>
                      <a:r>
                        <a:rPr lang="es-ES" sz="1600" cap="none" spc="0">
                          <a:solidFill>
                            <a:schemeClr val="tx1"/>
                          </a:solidFill>
                        </a:rPr>
                        <a:t>, análisis de eficiencia, impacto económico interno/externo.</a:t>
                      </a:r>
                    </a:p>
                  </a:txBody>
                  <a:tcPr marL="92359" marR="92359" marT="46179" marB="9235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430550"/>
                  </a:ext>
                </a:extLst>
              </a:tr>
              <a:tr h="9143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600" b="1" cap="none" spc="0">
                          <a:solidFill>
                            <a:schemeClr val="tx1"/>
                          </a:solidFill>
                        </a:rPr>
                        <a:t>Objetivo en la gestión</a:t>
                      </a:r>
                      <a:endParaRPr lang="es-E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92359" marR="92359" marT="46179" marB="9235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600" cap="none" spc="0">
                          <a:solidFill>
                            <a:schemeClr val="tx1"/>
                          </a:solidFill>
                        </a:rPr>
                        <a:t>Determinar si la empresa </a:t>
                      </a:r>
                      <a:r>
                        <a:rPr lang="es-ES" sz="1600" b="1" cap="none" spc="0">
                          <a:solidFill>
                            <a:schemeClr val="tx1"/>
                          </a:solidFill>
                        </a:rPr>
                        <a:t>puede cumplir obligaciones y es rentable</a:t>
                      </a:r>
                      <a:r>
                        <a:rPr lang="es-ES" sz="1600" cap="none" spc="0">
                          <a:solidFill>
                            <a:schemeClr val="tx1"/>
                          </a:solidFill>
                        </a:rPr>
                        <a:t> en el corto y mediano plazo.</a:t>
                      </a:r>
                    </a:p>
                  </a:txBody>
                  <a:tcPr marL="92359" marR="92359" marT="46179" marB="9235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600" cap="none" spc="0" dirty="0">
                          <a:solidFill>
                            <a:schemeClr val="tx1"/>
                          </a:solidFill>
                        </a:rPr>
                        <a:t>Determinar si la empresa </a:t>
                      </a:r>
                      <a:r>
                        <a:rPr lang="es-ES" sz="1600" b="1" cap="none" spc="0" dirty="0">
                          <a:solidFill>
                            <a:schemeClr val="tx1"/>
                          </a:solidFill>
                        </a:rPr>
                        <a:t>asigna recursos de manera óptima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</a:rPr>
                        <a:t> y genera valor en el largo plazo.</a:t>
                      </a:r>
                    </a:p>
                  </a:txBody>
                  <a:tcPr marL="92359" marR="92359" marT="46179" marB="9235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2852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2880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F7DBC-4124-65F2-AF94-B4694B1EC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90" y="1746040"/>
            <a:ext cx="7084166" cy="338967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704" y="1157914"/>
            <a:ext cx="3822523" cy="477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32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F3648-2A3C-3DE6-2F48-2B7BC5014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786" y="1703432"/>
            <a:ext cx="7224822" cy="32008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AR" sz="3200" b="1" i="0" u="none" strike="noStrike" kern="0" cap="none" spc="0" normalizeH="0" baseline="0" noProof="0" dirty="0">
                <a:ln>
                  <a:noFill/>
                </a:ln>
                <a:solidFill>
                  <a:srgbClr val="035493"/>
                </a:solidFill>
                <a:effectLst/>
                <a:uLnTx/>
                <a:uFillTx/>
                <a:latin typeface="Century Gothic" panose="020B0502020202020204" pitchFamily="34" charset="0"/>
                <a:ea typeface="+mn-lt"/>
                <a:cs typeface="Calibri"/>
                <a:sym typeface="Helvetica"/>
              </a:rPr>
              <a:t>Factores que afectan lo económico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35493"/>
              </a:solidFill>
              <a:effectLst/>
              <a:uLnTx/>
              <a:uFillTx/>
              <a:latin typeface="Century Gothic" panose="020B0502020202020204" pitchFamily="34" charset="0"/>
              <a:sym typeface="Helvetica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srgbClr val="035493"/>
              </a:solidFill>
              <a:effectLst/>
              <a:uLnTx/>
              <a:uFillTx/>
              <a:latin typeface="Century Gothic" panose="020B0502020202020204" pitchFamily="34" charset="0"/>
              <a:ea typeface="+mn-lt"/>
              <a:cs typeface="Calibri"/>
              <a:sym typeface="Helvetica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AR" sz="1800" b="1" i="0" u="none" strike="noStrike" kern="0" cap="none" spc="0" normalizeH="0" baseline="0" noProof="0" dirty="0">
              <a:ln>
                <a:noFill/>
              </a:ln>
              <a:solidFill>
                <a:srgbClr val="035493"/>
              </a:solidFill>
              <a:effectLst/>
              <a:uLnTx/>
              <a:uFillTx/>
              <a:latin typeface="Century Gothic" panose="020B0502020202020204" pitchFamily="34" charset="0"/>
              <a:ea typeface="+mn-lt"/>
              <a:cs typeface="Calibri"/>
              <a:sym typeface="Helvetica"/>
            </a:endParaRP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/>
              <a:buChar char="•"/>
              <a:defRPr/>
            </a:pPr>
            <a:r>
              <a:rPr kumimoji="0" lang="es-AR" sz="2400" b="1" i="0" u="none" strike="noStrike" kern="0" cap="none" spc="0" normalizeH="0" baseline="0" noProof="0" dirty="0">
                <a:ln>
                  <a:noFill/>
                </a:ln>
                <a:solidFill>
                  <a:srgbClr val="035493"/>
                </a:solidFill>
                <a:effectLst/>
                <a:uLnTx/>
                <a:uFillTx/>
                <a:latin typeface="Century Gothic" panose="020B0502020202020204" pitchFamily="34" charset="0"/>
                <a:ea typeface="+mn-lt"/>
                <a:cs typeface="Calibri"/>
                <a:sym typeface="Helvetica"/>
              </a:rPr>
              <a:t>Esquema de costos fijos y variables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35493"/>
              </a:solidFill>
              <a:effectLst/>
              <a:uLnTx/>
              <a:uFillTx/>
              <a:latin typeface="Century Gothic" panose="020B0502020202020204" pitchFamily="34" charset="0"/>
              <a:sym typeface="Helvetica"/>
            </a:endParaRP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/>
              <a:buChar char="•"/>
              <a:defRPr/>
            </a:pPr>
            <a:endParaRPr kumimoji="0" lang="es-AR" sz="2400" b="1" i="0" u="none" strike="noStrike" kern="0" cap="none" spc="0" normalizeH="0" baseline="0" noProof="0" dirty="0">
              <a:ln>
                <a:noFill/>
              </a:ln>
              <a:solidFill>
                <a:srgbClr val="035493"/>
              </a:solidFill>
              <a:effectLst/>
              <a:uLnTx/>
              <a:uFillTx/>
              <a:latin typeface="Century Gothic" panose="020B0502020202020204" pitchFamily="34" charset="0"/>
              <a:ea typeface="+mn-lt"/>
              <a:cs typeface="Calibri"/>
              <a:sym typeface="Helvetica"/>
            </a:endParaRP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/>
              <a:buChar char="•"/>
              <a:defRPr/>
            </a:pPr>
            <a:r>
              <a:rPr kumimoji="0" lang="es-AR" sz="2400" b="1" i="0" u="none" strike="noStrike" kern="0" cap="none" spc="0" normalizeH="0" baseline="0" noProof="0" dirty="0">
                <a:ln>
                  <a:noFill/>
                </a:ln>
                <a:solidFill>
                  <a:srgbClr val="035493"/>
                </a:solidFill>
                <a:effectLst/>
                <a:uLnTx/>
                <a:uFillTx/>
                <a:latin typeface="Century Gothic" panose="020B0502020202020204" pitchFamily="34" charset="0"/>
                <a:ea typeface="+mn-lt"/>
                <a:cs typeface="Calibri"/>
                <a:sym typeface="Helvetica"/>
              </a:rPr>
              <a:t>Variación de volumen de ventas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35493"/>
              </a:solidFill>
              <a:effectLst/>
              <a:uLnTx/>
              <a:uFillTx/>
              <a:latin typeface="Century Gothic" panose="020B0502020202020204" pitchFamily="34" charset="0"/>
              <a:sym typeface="Helvetica"/>
            </a:endParaRP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/>
              <a:buChar char="•"/>
              <a:defRPr/>
            </a:pPr>
            <a:endParaRPr kumimoji="0" lang="es-AR" sz="2400" b="1" i="0" u="none" strike="noStrike" kern="0" cap="none" spc="0" normalizeH="0" baseline="0" noProof="0" dirty="0">
              <a:ln>
                <a:noFill/>
              </a:ln>
              <a:solidFill>
                <a:srgbClr val="035493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Helvetica"/>
            </a:endParaRP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/>
              <a:buChar char="•"/>
              <a:defRPr/>
            </a:pPr>
            <a:r>
              <a:rPr kumimoji="0" lang="es-AR" sz="2400" b="1" i="0" u="none" strike="noStrike" kern="0" cap="none" spc="0" normalizeH="0" baseline="0" noProof="0" dirty="0">
                <a:ln>
                  <a:noFill/>
                </a:ln>
                <a:solidFill>
                  <a:srgbClr val="035493"/>
                </a:solidFill>
                <a:effectLst/>
                <a:uLnTx/>
                <a:uFillTx/>
                <a:latin typeface="Century Gothic" panose="020B0502020202020204" pitchFamily="34" charset="0"/>
                <a:ea typeface="+mn-lt"/>
                <a:cs typeface="Calibri"/>
                <a:sym typeface="Helvetica"/>
              </a:rPr>
              <a:t>Variación de precio de costos fijos o variables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671" y="1892521"/>
            <a:ext cx="4179127" cy="328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83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D41513B-5245-69D1-AC8D-2BF43BBC1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830" y="908661"/>
            <a:ext cx="7542070" cy="90866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Como detectar el tipo de Problema y que variables mirar</a:t>
            </a:r>
          </a:p>
        </p:txBody>
      </p:sp>
      <p:graphicFrame>
        <p:nvGraphicFramePr>
          <p:cNvPr id="5" name="Marcador de contenido 5">
            <a:extLst>
              <a:ext uri="{FF2B5EF4-FFF2-40B4-BE49-F238E27FC236}">
                <a16:creationId xmlns:a16="http://schemas.microsoft.com/office/drawing/2014/main" id="{30FC8D16-5393-625A-9B1E-58FCA26DE2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021152"/>
              </p:ext>
            </p:extLst>
          </p:nvPr>
        </p:nvGraphicFramePr>
        <p:xfrm>
          <a:off x="663830" y="2177524"/>
          <a:ext cx="10668004" cy="3771815"/>
        </p:xfrm>
        <a:graphic>
          <a:graphicData uri="http://schemas.openxmlformats.org/drawingml/2006/table">
            <a:tbl>
              <a:tblPr>
                <a:solidFill>
                  <a:schemeClr val="bg1">
                    <a:lumMod val="95000"/>
                  </a:schemeClr>
                </a:solidFill>
              </a:tblPr>
              <a:tblGrid>
                <a:gridCol w="2424061">
                  <a:extLst>
                    <a:ext uri="{9D8B030D-6E8A-4147-A177-3AD203B41FA5}">
                      <a16:colId xmlns:a16="http://schemas.microsoft.com/office/drawing/2014/main" val="896442856"/>
                    </a:ext>
                  </a:extLst>
                </a:gridCol>
                <a:gridCol w="4097033">
                  <a:extLst>
                    <a:ext uri="{9D8B030D-6E8A-4147-A177-3AD203B41FA5}">
                      <a16:colId xmlns:a16="http://schemas.microsoft.com/office/drawing/2014/main" val="1567099200"/>
                    </a:ext>
                  </a:extLst>
                </a:gridCol>
                <a:gridCol w="4146910">
                  <a:extLst>
                    <a:ext uri="{9D8B030D-6E8A-4147-A177-3AD203B41FA5}">
                      <a16:colId xmlns:a16="http://schemas.microsoft.com/office/drawing/2014/main" val="2168542814"/>
                    </a:ext>
                  </a:extLst>
                </a:gridCol>
              </a:tblGrid>
              <a:tr h="46633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600" b="1" cap="none" spc="0">
                          <a:solidFill>
                            <a:schemeClr val="tx1"/>
                          </a:solidFill>
                        </a:rPr>
                        <a:t>Tipo de Problema</a:t>
                      </a:r>
                      <a:endParaRPr lang="es-E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18676" marR="118676" marT="119706" marB="593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600" b="1" cap="none" spc="0">
                          <a:solidFill>
                            <a:schemeClr val="tx1"/>
                          </a:solidFill>
                        </a:rPr>
                        <a:t>Cómo se Identifica</a:t>
                      </a:r>
                      <a:endParaRPr lang="es-E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18676" marR="118676" marT="119706" marB="593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600" b="1" cap="none" spc="0">
                          <a:solidFill>
                            <a:schemeClr val="tx1"/>
                          </a:solidFill>
                        </a:rPr>
                        <a:t>Variables Clave a Observar</a:t>
                      </a:r>
                      <a:endParaRPr lang="es-E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18676" marR="118676" marT="119706" marB="593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663849"/>
                  </a:ext>
                </a:extLst>
              </a:tr>
              <a:tr h="113302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600" b="1" cap="none" spc="0">
                          <a:solidFill>
                            <a:schemeClr val="tx1"/>
                          </a:solidFill>
                        </a:rPr>
                        <a:t>Problema Financiero</a:t>
                      </a:r>
                      <a:endParaRPr lang="es-E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18676" marR="118676" marT="119706" marB="593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600" cap="none" spc="0">
                          <a:solidFill>
                            <a:schemeClr val="tx1"/>
                          </a:solidFill>
                        </a:rPr>
                        <a:t>Se evidencia en la </a:t>
                      </a:r>
                      <a:r>
                        <a:rPr lang="es-ES" sz="1600" b="1" cap="none" spc="0">
                          <a:solidFill>
                            <a:schemeClr val="tx1"/>
                          </a:solidFill>
                        </a:rPr>
                        <a:t>capacidad de pago</a:t>
                      </a:r>
                      <a:r>
                        <a:rPr lang="es-ES" sz="1600" cap="none" spc="0">
                          <a:solidFill>
                            <a:schemeClr val="tx1"/>
                          </a:solidFill>
                        </a:rPr>
                        <a:t>, flujo de dinero y resultados contables. Los problemas se ven en el día a día (caja).</a:t>
                      </a:r>
                    </a:p>
                  </a:txBody>
                  <a:tcPr marL="118676" marR="118676" marT="119706" marB="593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600" cap="none" spc="0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s-ES" sz="1600" b="1" cap="none" spc="0" dirty="0">
                          <a:solidFill>
                            <a:schemeClr val="tx1"/>
                          </a:solidFill>
                        </a:rPr>
                        <a:t>Liquidez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</a:rPr>
                        <a:t> (¿alcanza el efectivo para operar?) - </a:t>
                      </a:r>
                      <a:r>
                        <a:rPr lang="es-ES" sz="1600" b="1" cap="none" spc="0" dirty="0">
                          <a:solidFill>
                            <a:schemeClr val="tx1"/>
                          </a:solidFill>
                        </a:rPr>
                        <a:t>Endeudamiento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</a:rPr>
                        <a:t> (proporción de deuda vs. capital propio) - </a:t>
                      </a:r>
                      <a:r>
                        <a:rPr lang="es-ES" sz="1600" b="1" cap="none" spc="0" dirty="0">
                          <a:solidFill>
                            <a:schemeClr val="tx1"/>
                          </a:solidFill>
                        </a:rPr>
                        <a:t>Flujo de Caja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</a:rPr>
                        <a:t> (entradas vs. salidas mensuales) - </a:t>
                      </a:r>
                      <a:r>
                        <a:rPr lang="es-ES" sz="1600" b="1" cap="none" spc="0" dirty="0">
                          <a:solidFill>
                            <a:schemeClr val="tx1"/>
                          </a:solidFill>
                        </a:rPr>
                        <a:t>Rentabilidad Contable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</a:rPr>
                        <a:t> (márgenes, ROE, ROA)</a:t>
                      </a:r>
                    </a:p>
                  </a:txBody>
                  <a:tcPr marL="118676" marR="118676" marT="119706" marB="593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079661"/>
                  </a:ext>
                </a:extLst>
              </a:tr>
              <a:tr h="16633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600" b="1" cap="none" spc="0">
                          <a:solidFill>
                            <a:schemeClr val="tx1"/>
                          </a:solidFill>
                        </a:rPr>
                        <a:t>Problema Económico</a:t>
                      </a:r>
                      <a:endParaRPr lang="es-E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18676" marR="118676" marT="119706" marB="593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600" cap="none" spc="0">
                          <a:solidFill>
                            <a:schemeClr val="tx1"/>
                          </a:solidFill>
                        </a:rPr>
                        <a:t>Se evidencia en la </a:t>
                      </a:r>
                      <a:r>
                        <a:rPr lang="es-ES" sz="1600" b="1" cap="none" spc="0">
                          <a:solidFill>
                            <a:schemeClr val="tx1"/>
                          </a:solidFill>
                        </a:rPr>
                        <a:t>eficiencia y sostenibilidad</a:t>
                      </a:r>
                      <a:r>
                        <a:rPr lang="es-ES" sz="1600" cap="none" spc="0">
                          <a:solidFill>
                            <a:schemeClr val="tx1"/>
                          </a:solidFill>
                        </a:rPr>
                        <a:t> del negocio. Aun con buena caja, la empresa puede estar destruyendo valor.</a:t>
                      </a:r>
                    </a:p>
                  </a:txBody>
                  <a:tcPr marL="118676" marR="118676" marT="119706" marB="593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600" cap="none" spc="0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s-ES" sz="1600" b="1" cap="none" spc="0" dirty="0">
                          <a:solidFill>
                            <a:schemeClr val="tx1"/>
                          </a:solidFill>
                        </a:rPr>
                        <a:t>Costos de producción vs. precio de venta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</a:rPr>
                        <a:t> (¿hay margen real?) - </a:t>
                      </a:r>
                      <a:r>
                        <a:rPr lang="es-ES" sz="1600" b="1" cap="none" spc="0" dirty="0">
                          <a:solidFill>
                            <a:schemeClr val="tx1"/>
                          </a:solidFill>
                        </a:rPr>
                        <a:t>Productividad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</a:rPr>
                        <a:t> (output por unidad de recurso) - </a:t>
                      </a:r>
                      <a:r>
                        <a:rPr lang="es-ES" sz="1600" b="1" cap="none" spc="0" dirty="0">
                          <a:solidFill>
                            <a:schemeClr val="tx1"/>
                          </a:solidFill>
                        </a:rPr>
                        <a:t>Costo de oportunidad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</a:rPr>
                        <a:t> (¿recursos mal asignados?) - </a:t>
                      </a:r>
                      <a:r>
                        <a:rPr lang="es-ES" sz="1600" b="1" cap="none" spc="0" dirty="0">
                          <a:solidFill>
                            <a:schemeClr val="tx1"/>
                          </a:solidFill>
                        </a:rPr>
                        <a:t>Valor Económico Agregado (VEA / EVA)</a:t>
                      </a:r>
                      <a:r>
                        <a:rPr lang="es-ES" sz="1600" cap="none" spc="0" dirty="0">
                          <a:solidFill>
                            <a:schemeClr val="tx1"/>
                          </a:solidFill>
                        </a:rPr>
                        <a:t> o capacidad de generar valor a largo plazo</a:t>
                      </a:r>
                    </a:p>
                  </a:txBody>
                  <a:tcPr marL="118676" marR="118676" marT="119706" marB="5933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418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461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2EC7B-918F-C9C0-7CB2-9C4F7F31B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508" y="1660619"/>
            <a:ext cx="4950381" cy="469267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760" y="1258130"/>
            <a:ext cx="2853175" cy="41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41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D8056-0B10-CF04-9940-B0F84323A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47" y="951727"/>
            <a:ext cx="4910036" cy="530657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317673" y="2358517"/>
            <a:ext cx="5393721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400" dirty="0">
                <a:latin typeface="Arial Black" panose="020B0A04020102020204" pitchFamily="34" charset="0"/>
              </a:rPr>
              <a:t>Próximos 3 encuentros</a:t>
            </a:r>
          </a:p>
          <a:p>
            <a:endParaRPr lang="es-AR" sz="2400" dirty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AR" sz="2400" dirty="0">
                <a:latin typeface="Arial Black" panose="020B0A04020102020204" pitchFamily="34" charset="0"/>
              </a:rPr>
              <a:t>Jueves 13/11/25 a las 14:30 hs.</a:t>
            </a:r>
          </a:p>
          <a:p>
            <a:pPr>
              <a:lnSpc>
                <a:spcPct val="150000"/>
              </a:lnSpc>
            </a:pPr>
            <a:r>
              <a:rPr lang="es-AR" sz="2400" dirty="0">
                <a:latin typeface="Arial Black" panose="020B0A04020102020204" pitchFamily="34" charset="0"/>
              </a:rPr>
              <a:t>Martes 18/11/25 a las 14:30 hs.</a:t>
            </a:r>
          </a:p>
          <a:p>
            <a:pPr>
              <a:lnSpc>
                <a:spcPct val="150000"/>
              </a:lnSpc>
            </a:pPr>
            <a:r>
              <a:rPr lang="es-AR" sz="2400" dirty="0">
                <a:latin typeface="Arial Black" panose="020B0A04020102020204" pitchFamily="34" charset="0"/>
              </a:rPr>
              <a:t>Jueves 20/11/25 a las 14:30 hs.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261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0CD643-EA3F-D4DF-9CAD-E84DC5773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929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F7DBC-4124-65F2-AF94-B4694B1EC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6"/>
          <p:cNvSpPr/>
          <p:nvPr/>
        </p:nvSpPr>
        <p:spPr>
          <a:xfrm>
            <a:off x="1308999" y="1116282"/>
            <a:ext cx="9758849" cy="1077214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 algn="ctr">
              <a:defRPr sz="3000" b="1">
                <a:solidFill>
                  <a:srgbClr val="00489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ctr"/>
            <a:r>
              <a:rPr lang="en-US" altLang="es-ES" sz="3200" dirty="0">
                <a:latin typeface="Century Gothic" panose="020B0502020202020204" pitchFamily="34" charset="0"/>
                <a:cs typeface="American Typewriter Regular" panose="02090604020004020304" charset="0"/>
              </a:rPr>
              <a:t>CONOCER LAS FINANZAS DE TU EMPRESA </a:t>
            </a:r>
          </a:p>
          <a:p>
            <a:pPr algn="ctr"/>
            <a:r>
              <a:rPr lang="en-US" altLang="es-ES" sz="3200" dirty="0">
                <a:latin typeface="Century Gothic" panose="020B0502020202020204" pitchFamily="34" charset="0"/>
                <a:cs typeface="American Typewriter Regular" panose="02090604020004020304" charset="0"/>
              </a:rPr>
              <a:t>PARA LA TOMA DE DECISIONES ACERTADAS</a:t>
            </a:r>
          </a:p>
        </p:txBody>
      </p:sp>
      <p:sp>
        <p:nvSpPr>
          <p:cNvPr id="4" name="CuadroTexto 5"/>
          <p:cNvSpPr txBox="1"/>
          <p:nvPr/>
        </p:nvSpPr>
        <p:spPr>
          <a:xfrm>
            <a:off x="1005399" y="4893657"/>
            <a:ext cx="10181202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altLang="es-ES" sz="3200" b="1" dirty="0">
                <a:solidFill>
                  <a:srgbClr val="00489A"/>
                </a:solidFill>
                <a:latin typeface="Century Gothic" panose="020B0502020202020204" pitchFamily="34" charset="0"/>
                <a:ea typeface="STSong" panose="02010600040101010101" charset="-122"/>
                <a:cs typeface="American Typewriter Regular" panose="02090604020004020304" charset="0"/>
                <a:sym typeface="Century Gothic"/>
              </a:rPr>
              <a:t>INSPIRATE  EN  OTROS  QUE  </a:t>
            </a:r>
          </a:p>
          <a:p>
            <a:pPr algn="ctr"/>
            <a:r>
              <a:rPr lang="en-US" altLang="es-ES" sz="3200" b="1" dirty="0">
                <a:solidFill>
                  <a:srgbClr val="00489A"/>
                </a:solidFill>
                <a:latin typeface="Century Gothic" panose="020B0502020202020204" pitchFamily="34" charset="0"/>
                <a:ea typeface="STSong" panose="02010600040101010101" charset="-122"/>
                <a:cs typeface="American Typewriter Regular" panose="02090604020004020304" charset="0"/>
                <a:sym typeface="Century Gothic"/>
              </a:rPr>
              <a:t>YA  ARRANCARON....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44" y="2608738"/>
            <a:ext cx="3439144" cy="191063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558" y="2608738"/>
            <a:ext cx="3439144" cy="19673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7472" y="2608738"/>
            <a:ext cx="3439144" cy="19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78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F3648-2A3C-3DE6-2F48-2B7BC5014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6"/>
          <p:cNvSpPr/>
          <p:nvPr/>
        </p:nvSpPr>
        <p:spPr>
          <a:xfrm>
            <a:off x="1102653" y="717335"/>
            <a:ext cx="10506666" cy="935307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 algn="ctr">
              <a:defRPr sz="3000" b="1">
                <a:solidFill>
                  <a:srgbClr val="00489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ctr"/>
            <a:r>
              <a:rPr lang="en-US" altLang="es-ES" sz="3200" dirty="0">
                <a:latin typeface="Century Gothic" panose="020B0502020202020204" pitchFamily="34" charset="0"/>
                <a:cs typeface="American Typewriter Regular" panose="02090604020004020304" charset="0"/>
              </a:rPr>
              <a:t>INTRODUCCION AL CICLO FINANCIERO </a:t>
            </a:r>
          </a:p>
          <a:p>
            <a:pPr algn="ctr"/>
            <a:r>
              <a:rPr lang="en-US" altLang="es-ES" sz="3200" dirty="0">
                <a:latin typeface="Century Gothic" panose="020B0502020202020204" pitchFamily="34" charset="0"/>
                <a:cs typeface="American Typewriter Regular" panose="02090604020004020304" charset="0"/>
              </a:rPr>
              <a:t>DE TU EMPRESA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89" y="1854522"/>
            <a:ext cx="11122430" cy="425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75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2EC7B-918F-C9C0-7CB2-9C4F7F31B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93" y="1248090"/>
            <a:ext cx="5523455" cy="4694327"/>
          </a:xfrm>
          <a:prstGeom prst="rect">
            <a:avLst/>
          </a:prstGeom>
        </p:spPr>
      </p:pic>
      <p:sp>
        <p:nvSpPr>
          <p:cNvPr id="3" name="Cuadro de texto 2"/>
          <p:cNvSpPr txBox="1"/>
          <p:nvPr/>
        </p:nvSpPr>
        <p:spPr>
          <a:xfrm>
            <a:off x="6099213" y="2648217"/>
            <a:ext cx="5727835" cy="1692767"/>
          </a:xfrm>
          <a:prstGeom prst="rect">
            <a:avLst/>
          </a:prstGeom>
          <a:solidFill>
            <a:srgbClr val="03549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s-ES" sz="2600" b="1" i="0" u="sng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ea typeface="+mj-ea"/>
                <a:cs typeface="+mn-ea"/>
                <a:sym typeface="Helvetica"/>
              </a:rPr>
              <a:t>Definición</a:t>
            </a:r>
            <a:r>
              <a:rPr kumimoji="0" lang="en-US" altLang="es-ES" sz="2600" b="1" i="0" u="sng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ea typeface="+mj-ea"/>
                <a:cs typeface="+mn-ea"/>
                <a:sym typeface="Helvetica"/>
              </a:rPr>
              <a:t>:</a:t>
            </a:r>
            <a:r>
              <a:rPr kumimoji="0" lang="en-US" altLang="es-ES" sz="2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ea typeface="+mj-ea"/>
                <a:cs typeface="+mn-ea"/>
                <a:sym typeface="Helvetica"/>
              </a:rPr>
              <a:t> </a:t>
            </a:r>
            <a:r>
              <a:rPr kumimoji="0" lang="es-ES" altLang="en-US" sz="2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ea typeface="+mj-ea"/>
                <a:cs typeface="+mn-ea"/>
                <a:sym typeface="Helvetica"/>
              </a:rPr>
              <a:t>es un ciclo completo que se da desde que tomamos los recursos naturales hasta que se vende el producto elaborado.</a:t>
            </a:r>
          </a:p>
        </p:txBody>
      </p:sp>
    </p:spTree>
    <p:extLst>
      <p:ext uri="{BB962C8B-B14F-4D97-AF65-F5344CB8AC3E}">
        <p14:creationId xmlns:p14="http://schemas.microsoft.com/office/powerpoint/2010/main" val="1528730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D8056-0B10-CF04-9940-B0F84323A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1194"/>
            <a:ext cx="12192000" cy="533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21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84020-355B-CBDB-5417-09D2EE143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296241" y="668695"/>
            <a:ext cx="9947860" cy="5389714"/>
            <a:chOff x="1296241" y="668695"/>
            <a:chExt cx="9947860" cy="5389714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6241" y="668695"/>
              <a:ext cx="9947860" cy="5389714"/>
            </a:xfrm>
            <a:prstGeom prst="rect">
              <a:avLst/>
            </a:prstGeom>
          </p:spPr>
        </p:pic>
        <p:sp>
          <p:nvSpPr>
            <p:cNvPr id="3" name="CuadroTexto 2"/>
            <p:cNvSpPr txBox="1"/>
            <p:nvPr/>
          </p:nvSpPr>
          <p:spPr>
            <a:xfrm>
              <a:off x="5646442" y="2719449"/>
              <a:ext cx="1247457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$</a:t>
              </a:r>
              <a:endParaRPr 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7831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4DA75-B6BC-A706-FB5A-CD6CB9FE6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B693B3-AC94-8708-1EAD-8D254043D5BC}"/>
              </a:ext>
            </a:extLst>
          </p:cNvPr>
          <p:cNvSpPr txBox="1">
            <a:spLocks/>
          </p:cNvSpPr>
          <p:nvPr/>
        </p:nvSpPr>
        <p:spPr>
          <a:xfrm>
            <a:off x="1209341" y="663999"/>
            <a:ext cx="10515600" cy="6337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4000" b="1" dirty="0"/>
              <a:t>Fuentes de Financiamiento Interno</a:t>
            </a:r>
            <a:endParaRPr lang="es-ES" sz="4000" b="1" dirty="0"/>
          </a:p>
        </p:txBody>
      </p:sp>
      <p:graphicFrame>
        <p:nvGraphicFramePr>
          <p:cNvPr id="3" name="Marcador de contenido 3">
            <a:extLst>
              <a:ext uri="{FF2B5EF4-FFF2-40B4-BE49-F238E27FC236}">
                <a16:creationId xmlns:a16="http://schemas.microsoft.com/office/drawing/2014/main" id="{B2E4BF4F-8CF3-2B8C-F0E3-960BD519BF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2461754"/>
              </p:ext>
            </p:extLst>
          </p:nvPr>
        </p:nvGraphicFramePr>
        <p:xfrm>
          <a:off x="980704" y="1690688"/>
          <a:ext cx="10490860" cy="4365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6990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F9EAC-E0DF-2F29-6AA7-5244C5586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roduction of milk set, milk industry cartoon vector Illustrations - 876687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0851" y="2072767"/>
            <a:ext cx="3765422" cy="2515812"/>
          </a:xfrm>
          <a:prstGeom prst="rect">
            <a:avLst/>
          </a:prstGeom>
          <a:noFill/>
        </p:spPr>
      </p:pic>
      <p:graphicFrame>
        <p:nvGraphicFramePr>
          <p:cNvPr id="3" name="4 Diagrama"/>
          <p:cNvGraphicFramePr/>
          <p:nvPr>
            <p:extLst>
              <p:ext uri="{D42A27DB-BD31-4B8C-83A1-F6EECF244321}">
                <p14:modId xmlns:p14="http://schemas.microsoft.com/office/powerpoint/2010/main" val="4109797558"/>
              </p:ext>
            </p:extLst>
          </p:nvPr>
        </p:nvGraphicFramePr>
        <p:xfrm>
          <a:off x="497367" y="890649"/>
          <a:ext cx="7967461" cy="5196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5 Rectángulo"/>
          <p:cNvSpPr/>
          <p:nvPr/>
        </p:nvSpPr>
        <p:spPr>
          <a:xfrm>
            <a:off x="8160379" y="4816590"/>
            <a:ext cx="3756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¿Qué es  el Capital de Trabajo?</a:t>
            </a:r>
          </a:p>
        </p:txBody>
      </p:sp>
      <p:sp>
        <p:nvSpPr>
          <p:cNvPr id="5" name="6 CuadroTexto"/>
          <p:cNvSpPr txBox="1"/>
          <p:nvPr/>
        </p:nvSpPr>
        <p:spPr>
          <a:xfrm>
            <a:off x="2963952" y="2577606"/>
            <a:ext cx="30342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 DE TRABAJO</a:t>
            </a:r>
          </a:p>
        </p:txBody>
      </p:sp>
    </p:spTree>
    <p:extLst>
      <p:ext uri="{BB962C8B-B14F-4D97-AF65-F5344CB8AC3E}">
        <p14:creationId xmlns:p14="http://schemas.microsoft.com/office/powerpoint/2010/main" val="274919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2CD78-7CDA-3877-F567-8D4481562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" y="828324"/>
            <a:ext cx="10024534" cy="525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0897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444</Words>
  <Application>Microsoft Office PowerPoint</Application>
  <PresentationFormat>Panorámica</PresentationFormat>
  <Paragraphs>70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Aptos</vt:lpstr>
      <vt:lpstr>Aptos Display</vt:lpstr>
      <vt:lpstr>Arial</vt:lpstr>
      <vt:lpstr>Arial Black</vt:lpstr>
      <vt:lpstr>Calibri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Como detectar el tipo de Problema y que variables mirar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 Ferrer</dc:creator>
  <cp:lastModifiedBy>Jorge Llorens</cp:lastModifiedBy>
  <cp:revision>9</cp:revision>
  <dcterms:created xsi:type="dcterms:W3CDTF">2025-10-24T18:08:20Z</dcterms:created>
  <dcterms:modified xsi:type="dcterms:W3CDTF">2025-11-11T16:28:46Z</dcterms:modified>
</cp:coreProperties>
</file>