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0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2" r:id="rId15"/>
    <p:sldId id="271" r:id="rId16"/>
    <p:sldId id="273" r:id="rId17"/>
    <p:sldId id="267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8B7440-7FC1-4EF0-AADC-C5F4575EB257}" v="11" dt="2025-11-18T17:00:12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1" autoAdjust="0"/>
    <p:restoredTop sz="94660"/>
  </p:normalViewPr>
  <p:slideViewPr>
    <p:cSldViewPr snapToGrid="0">
      <p:cViewPr varScale="1">
        <p:scale>
          <a:sx n="19" d="100"/>
          <a:sy n="19" d="100"/>
        </p:scale>
        <p:origin x="4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Llorens" userId="73c9d29fa7513b65" providerId="LiveId" clId="{8BEBFA42-B87E-4608-803D-B570FAA4B56F}"/>
    <pc:docChg chg="custSel addSld modSld">
      <pc:chgData name="Jorge Llorens" userId="73c9d29fa7513b65" providerId="LiveId" clId="{8BEBFA42-B87E-4608-803D-B570FAA4B56F}" dt="2025-11-18T17:00:18.033" v="33" actId="962"/>
      <pc:docMkLst>
        <pc:docMk/>
      </pc:docMkLst>
      <pc:sldChg chg="addSp delSp modSp mod">
        <pc:chgData name="Jorge Llorens" userId="73c9d29fa7513b65" providerId="LiveId" clId="{8BEBFA42-B87E-4608-803D-B570FAA4B56F}" dt="2025-11-18T16:57:18.013" v="14" actId="14100"/>
        <pc:sldMkLst>
          <pc:docMk/>
          <pc:sldMk cId="2873439438" sldId="268"/>
        </pc:sldMkLst>
        <pc:spChg chg="del">
          <ac:chgData name="Jorge Llorens" userId="73c9d29fa7513b65" providerId="LiveId" clId="{8BEBFA42-B87E-4608-803D-B570FAA4B56F}" dt="2025-11-18T16:54:24.576" v="5" actId="478"/>
          <ac:spMkLst>
            <pc:docMk/>
            <pc:sldMk cId="2873439438" sldId="268"/>
            <ac:spMk id="2" creationId="{EC43317B-076B-6410-AECA-0C05FACE134C}"/>
          </ac:spMkLst>
        </pc:spChg>
        <pc:spChg chg="del">
          <ac:chgData name="Jorge Llorens" userId="73c9d29fa7513b65" providerId="LiveId" clId="{8BEBFA42-B87E-4608-803D-B570FAA4B56F}" dt="2025-11-18T16:54:21.045" v="4" actId="478"/>
          <ac:spMkLst>
            <pc:docMk/>
            <pc:sldMk cId="2873439438" sldId="268"/>
            <ac:spMk id="3" creationId="{E3A245E9-D174-18AB-0AED-53BD110C471A}"/>
          </ac:spMkLst>
        </pc:spChg>
        <pc:spChg chg="add mod">
          <ac:chgData name="Jorge Llorens" userId="73c9d29fa7513b65" providerId="LiveId" clId="{8BEBFA42-B87E-4608-803D-B570FAA4B56F}" dt="2025-11-18T16:57:18.013" v="14" actId="14100"/>
          <ac:spMkLst>
            <pc:docMk/>
            <pc:sldMk cId="2873439438" sldId="268"/>
            <ac:spMk id="4" creationId="{CFC0D5D9-48B1-8FFC-3725-538DAFEC8416}"/>
          </ac:spMkLst>
        </pc:spChg>
        <pc:spChg chg="add mod">
          <ac:chgData name="Jorge Llorens" userId="73c9d29fa7513b65" providerId="LiveId" clId="{8BEBFA42-B87E-4608-803D-B570FAA4B56F}" dt="2025-11-18T16:56:58.152" v="12"/>
          <ac:spMkLst>
            <pc:docMk/>
            <pc:sldMk cId="2873439438" sldId="268"/>
            <ac:spMk id="5" creationId="{4BC20175-7ADA-E354-0E93-5AF04B34567B}"/>
          </ac:spMkLst>
        </pc:spChg>
      </pc:sldChg>
      <pc:sldChg chg="addSp delSp modSp mod">
        <pc:chgData name="Jorge Llorens" userId="73c9d29fa7513b65" providerId="LiveId" clId="{8BEBFA42-B87E-4608-803D-B570FAA4B56F}" dt="2025-11-18T16:54:08.463" v="3"/>
        <pc:sldMkLst>
          <pc:docMk/>
          <pc:sldMk cId="721556509" sldId="269"/>
        </pc:sldMkLst>
        <pc:spChg chg="del">
          <ac:chgData name="Jorge Llorens" userId="73c9d29fa7513b65" providerId="LiveId" clId="{8BEBFA42-B87E-4608-803D-B570FAA4B56F}" dt="2025-11-18T16:53:45.300" v="1" actId="478"/>
          <ac:spMkLst>
            <pc:docMk/>
            <pc:sldMk cId="721556509" sldId="269"/>
            <ac:spMk id="2" creationId="{A2CCA724-9D2D-3B0E-F93F-570349BFCE58}"/>
          </ac:spMkLst>
        </pc:spChg>
        <pc:spChg chg="del">
          <ac:chgData name="Jorge Llorens" userId="73c9d29fa7513b65" providerId="LiveId" clId="{8BEBFA42-B87E-4608-803D-B570FAA4B56F}" dt="2025-11-18T16:53:41.533" v="0" actId="478"/>
          <ac:spMkLst>
            <pc:docMk/>
            <pc:sldMk cId="721556509" sldId="269"/>
            <ac:spMk id="3" creationId="{2A517081-13A3-19E5-CA00-0972AE6F8CB2}"/>
          </ac:spMkLst>
        </pc:spChg>
        <pc:picChg chg="add mod">
          <ac:chgData name="Jorge Llorens" userId="73c9d29fa7513b65" providerId="LiveId" clId="{8BEBFA42-B87E-4608-803D-B570FAA4B56F}" dt="2025-11-18T16:53:51.145" v="2"/>
          <ac:picMkLst>
            <pc:docMk/>
            <pc:sldMk cId="721556509" sldId="269"/>
            <ac:picMk id="4" creationId="{68C66537-0C2D-BDBB-08DD-71D222570B5B}"/>
          </ac:picMkLst>
        </pc:picChg>
        <pc:picChg chg="add mod">
          <ac:chgData name="Jorge Llorens" userId="73c9d29fa7513b65" providerId="LiveId" clId="{8BEBFA42-B87E-4608-803D-B570FAA4B56F}" dt="2025-11-18T16:54:08.463" v="3"/>
          <ac:picMkLst>
            <pc:docMk/>
            <pc:sldMk cId="721556509" sldId="269"/>
            <ac:picMk id="5" creationId="{73B9EEB9-C7B8-8F69-DB1E-5D09E37F07A6}"/>
          </ac:picMkLst>
        </pc:picChg>
      </pc:sldChg>
      <pc:sldChg chg="addSp delSp modSp new mod">
        <pc:chgData name="Jorge Llorens" userId="73c9d29fa7513b65" providerId="LiveId" clId="{8BEBFA42-B87E-4608-803D-B570FAA4B56F}" dt="2025-11-18T16:56:12.668" v="10"/>
        <pc:sldMkLst>
          <pc:docMk/>
          <pc:sldMk cId="1072161363" sldId="270"/>
        </pc:sldMkLst>
        <pc:spChg chg="del">
          <ac:chgData name="Jorge Llorens" userId="73c9d29fa7513b65" providerId="LiveId" clId="{8BEBFA42-B87E-4608-803D-B570FAA4B56F}" dt="2025-11-18T16:55:46.298" v="7" actId="478"/>
          <ac:spMkLst>
            <pc:docMk/>
            <pc:sldMk cId="1072161363" sldId="270"/>
            <ac:spMk id="2" creationId="{1539602C-1ABC-F623-2331-AC4A14529141}"/>
          </ac:spMkLst>
        </pc:spChg>
        <pc:spChg chg="del">
          <ac:chgData name="Jorge Llorens" userId="73c9d29fa7513b65" providerId="LiveId" clId="{8BEBFA42-B87E-4608-803D-B570FAA4B56F}" dt="2025-11-18T16:55:50.415" v="8" actId="478"/>
          <ac:spMkLst>
            <pc:docMk/>
            <pc:sldMk cId="1072161363" sldId="270"/>
            <ac:spMk id="3" creationId="{72F0AADF-D63E-A63B-87BC-0E10350A43DB}"/>
          </ac:spMkLst>
        </pc:spChg>
        <pc:picChg chg="add mod">
          <ac:chgData name="Jorge Llorens" userId="73c9d29fa7513b65" providerId="LiveId" clId="{8BEBFA42-B87E-4608-803D-B570FAA4B56F}" dt="2025-11-18T16:55:54.586" v="9"/>
          <ac:picMkLst>
            <pc:docMk/>
            <pc:sldMk cId="1072161363" sldId="270"/>
            <ac:picMk id="4" creationId="{728029D8-6A60-94F2-ADA4-52A6D4223677}"/>
          </ac:picMkLst>
        </pc:picChg>
        <pc:picChg chg="add mod">
          <ac:chgData name="Jorge Llorens" userId="73c9d29fa7513b65" providerId="LiveId" clId="{8BEBFA42-B87E-4608-803D-B570FAA4B56F}" dt="2025-11-18T16:56:12.668" v="10"/>
          <ac:picMkLst>
            <pc:docMk/>
            <pc:sldMk cId="1072161363" sldId="270"/>
            <ac:picMk id="5" creationId="{B78EFB04-72C0-06E3-095C-91F3EF7394F7}"/>
          </ac:picMkLst>
        </pc:picChg>
      </pc:sldChg>
      <pc:sldChg chg="addSp delSp modSp new mod">
        <pc:chgData name="Jorge Llorens" userId="73c9d29fa7513b65" providerId="LiveId" clId="{8BEBFA42-B87E-4608-803D-B570FAA4B56F}" dt="2025-11-18T16:59:35.520" v="27"/>
        <pc:sldMkLst>
          <pc:docMk/>
          <pc:sldMk cId="4094089893" sldId="271"/>
        </pc:sldMkLst>
        <pc:spChg chg="del">
          <ac:chgData name="Jorge Llorens" userId="73c9d29fa7513b65" providerId="LiveId" clId="{8BEBFA42-B87E-4608-803D-B570FAA4B56F}" dt="2025-11-18T16:59:23.123" v="25" actId="478"/>
          <ac:spMkLst>
            <pc:docMk/>
            <pc:sldMk cId="4094089893" sldId="271"/>
            <ac:spMk id="2" creationId="{8D6C8588-86C7-B23D-2833-49C928784F93}"/>
          </ac:spMkLst>
        </pc:spChg>
        <pc:spChg chg="del">
          <ac:chgData name="Jorge Llorens" userId="73c9d29fa7513b65" providerId="LiveId" clId="{8BEBFA42-B87E-4608-803D-B570FAA4B56F}" dt="2025-11-18T16:59:18.918" v="24" actId="478"/>
          <ac:spMkLst>
            <pc:docMk/>
            <pc:sldMk cId="4094089893" sldId="271"/>
            <ac:spMk id="3" creationId="{6F5D6479-8B7F-83A6-DE1B-0599E6E38706}"/>
          </ac:spMkLst>
        </pc:spChg>
        <pc:spChg chg="add mod">
          <ac:chgData name="Jorge Llorens" userId="73c9d29fa7513b65" providerId="LiveId" clId="{8BEBFA42-B87E-4608-803D-B570FAA4B56F}" dt="2025-11-18T16:59:26.224" v="26"/>
          <ac:spMkLst>
            <pc:docMk/>
            <pc:sldMk cId="4094089893" sldId="271"/>
            <ac:spMk id="4" creationId="{ADAC9E59-67DA-3044-2712-C9C88E4B8410}"/>
          </ac:spMkLst>
        </pc:spChg>
        <pc:spChg chg="add mod">
          <ac:chgData name="Jorge Llorens" userId="73c9d29fa7513b65" providerId="LiveId" clId="{8BEBFA42-B87E-4608-803D-B570FAA4B56F}" dt="2025-11-18T16:59:35.520" v="27"/>
          <ac:spMkLst>
            <pc:docMk/>
            <pc:sldMk cId="4094089893" sldId="271"/>
            <ac:spMk id="5" creationId="{77A8281F-357C-11BF-92FF-3D0FC2E5BD81}"/>
          </ac:spMkLst>
        </pc:spChg>
      </pc:sldChg>
      <pc:sldChg chg="addSp delSp modSp new mod">
        <pc:chgData name="Jorge Llorens" userId="73c9d29fa7513b65" providerId="LiveId" clId="{8BEBFA42-B87E-4608-803D-B570FAA4B56F}" dt="2025-11-18T16:58:49.251" v="23"/>
        <pc:sldMkLst>
          <pc:docMk/>
          <pc:sldMk cId="3432404138" sldId="272"/>
        </pc:sldMkLst>
        <pc:spChg chg="del">
          <ac:chgData name="Jorge Llorens" userId="73c9d29fa7513b65" providerId="LiveId" clId="{8BEBFA42-B87E-4608-803D-B570FAA4B56F}" dt="2025-11-18T16:58:22.888" v="18" actId="478"/>
          <ac:spMkLst>
            <pc:docMk/>
            <pc:sldMk cId="3432404138" sldId="272"/>
            <ac:spMk id="2" creationId="{4EED0B28-FF70-6E40-9E32-A1749AFE810F}"/>
          </ac:spMkLst>
        </pc:spChg>
        <pc:spChg chg="del">
          <ac:chgData name="Jorge Llorens" userId="73c9d29fa7513b65" providerId="LiveId" clId="{8BEBFA42-B87E-4608-803D-B570FAA4B56F}" dt="2025-11-18T16:58:19.352" v="17" actId="478"/>
          <ac:spMkLst>
            <pc:docMk/>
            <pc:sldMk cId="3432404138" sldId="272"/>
            <ac:spMk id="3" creationId="{CBE5F356-E9CA-31A2-FE10-7E7B2873EA7C}"/>
          </ac:spMkLst>
        </pc:spChg>
        <pc:spChg chg="add mod">
          <ac:chgData name="Jorge Llorens" userId="73c9d29fa7513b65" providerId="LiveId" clId="{8BEBFA42-B87E-4608-803D-B570FAA4B56F}" dt="2025-11-18T16:58:38.419" v="22" actId="1076"/>
          <ac:spMkLst>
            <pc:docMk/>
            <pc:sldMk cId="3432404138" sldId="272"/>
            <ac:spMk id="4" creationId="{71A0B8ED-186B-C347-8732-86D6B2655C79}"/>
          </ac:spMkLst>
        </pc:spChg>
        <pc:spChg chg="add mod">
          <ac:chgData name="Jorge Llorens" userId="73c9d29fa7513b65" providerId="LiveId" clId="{8BEBFA42-B87E-4608-803D-B570FAA4B56F}" dt="2025-11-18T16:58:49.251" v="23"/>
          <ac:spMkLst>
            <pc:docMk/>
            <pc:sldMk cId="3432404138" sldId="272"/>
            <ac:spMk id="5" creationId="{3EA9AAD5-5ACE-D83C-076A-A42397D25045}"/>
          </ac:spMkLst>
        </pc:spChg>
      </pc:sldChg>
      <pc:sldChg chg="addSp delSp modSp new mod">
        <pc:chgData name="Jorge Llorens" userId="73c9d29fa7513b65" providerId="LiveId" clId="{8BEBFA42-B87E-4608-803D-B570FAA4B56F}" dt="2025-11-18T17:00:18.033" v="33" actId="962"/>
        <pc:sldMkLst>
          <pc:docMk/>
          <pc:sldMk cId="3497891492" sldId="273"/>
        </pc:sldMkLst>
        <pc:spChg chg="del">
          <ac:chgData name="Jorge Llorens" userId="73c9d29fa7513b65" providerId="LiveId" clId="{8BEBFA42-B87E-4608-803D-B570FAA4B56F}" dt="2025-11-18T17:00:09.971" v="30" actId="478"/>
          <ac:spMkLst>
            <pc:docMk/>
            <pc:sldMk cId="3497891492" sldId="273"/>
            <ac:spMk id="2" creationId="{4E1E19ED-E718-A682-EFE1-86762C46D303}"/>
          </ac:spMkLst>
        </pc:spChg>
        <pc:spChg chg="del">
          <ac:chgData name="Jorge Llorens" userId="73c9d29fa7513b65" providerId="LiveId" clId="{8BEBFA42-B87E-4608-803D-B570FAA4B56F}" dt="2025-11-18T17:00:05.764" v="29" actId="478"/>
          <ac:spMkLst>
            <pc:docMk/>
            <pc:sldMk cId="3497891492" sldId="273"/>
            <ac:spMk id="3" creationId="{36A81BCA-BB3D-E97C-FA06-219AC9738E2D}"/>
          </ac:spMkLst>
        </pc:spChg>
        <pc:picChg chg="add mod">
          <ac:chgData name="Jorge Llorens" userId="73c9d29fa7513b65" providerId="LiveId" clId="{8BEBFA42-B87E-4608-803D-B570FAA4B56F}" dt="2025-11-18T17:00:18.033" v="33" actId="962"/>
          <ac:picMkLst>
            <pc:docMk/>
            <pc:sldMk cId="3497891492" sldId="273"/>
            <ac:picMk id="4" creationId="{89111EFC-13D9-AC82-B186-0F905BE4735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55A95-4E65-8B74-E758-DA5CFB5CD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4A1D35-E38B-7208-DF39-04FB25B8F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146924-3F9E-2523-9C43-9AB5829C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18/11/2025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966A8F-8A24-87B7-8C9C-351CD2EB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D84071-3216-20FF-5C06-C4FB4FC7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274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3CA5C-5450-60D8-5AC3-308D1523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880006-7E06-9568-63E4-141D627FD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895937-BD73-7AB4-260E-DB606787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18/11/2025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DE2F96-33CD-FBAE-F092-B8C905EE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85FC66-DE71-A503-80FA-50818DD0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88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407536-5ED6-7D9D-F083-29F600B5E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5D58D7-FB33-337B-D4CE-222AFD476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5466E8-AEB5-5643-6AD0-3B862660E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18/11/2025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F451AD-C6BA-6A44-F435-EA6DD836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6E8B37-2906-6DEC-4EA4-4DBD58B6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432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FFD27-AA64-F666-0A67-FE9EA7A2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7BB1E-7599-2B6F-5265-437589415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94B636-2CCD-89B4-53EF-FF3A6A042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18/11/2025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D7FF1-21DD-194D-8AE5-A9F9FDC8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4898D2-A311-4246-D149-B2D7069A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657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C8136-DA03-C7F6-253D-A7757F41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7FA7C8-35B7-BE91-8900-2B59DE7AE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3B346-6D54-448D-EB8F-CDD6AC07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18/11/2025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1FE9C-AFC7-2F93-6772-F0132A11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C2B85D-10B0-881A-CE4B-BA575556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395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CFBA0-FF0B-E867-C3CE-5B309C90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8436A0-03A4-0CD9-8D90-2E5CA6EB6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97B01F-5EA5-4269-4BCF-A0A2E06F4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977740-DD87-6817-2772-1693E553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18/11/2025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F9B404-D2EB-9286-5030-B344E08C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8A832A-7528-E890-7DF5-A8BB8237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925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21410-6DAE-0F04-7114-B9D4544F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85BD98-F304-5F81-3B0F-70E056D8E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8878CB-561E-21AC-094A-5320DBC71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D1A5E5-722E-0473-3E61-FD22A8E2C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0DA944-B10B-CDB9-8B98-D2D9EDAB4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BFC0CA7-47DF-AEDB-6873-FF5EE9FF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18/11/2025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6382BD-CDCA-1DB8-0827-1CA94BDB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E0AD06-F54F-18C6-E8E0-8A19BFD7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940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980BA-060E-D23C-7627-5FE1FB4D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A935EB-DAD3-DF89-16D5-21C8449E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18/11/2025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AB00D2-E006-C01C-9624-EFCB7CB3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8AC8C3-BCB1-F47E-AC62-F629B027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900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F052D3-130C-8163-26EF-E578A80E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18/11/2025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0F347A-7279-7ECF-D75D-B9E03150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DF4A57-F47F-AF73-B71C-A985F171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027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D2E2D-110F-176D-E6ED-52C745C5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2964E8-319A-94BC-97C2-329011510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19DD05-8496-419C-7F24-09FC62B77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FDD2A4-691C-19FC-00AA-47E05DC0A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18/11/2025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611D7C-D19A-A002-7A5B-57A03856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0F233F-F546-9482-C41D-F2E9D204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446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206F7-EA2D-5522-ED0D-AD3BB1C1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5CB24A1-7276-EB2E-F7AA-4DD27C985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4DAA98-1B01-6360-F70C-AC37F5BBD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DC9F22-AF56-E903-D4D7-C6AB1F27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18/11/2025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F44475-D5B1-1111-9802-271D7F35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C8B7D5-32DE-FF33-D315-46B1D37D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629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D1FCEF-E56B-7124-5EFB-E13DFE55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F781BA-0ACB-6902-7A8D-51AC4F46D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BE8204-8E91-F5A9-0346-3092F539D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3C8BCD-580A-4245-9999-482241D6FDA5}" type="datetimeFigureOut">
              <a:rPr lang="es-AR" smtClean="0"/>
              <a:t>18/11/2025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F01AB0-2A61-E03D-DC50-E0A381CDC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5023CA-0809-FD9C-C3C4-8969D0208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855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7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D764E-9AA2-B16F-3345-A7972EB5F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952E24A-ECBC-A91A-6360-34EED0A5E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10" y="710962"/>
            <a:ext cx="11065199" cy="11914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11E2ADD-83A7-14F5-57D3-E23C86C20810}"/>
              </a:ext>
            </a:extLst>
          </p:cNvPr>
          <p:cNvSpPr/>
          <p:nvPr/>
        </p:nvSpPr>
        <p:spPr>
          <a:xfrm>
            <a:off x="2817432" y="1714848"/>
            <a:ext cx="85806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Qué es una SGR? Quiénes la componen?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Qué son los fondos de garantía?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Roll de Socios Participes.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Roll de Socios Protectores.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Beneficio de operar con SGR para </a:t>
            </a:r>
            <a:r>
              <a:rPr lang="es-ES" b="1" dirty="0" err="1"/>
              <a:t>MIPyMES</a:t>
            </a:r>
            <a:r>
              <a:rPr lang="es-ES" b="1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Tipo de avales y garantías que emiten.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Por qué operar con garantías de SGR/FG con líneas de préstamo bancaria?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 Otras formas de financiarse por medio de SGR/FG con el Mercado de Valores, Instrumentos:</a:t>
            </a:r>
          </a:p>
          <a:p>
            <a:r>
              <a:rPr lang="es-ES" dirty="0"/>
              <a:t>	</a:t>
            </a:r>
            <a:r>
              <a:rPr lang="es-ES" b="1" dirty="0"/>
              <a:t>- Cheques o </a:t>
            </a:r>
            <a:r>
              <a:rPr lang="es-ES" b="1" dirty="0" err="1"/>
              <a:t>Echeq</a:t>
            </a:r>
            <a:r>
              <a:rPr lang="es-ES" b="1" dirty="0"/>
              <a:t> garantizados propios o de terceros</a:t>
            </a:r>
          </a:p>
          <a:p>
            <a:r>
              <a:rPr lang="es-ES" b="1" dirty="0"/>
              <a:t>	- Pagares físicos o electrónicos garantizados</a:t>
            </a:r>
          </a:p>
          <a:p>
            <a:r>
              <a:rPr lang="es-ES" b="1" dirty="0"/>
              <a:t>	- ON </a:t>
            </a:r>
            <a:r>
              <a:rPr lang="es-ES" b="1" dirty="0" err="1"/>
              <a:t>PyME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7063DB-FF56-0404-C848-12A53989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10" y="2386582"/>
            <a:ext cx="2243522" cy="369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7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F6117-8D21-EAC4-6289-A2C9ABEFF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DDDD2E3-B515-D41D-0BF8-C2892B81D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61" y="578071"/>
            <a:ext cx="10516511" cy="129776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76E2482-9736-9814-C2EC-687C66D31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102" y="1476535"/>
            <a:ext cx="9416027" cy="461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80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8C66537-0C2D-BDBB-08DD-71D222570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72" y="841912"/>
            <a:ext cx="11382218" cy="16216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B9EEB9-C7B8-8F69-DB1E-5D09E37F0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26" y="2283408"/>
            <a:ext cx="10516511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5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extLst>
              <a:ext uri="{FF2B5EF4-FFF2-40B4-BE49-F238E27FC236}">
                <a16:creationId xmlns:a16="http://schemas.microsoft.com/office/drawing/2014/main" id="{CFC0D5D9-48B1-8FFC-3725-538DAFEC8416}"/>
              </a:ext>
            </a:extLst>
          </p:cNvPr>
          <p:cNvSpPr txBox="1"/>
          <p:nvPr/>
        </p:nvSpPr>
        <p:spPr>
          <a:xfrm>
            <a:off x="1226844" y="853061"/>
            <a:ext cx="994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/>
              <a:t>FONDOS COMUNES DE INVERSIÓN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C20175-7ADA-E354-0E93-5AF04B345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636" y="1560947"/>
            <a:ext cx="97875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 ¿</a:t>
            </a: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</a:t>
            </a: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es un Fondo Com</a:t>
            </a: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Inversi</a:t>
            </a: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ES" b="0" i="0" u="none" strike="noStrike" cap="none" normalizeH="0" baseline="0" dirty="0">
              <a:ln>
                <a:noFill/>
              </a:ln>
              <a:solidFill>
                <a:srgbClr val="46464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 considera un </a:t>
            </a: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rgbClr val="316E9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Fondo Común de Inversión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al patrimonio de titularidad de diversas personas (llamados: cuotapartista) a las cuales se les reconocen derechos de copropiedad representados por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cuotapartes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>
                <a:solidFill>
                  <a:srgbClr val="46464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Diferentes tipos de Fondos Comunes de Inversión, los podemos clasificarlos en</a:t>
            </a:r>
            <a:r>
              <a:rPr lang="es-ES" dirty="0"/>
              <a:t>:</a:t>
            </a:r>
          </a:p>
          <a:p>
            <a:endParaRPr lang="es-ES" dirty="0"/>
          </a:p>
          <a:p>
            <a:r>
              <a:rPr lang="es-ES" b="1" dirty="0"/>
              <a:t>FONDOS ABIERTOS:</a:t>
            </a:r>
            <a:endParaRPr lang="es-ES" dirty="0"/>
          </a:p>
          <a:p>
            <a:r>
              <a:rPr lang="es-ES" dirty="0"/>
              <a:t>Son fondos en los que el cliente puede suscribir (comprar) y rescatar (vender) </a:t>
            </a:r>
            <a:r>
              <a:rPr lang="es-ES" dirty="0" err="1"/>
              <a:t>cuotapartes</a:t>
            </a:r>
            <a:r>
              <a:rPr lang="es-ES" dirty="0"/>
              <a:t> a su voluntad. No tienen cotización en Bolsas o Mercados, las participaciones se rescatan en la Sociedad Gerente, la Sociedad Depositaria ó los Agentes Colocadores.</a:t>
            </a:r>
          </a:p>
          <a:p>
            <a:endParaRPr lang="es-ES" dirty="0"/>
          </a:p>
          <a:p>
            <a:r>
              <a:rPr lang="es-ES" b="1" dirty="0"/>
              <a:t>FONDOS CERRADOS:</a:t>
            </a:r>
            <a:br>
              <a:rPr lang="es-ES" dirty="0"/>
            </a:br>
            <a:r>
              <a:rPr lang="es-ES" dirty="0"/>
              <a:t>Son aquellos cuyas </a:t>
            </a:r>
            <a:r>
              <a:rPr lang="es-ES" dirty="0" err="1"/>
              <a:t>cuotapartes</a:t>
            </a:r>
            <a:r>
              <a:rPr lang="es-ES" dirty="0"/>
              <a:t> cotizan en Bolsas y/o Mercados y, por lo tanto, su liquidez depende de la oferta y la demanda. El número de </a:t>
            </a:r>
            <a:r>
              <a:rPr lang="es-ES" dirty="0" err="1"/>
              <a:t>cuotapartes</a:t>
            </a:r>
            <a:r>
              <a:rPr lang="es-ES" dirty="0"/>
              <a:t> es limitado.</a:t>
            </a:r>
          </a:p>
        </p:txBody>
      </p:sp>
    </p:spTree>
    <p:extLst>
      <p:ext uri="{BB962C8B-B14F-4D97-AF65-F5344CB8AC3E}">
        <p14:creationId xmlns:p14="http://schemas.microsoft.com/office/powerpoint/2010/main" val="2873439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extLst>
              <a:ext uri="{FF2B5EF4-FFF2-40B4-BE49-F238E27FC236}">
                <a16:creationId xmlns:a16="http://schemas.microsoft.com/office/drawing/2014/main" id="{71A0B8ED-186B-C347-8732-86D6B2655C79}"/>
              </a:ext>
            </a:extLst>
          </p:cNvPr>
          <p:cNvSpPr txBox="1"/>
          <p:nvPr/>
        </p:nvSpPr>
        <p:spPr>
          <a:xfrm>
            <a:off x="1548398" y="872523"/>
            <a:ext cx="9095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/>
              <a:t>FONDOS COMUNES DE INVERSIÓN</a:t>
            </a:r>
          </a:p>
        </p:txBody>
      </p:sp>
      <p:sp>
        <p:nvSpPr>
          <p:cNvPr id="5" name="2 Rectángulo">
            <a:extLst>
              <a:ext uri="{FF2B5EF4-FFF2-40B4-BE49-F238E27FC236}">
                <a16:creationId xmlns:a16="http://schemas.microsoft.com/office/drawing/2014/main" id="{3EA9AAD5-5ACE-D83C-076A-A42397D25045}"/>
              </a:ext>
            </a:extLst>
          </p:cNvPr>
          <p:cNvSpPr/>
          <p:nvPr/>
        </p:nvSpPr>
        <p:spPr>
          <a:xfrm>
            <a:off x="841879" y="1580409"/>
            <a:ext cx="105303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De acuerdo al objetivo de inversión en:</a:t>
            </a:r>
          </a:p>
          <a:p>
            <a:endParaRPr lang="es-ES" dirty="0"/>
          </a:p>
          <a:p>
            <a:r>
              <a:rPr lang="es-ES" b="1" dirty="0"/>
              <a:t>Fondos de Liquidez (Mercado de Dinero):</a:t>
            </a:r>
            <a:br>
              <a:rPr lang="es-ES" dirty="0"/>
            </a:br>
            <a:r>
              <a:rPr lang="es-ES" dirty="0"/>
              <a:t>Son una inversión muy conservadora y apropiada para quienes quieren invertir su dinero a corto plazo, con liquidez inmediata y libre de fluctuaciones de precios.</a:t>
            </a:r>
          </a:p>
          <a:p>
            <a:endParaRPr lang="es-ES" dirty="0"/>
          </a:p>
          <a:p>
            <a:r>
              <a:rPr lang="es-ES" b="1" dirty="0"/>
              <a:t>Fondos de Bonos o de Renta Fija:</a:t>
            </a:r>
            <a:br>
              <a:rPr lang="es-ES" dirty="0"/>
            </a:br>
            <a:r>
              <a:rPr lang="es-ES" dirty="0"/>
              <a:t>Representan una inversión a mediano/largo plazo. Son de rendimiento y fluctuaciones de precio moderados.</a:t>
            </a:r>
          </a:p>
          <a:p>
            <a:endParaRPr lang="es-ES" dirty="0"/>
          </a:p>
          <a:p>
            <a:r>
              <a:rPr lang="es-ES" b="1" dirty="0"/>
              <a:t>Fondos Mixtos:</a:t>
            </a:r>
            <a:br>
              <a:rPr lang="es-ES" dirty="0"/>
            </a:br>
            <a:r>
              <a:rPr lang="es-ES" dirty="0"/>
              <a:t>Combinan distintos activos financieros, tales como bonos, acciones y plazos fijos. Su riesgo y rendimiento dependerán del comportamiento de cada uno de ellos.</a:t>
            </a:r>
          </a:p>
          <a:p>
            <a:endParaRPr lang="es-ES" dirty="0"/>
          </a:p>
          <a:p>
            <a:r>
              <a:rPr lang="es-ES" b="1" dirty="0"/>
              <a:t>Fondo de Acciones o de Renta Variable:</a:t>
            </a:r>
            <a:br>
              <a:rPr lang="es-ES" dirty="0"/>
            </a:br>
            <a:r>
              <a:rPr lang="es-ES" dirty="0"/>
              <a:t>Representan una inversión a largo plazo. Son de rendimientos potencialmente elevados y están sujetos a las fluctuaciones de precios de los mercados bursátiles.</a:t>
            </a:r>
          </a:p>
        </p:txBody>
      </p:sp>
    </p:spTree>
    <p:extLst>
      <p:ext uri="{BB962C8B-B14F-4D97-AF65-F5344CB8AC3E}">
        <p14:creationId xmlns:p14="http://schemas.microsoft.com/office/powerpoint/2010/main" val="3432404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>
            <a:extLst>
              <a:ext uri="{FF2B5EF4-FFF2-40B4-BE49-F238E27FC236}">
                <a16:creationId xmlns:a16="http://schemas.microsoft.com/office/drawing/2014/main" id="{ADAC9E59-67DA-3044-2712-C9C88E4B8410}"/>
              </a:ext>
            </a:extLst>
          </p:cNvPr>
          <p:cNvSpPr txBox="1"/>
          <p:nvPr/>
        </p:nvSpPr>
        <p:spPr>
          <a:xfrm>
            <a:off x="2300234" y="1074796"/>
            <a:ext cx="73177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FONDOS COMUNES DE INVERSIÓN – VENTAJAS</a:t>
            </a:r>
          </a:p>
          <a:p>
            <a:endParaRPr lang="es-AR" sz="4000" b="1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A8281F-357C-11BF-92FF-3D0FC2E5B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328" y="1074796"/>
            <a:ext cx="1114761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1" i="0" u="none" strike="noStrike" cap="none" normalizeH="0" dirty="0">
                <a:ln>
                  <a:noFill/>
                </a:ln>
                <a:solidFill>
                  <a:srgbClr val="316E9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rgbClr val="316E9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Manejo profesional: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Usted delega la toma de decisiones en un grupo de profesionales dedicados específicamente a analizar los mercados locales e internacionales y tomar las decisiones de inversión que se consideren más correctas para el logro del objetivo de inversión del Fondo en el cual Usted ha invertido.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rgbClr val="316E9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Diversificación: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Permite la inversión en distintos instrumentos financieros, minimizando el riesgo que se asumiría invirtiendo sólo en uno.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rgbClr val="316E9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Liquidez: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Usted dispone de su dinero cuando lo necesite, no teniendo que esperar un plazo de vencimiento de su inversión.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rgbClr val="316E9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Facilidad de acceso: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Por pequeño que sea su ahorro los Fondos Comunes de Inversión le permiten acceder a alternativas hasta ahora reservadas a grandes inversores.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rgbClr val="316E9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Simplicidad: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A diferencia de otras alternativas su inversión en Fondos Comunes de Inversión no tiene fecha de vencimiento ni requiere ser renovada.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rgbClr val="316E9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Transparencia: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Facilita el seguimiento de la inversión a través del valor de la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cuotaparte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que diariamente se publica en medios de amplia difusión.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rgbClr val="316E9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Control: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los Fondos Comunes de Inversión están regulados y controlados por la Comisión Nacional de Valores.</a:t>
            </a:r>
            <a:endParaRPr kumimoji="0" 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89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Fondos Carlos Pelligrini.jpg">
            <a:extLst>
              <a:ext uri="{FF2B5EF4-FFF2-40B4-BE49-F238E27FC236}">
                <a16:creationId xmlns:a16="http://schemas.microsoft.com/office/drawing/2014/main" id="{89111EFC-13D9-AC82-B186-0F905BE47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901610"/>
            <a:ext cx="11707091" cy="595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1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0CD643-EA3F-D4DF-9CAD-E84DC5773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92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F7DBC-4124-65F2-AF94-B4694B1EC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Inversiones.jpg">
            <a:extLst>
              <a:ext uri="{FF2B5EF4-FFF2-40B4-BE49-F238E27FC236}">
                <a16:creationId xmlns:a16="http://schemas.microsoft.com/office/drawing/2014/main" id="{3DD9B3BE-C3B3-D954-2DBB-0FE19EA12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95" y="772058"/>
            <a:ext cx="10390118" cy="5313883"/>
          </a:xfrm>
          <a:prstGeom prst="snip1Rect">
            <a:avLst>
              <a:gd name="adj" fmla="val 14451"/>
            </a:avLst>
          </a:prstGeom>
        </p:spPr>
      </p:pic>
      <p:sp>
        <p:nvSpPr>
          <p:cNvPr id="3" name="3 CuadroTexto">
            <a:extLst>
              <a:ext uri="{FF2B5EF4-FFF2-40B4-BE49-F238E27FC236}">
                <a16:creationId xmlns:a16="http://schemas.microsoft.com/office/drawing/2014/main" id="{AB1FF984-D9D3-1F42-5CC6-CAB780ECCCE2}"/>
              </a:ext>
            </a:extLst>
          </p:cNvPr>
          <p:cNvSpPr txBox="1"/>
          <p:nvPr/>
        </p:nvSpPr>
        <p:spPr>
          <a:xfrm>
            <a:off x="1712224" y="1366191"/>
            <a:ext cx="80205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3300"/>
                </a:solidFill>
              </a:rPr>
              <a:t>Como </a:t>
            </a:r>
            <a:r>
              <a:rPr lang="en-GB" sz="5400" b="1" dirty="0" err="1">
                <a:solidFill>
                  <a:srgbClr val="FF3300"/>
                </a:solidFill>
              </a:rPr>
              <a:t>armar</a:t>
            </a:r>
            <a:r>
              <a:rPr lang="en-GB" sz="5400" b="1" dirty="0">
                <a:solidFill>
                  <a:srgbClr val="FF3300"/>
                </a:solidFill>
              </a:rPr>
              <a:t> </a:t>
            </a:r>
            <a:r>
              <a:rPr lang="en-GB" sz="5400" b="1" dirty="0" err="1">
                <a:solidFill>
                  <a:srgbClr val="FF3300"/>
                </a:solidFill>
              </a:rPr>
              <a:t>una</a:t>
            </a:r>
            <a:r>
              <a:rPr lang="en-GB" sz="5400" b="1" dirty="0">
                <a:solidFill>
                  <a:srgbClr val="FF3300"/>
                </a:solidFill>
              </a:rPr>
              <a:t> </a:t>
            </a:r>
          </a:p>
          <a:p>
            <a:pPr algn="ctr"/>
            <a:r>
              <a:rPr lang="es-AR" sz="5400" b="1" dirty="0">
                <a:solidFill>
                  <a:srgbClr val="FF3300"/>
                </a:solidFill>
              </a:rPr>
              <a:t>estrategia</a:t>
            </a:r>
            <a:r>
              <a:rPr lang="en-GB" sz="5400" b="1" dirty="0">
                <a:solidFill>
                  <a:srgbClr val="FF3300"/>
                </a:solidFill>
              </a:rPr>
              <a:t> de </a:t>
            </a:r>
            <a:r>
              <a:rPr lang="en-GB" sz="5400" b="1" dirty="0" err="1">
                <a:solidFill>
                  <a:srgbClr val="FF3300"/>
                </a:solidFill>
              </a:rPr>
              <a:t>Financiamiento</a:t>
            </a:r>
            <a:endParaRPr lang="en-GB" sz="5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7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2EC7B-918F-C9C0-7CB2-9C4F7F31B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9D7DCE3-33C8-321F-DC3D-2A56916EF444}"/>
              </a:ext>
            </a:extLst>
          </p:cNvPr>
          <p:cNvSpPr txBox="1">
            <a:spLocks/>
          </p:cNvSpPr>
          <p:nvPr/>
        </p:nvSpPr>
        <p:spPr>
          <a:xfrm>
            <a:off x="876693" y="741391"/>
            <a:ext cx="3455821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decision del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financiamiento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3D949988-4C8F-52CF-740E-39497B5B940F}"/>
              </a:ext>
            </a:extLst>
          </p:cNvPr>
          <p:cNvSpPr txBox="1">
            <a:spLocks/>
          </p:cNvSpPr>
          <p:nvPr/>
        </p:nvSpPr>
        <p:spPr>
          <a:xfrm>
            <a:off x="876693" y="2533476"/>
            <a:ext cx="3455821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Herramientas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gestión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financiera</a:t>
            </a:r>
            <a:endParaRPr kumimoji="0" lang="en-US" sz="19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Definición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estrategia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financiera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y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relación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con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entidades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financieras</a:t>
            </a:r>
            <a:endParaRPr kumimoji="0" lang="en-US" sz="19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Estructura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relaciones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necesaria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para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llevar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adelante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una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estrategia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financiamiento</a:t>
            </a:r>
            <a:endParaRPr kumimoji="0" lang="en-US" sz="19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Definición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modalidad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financiamiento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5 Imagen" descr="Gestion.png">
            <a:extLst>
              <a:ext uri="{FF2B5EF4-FFF2-40B4-BE49-F238E27FC236}">
                <a16:creationId xmlns:a16="http://schemas.microsoft.com/office/drawing/2014/main" id="{CBB429DC-09CB-ED2E-E2C1-70B3BAC73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1301211"/>
            <a:ext cx="6389346" cy="42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3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D8056-0B10-CF04-9940-B0F84323A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CA7095E-74DB-DDDF-B776-DC77F9E43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61" y="1240970"/>
            <a:ext cx="5387318" cy="8817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A76D7D0-0754-CEE6-937C-AE5D036AE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61" y="2122713"/>
            <a:ext cx="4896025" cy="383444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AD1C1C9-8A81-B8F2-8D4C-E0F081A27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781" y="1796143"/>
            <a:ext cx="5381895" cy="33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2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84020-355B-CBDB-5417-09D2EE143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8EA65E-B61E-3165-13E6-92506FCBE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31" y="1084401"/>
            <a:ext cx="6839215" cy="10056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32102F3-F738-FC21-989F-30E60BFEA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31" y="2408315"/>
            <a:ext cx="6839215" cy="336528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256B4F2-7D06-172B-02B0-10E73F793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062" y="2031985"/>
            <a:ext cx="3676207" cy="37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3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28029D8-6A60-94F2-ADA4-52A6D4223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66" y="1056243"/>
            <a:ext cx="11430991" cy="10668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78EFB04-72C0-06E3-095C-91F3EF739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36" y="1883159"/>
            <a:ext cx="1062624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6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4DA75-B6BC-A706-FB5A-CD6CB9FE6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6B6C70B-1673-83BD-9F58-2C12AC3FC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09" y="1143780"/>
            <a:ext cx="9345736" cy="477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9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F9EAC-E0DF-2F29-6AA7-5244C5586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8DB26C7-6025-8937-E0AD-D9C6253BF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4" y="1124403"/>
            <a:ext cx="10045824" cy="50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9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2CD78-7CDA-3877-F567-8D4481562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EF8D599-2027-360B-6460-1EA65EAC3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67" y="903901"/>
            <a:ext cx="11424894" cy="21703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5E961B-4F7E-3474-EE41-D5792833B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55" y="2795833"/>
            <a:ext cx="10681118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89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626</Words>
  <Application>Microsoft Office PowerPoint</Application>
  <PresentationFormat>Panorámica</PresentationFormat>
  <Paragraphs>49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Pilar Ferrer</dc:creator>
  <cp:lastModifiedBy>Jorge Llorens</cp:lastModifiedBy>
  <cp:revision>2</cp:revision>
  <dcterms:created xsi:type="dcterms:W3CDTF">2025-10-24T18:08:20Z</dcterms:created>
  <dcterms:modified xsi:type="dcterms:W3CDTF">2025-11-18T17:00:23Z</dcterms:modified>
</cp:coreProperties>
</file>