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30" r:id="rId3"/>
    <p:sldId id="320" r:id="rId4"/>
    <p:sldId id="321" r:id="rId5"/>
    <p:sldId id="322" r:id="rId6"/>
    <p:sldId id="299" r:id="rId7"/>
    <p:sldId id="323" r:id="rId8"/>
    <p:sldId id="325" r:id="rId9"/>
    <p:sldId id="326" r:id="rId10"/>
    <p:sldId id="312" r:id="rId11"/>
    <p:sldId id="327" r:id="rId12"/>
    <p:sldId id="328" r:id="rId13"/>
    <p:sldId id="268" r:id="rId14"/>
    <p:sldId id="269" r:id="rId15"/>
    <p:sldId id="270" r:id="rId16"/>
    <p:sldId id="313" r:id="rId17"/>
    <p:sldId id="332" r:id="rId18"/>
    <p:sldId id="273" r:id="rId19"/>
    <p:sldId id="333" r:id="rId20"/>
    <p:sldId id="271" r:id="rId21"/>
    <p:sldId id="272" r:id="rId22"/>
    <p:sldId id="300" r:id="rId23"/>
    <p:sldId id="276" r:id="rId24"/>
    <p:sldId id="277" r:id="rId25"/>
    <p:sldId id="278" r:id="rId26"/>
    <p:sldId id="274" r:id="rId27"/>
    <p:sldId id="331" r:id="rId28"/>
    <p:sldId id="275" r:id="rId29"/>
    <p:sldId id="282" r:id="rId30"/>
    <p:sldId id="304" r:id="rId31"/>
    <p:sldId id="305" r:id="rId32"/>
    <p:sldId id="306" r:id="rId33"/>
    <p:sldId id="307" r:id="rId34"/>
    <p:sldId id="319" r:id="rId35"/>
    <p:sldId id="285" r:id="rId36"/>
    <p:sldId id="286" r:id="rId37"/>
    <p:sldId id="284" r:id="rId38"/>
    <p:sldId id="287" r:id="rId39"/>
    <p:sldId id="288" r:id="rId40"/>
    <p:sldId id="289" r:id="rId41"/>
    <p:sldId id="298" r:id="rId42"/>
    <p:sldId id="267" r:id="rId4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188325593280287"/>
          <c:y val="3.4275597393975107E-2"/>
        </c:manualLayout>
      </c:layout>
      <c:overlay val="0"/>
      <c:txPr>
        <a:bodyPr/>
        <a:lstStyle/>
        <a:p>
          <a:pPr>
            <a:defRPr lang="es-AR"/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C09D-4825-A9EC-30EE8CF9185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C09D-4825-A9EC-30EE8CF9185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C09D-4825-A9EC-30EE8CF9185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C09D-4825-A9EC-30EE8CF91858}"/>
              </c:ext>
            </c:extLst>
          </c:dPt>
          <c:cat>
            <c:strRef>
              <c:f>Hoja1!$A$2:$A$5</c:f>
              <c:strCache>
                <c:ptCount val="4"/>
                <c:pt idx="0">
                  <c:v>PRODUCTO A</c:v>
                </c:pt>
                <c:pt idx="1">
                  <c:v>PRODUCTO B</c:v>
                </c:pt>
                <c:pt idx="2">
                  <c:v>PRODUCTO C</c:v>
                </c:pt>
                <c:pt idx="3">
                  <c:v>PRODUCTO 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9D-4825-A9EC-30EE8CF91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r"/>
      <c:legendEntry>
        <c:idx val="0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C000"/>
                </a:solidFill>
              </a:defRPr>
            </a:pPr>
            <a:endParaRPr lang="es-AR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es-AR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s-AR"/>
          </a:p>
        </c:txPr>
      </c:legendEntry>
      <c:overlay val="0"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9211-8760-409F-A06E-C2A31423DF84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07D92-43F8-4592-999C-E40CE53B0E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104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2D8B4-B2BB-4E6F-9428-BD6E67F54AF8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745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1"/>
            <a:r>
              <a:rPr lang="es-ES" sz="1200" b="1" dirty="0"/>
              <a:t>Tiendas Virtuales</a:t>
            </a:r>
            <a:r>
              <a:rPr lang="es-ES" sz="1200" dirty="0"/>
              <a:t>: Plataformas (Tienda Nube, </a:t>
            </a:r>
            <a:r>
              <a:rPr lang="es-ES" sz="1200" dirty="0" err="1"/>
              <a:t>Contextus</a:t>
            </a:r>
            <a:r>
              <a:rPr lang="es-ES" sz="1200" dirty="0"/>
              <a:t>, </a:t>
            </a:r>
            <a:r>
              <a:rPr lang="es-ES" sz="1200" dirty="0" err="1"/>
              <a:t>Shopify</a:t>
            </a:r>
            <a:r>
              <a:rPr lang="es-ES" sz="1200" dirty="0"/>
              <a:t>, </a:t>
            </a:r>
            <a:r>
              <a:rPr lang="es-ES" sz="1200" dirty="0" err="1"/>
              <a:t>etc</a:t>
            </a:r>
            <a:r>
              <a:rPr lang="es-ES" sz="1200" dirty="0"/>
              <a:t>) que permite la publicación de los productos y realizar las transacciones vinculándose a un proveedor de billetera virtual (Mercado pago, Todo Pago, </a:t>
            </a:r>
            <a:r>
              <a:rPr lang="es-ES" sz="1200" dirty="0" err="1"/>
              <a:t>etc</a:t>
            </a:r>
            <a:r>
              <a:rPr lang="es-ES" sz="1200" dirty="0"/>
              <a:t>)</a:t>
            </a:r>
            <a:r>
              <a:rPr lang="es-ES" dirty="0">
                <a:latin typeface="Trebuchet MS" panose="020B0603020202020204" pitchFamily="34" charset="0"/>
              </a:rPr>
              <a:t> Por ej.:</a:t>
            </a:r>
            <a:r>
              <a:rPr lang="es-ES" baseline="0" dirty="0">
                <a:latin typeface="Trebuchet MS" panose="020B0603020202020204" pitchFamily="34" charset="0"/>
              </a:rPr>
              <a:t> </a:t>
            </a:r>
            <a:r>
              <a:rPr lang="es-ES" dirty="0">
                <a:latin typeface="Trebuchet MS" panose="020B0603020202020204" pitchFamily="34" charset="0"/>
              </a:rPr>
              <a:t>TIENDA NUBE: </a:t>
            </a:r>
            <a:r>
              <a:rPr lang="es-ES" sz="1800" dirty="0"/>
              <a:t>Ofrece anuncio de los productos en </a:t>
            </a:r>
            <a:r>
              <a:rPr lang="es-ES" sz="1800" dirty="0" err="1"/>
              <a:t>Instagram</a:t>
            </a:r>
            <a:r>
              <a:rPr lang="es-ES" sz="1800" dirty="0"/>
              <a:t>, Facebook y Google y estadísticas avanzadas, es de fácil gestión de productos y manejo de stock. Permite la vinculación con archivos de Excel. Con costo por transacción (2%)</a:t>
            </a:r>
          </a:p>
          <a:p>
            <a:pPr hangingPunct="1"/>
            <a:r>
              <a:rPr lang="es-ES" dirty="0">
                <a:latin typeface="Trebuchet MS" panose="020B0603020202020204" pitchFamily="34" charset="0"/>
              </a:rPr>
              <a:t>CONTEXTUS: </a:t>
            </a:r>
            <a:r>
              <a:rPr lang="es-ES" sz="1800" dirty="0"/>
              <a:t>Sin costo por transacción.  No permite eliminar publicidad de la tienda, ni agrupar productos de diferentes maneras. No permite importación y exportación de productos vía Excel. Espacio </a:t>
            </a:r>
            <a:r>
              <a:rPr lang="es-ES" sz="1800" dirty="0" err="1"/>
              <a:t>max</a:t>
            </a:r>
            <a:r>
              <a:rPr lang="es-ES" sz="1800" dirty="0"/>
              <a:t>. 500 MG </a:t>
            </a:r>
          </a:p>
          <a:p>
            <a:pPr hangingPunct="1">
              <a:spcBef>
                <a:spcPts val="0"/>
              </a:spcBef>
            </a:pPr>
            <a:r>
              <a:rPr lang="es-E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</a:p>
          <a:p>
            <a:pPr hangingPunct="1"/>
            <a:r>
              <a:rPr lang="es-E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Billetera Electrónica </a:t>
            </a:r>
            <a:r>
              <a:rPr lang="es-E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Pasarela de pago: </a:t>
            </a:r>
            <a:r>
              <a:rPr lang="es-ES" sz="1200" dirty="0"/>
              <a:t>El proveedor de este servicio almacena y gestiona información de pago electrónico a través de tarjetas de crédito y débito, y en algunos casos también cuentas bancarias y depósitos en efectivo</a:t>
            </a:r>
          </a:p>
          <a:p>
            <a:pPr hangingPunct="1"/>
            <a:endParaRPr lang="es-E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1"/>
            <a:r>
              <a:rPr lang="es-E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Commerce: </a:t>
            </a:r>
            <a:r>
              <a:rPr lang="es-ES" sz="1200" dirty="0"/>
              <a:t>Es el uso de las redes sociales (Facebook, </a:t>
            </a:r>
            <a:r>
              <a:rPr lang="es-ES" sz="1200" dirty="0" err="1"/>
              <a:t>Twitter</a:t>
            </a:r>
            <a:r>
              <a:rPr lang="es-ES" sz="1200" dirty="0"/>
              <a:t>, </a:t>
            </a:r>
            <a:r>
              <a:rPr lang="es-ES" sz="1200" dirty="0" err="1"/>
              <a:t>Instagram</a:t>
            </a:r>
            <a:r>
              <a:rPr lang="es-ES" sz="1200" dirty="0"/>
              <a:t>, </a:t>
            </a:r>
            <a:r>
              <a:rPr lang="es-ES" sz="1200" dirty="0" err="1"/>
              <a:t>Pinterest</a:t>
            </a:r>
            <a:r>
              <a:rPr lang="es-ES" sz="1200" dirty="0"/>
              <a:t>, etc.) para incentivar a los consumidores a comprar. Son el principal complemento para la llegada al consumidor.  A su vez IG y Facebook han incorporando la posibilidad de compra directa sin salir de la APP. Se paga un monto por publicación</a:t>
            </a:r>
          </a:p>
          <a:p>
            <a:pPr hangingPunct="1"/>
            <a:endParaRPr lang="es-A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1"/>
            <a:r>
              <a:rPr lang="es-E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Diseño Web: </a:t>
            </a:r>
            <a:r>
              <a:rPr lang="es-ES" sz="1200" dirty="0"/>
              <a:t>Se cobra un monto inicial para el diseño general y configuración, y luego un </a:t>
            </a:r>
            <a:r>
              <a:rPr lang="es-ES" sz="1200" dirty="0" err="1"/>
              <a:t>fee</a:t>
            </a:r>
            <a:r>
              <a:rPr lang="es-ES" sz="1200" dirty="0"/>
              <a:t> mensual para la generación de contenido</a:t>
            </a:r>
            <a:endParaRPr lang="es-AR" sz="1200" dirty="0"/>
          </a:p>
          <a:p>
            <a:pPr hangingPunct="1"/>
            <a:endParaRPr lang="es-A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1"/>
            <a:r>
              <a:rPr lang="es-E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Logística de Entrega: </a:t>
            </a:r>
            <a:r>
              <a:rPr lang="es-ES" sz="1200" dirty="0"/>
              <a:t>Costo propio por envío, como también está la posibilidad de </a:t>
            </a:r>
            <a:r>
              <a:rPr lang="es-ES" sz="1200" dirty="0" err="1"/>
              <a:t>tercerizar</a:t>
            </a:r>
            <a:r>
              <a:rPr lang="es-ES" sz="1200" dirty="0"/>
              <a:t> el envío</a:t>
            </a:r>
            <a:endParaRPr lang="es-AR" sz="1200" dirty="0"/>
          </a:p>
          <a:p>
            <a:pPr hangingPunct="1"/>
            <a:endParaRPr lang="es-A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2D8B4-B2BB-4E6F-9428-BD6E67F54AF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5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Diferencia entre precio y valor:</a:t>
            </a:r>
            <a:r>
              <a:rPr lang="es-AR" baseline="0" dirty="0"/>
              <a:t> Precio cantidad de dinero </a:t>
            </a:r>
            <a:r>
              <a:rPr lang="es-AR" baseline="0" dirty="0" err="1"/>
              <a:t>qe</a:t>
            </a:r>
            <a:r>
              <a:rPr lang="es-AR" baseline="0" dirty="0"/>
              <a:t> se le asigna a un producto para su venta (o lo que el consumidor está dispuesto a pagar), mientras que valor es la utilidad que tienen ese producto para el consumidor, estando incluso dispuesto a pagar más por él.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2D8B4-B2BB-4E6F-9428-BD6E67F54AF8}" type="slidenum">
              <a:rPr lang="es-AR" smtClean="0"/>
              <a:pPr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43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s-MX" altLang="es-ES" sz="1200" dirty="0"/>
              <a:t>Se pueden enumerar tres objetivos a corto plazo: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s-MX" altLang="es-ES" sz="1200" dirty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s-MX" altLang="es-ES" sz="1200" dirty="0"/>
              <a:t>Recuperar los costos de operación.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MX" altLang="es-ES" sz="1200" dirty="0"/>
              <a:t>Lograr vender más y mejor que los competidores.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MX" altLang="es-ES" sz="1200" dirty="0"/>
              <a:t>Establecer un vínculo entre el cliente y la empresa mediante el </a:t>
            </a:r>
            <a:r>
              <a:rPr lang="es-MX" altLang="es-ES" sz="1200" dirty="0" err="1"/>
              <a:t>produc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2D8B4-B2BB-4E6F-9428-BD6E67F54AF8}" type="slidenum">
              <a:rPr lang="es-AR" smtClean="0"/>
              <a:pPr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264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7E254-177C-0271-9473-FCD150A6F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B8AE71-AA9A-35F9-9BA8-F577A5F43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E07D5-AD07-2400-7ECA-26047B94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385F6D-10B2-7EC2-3D59-AEF6C44C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6A6CE-D6E4-7660-0F6E-567C7E9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732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40D33-C921-3B9C-CA77-B6B1A3AA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8F7621-AC05-3D2D-AA5F-656DE115D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78540-55EA-C66E-E747-D437428A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676C9-6873-4151-7DA3-DCC3B5B2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CD2675-59A3-2E35-EEB0-BD383BEE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746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D30B41-3579-99F0-394B-DA6CB6580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D8A5F9-9AA3-83E3-1833-C2A836D58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723EC7-1092-6A17-E905-8BB86222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44CBC8-81E4-D3C2-1DFA-C15C58B6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7BF5B7-99DC-3EB3-479F-7C91F948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433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58446-9A5F-41C8-60E9-560B6168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2C5856-7BA8-1318-E475-985C73893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12908-6B9E-0100-5675-BD396A3D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92A673-DF51-5634-0203-FC4D9FDE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11444-ECE5-688A-2AC1-A82CB903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08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34447-490E-AB37-2196-635A9D6F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D2840-6A46-554F-60F6-1B143449D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80BAEB-654A-7EFF-CDBE-3499A716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CE65F-6223-B1F9-4924-40B4C5D6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48D861-16DA-23FE-A7BB-5E59B547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889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01A78-D7B9-2F0E-598A-72F57D55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64A92-A451-DD85-216F-11699FC18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20F9BF-D2ED-1790-F2C3-2543FCE1E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396A4A-7DD8-9005-ED69-9E9F6962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3CACF5-89AA-788C-C54F-94220DA1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FAC122-3839-A98E-78BB-06778913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158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281F2-801E-BE8C-CC89-CFBB0A2F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3C3991-38CD-8CF5-02E3-B95320791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3224A3-26E8-77A7-E7C4-0D12FEDBC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0FF939-ECF3-FC6D-19E8-6492674EF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F9F56E-55C6-A80F-3966-AD77443FC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604DDD-835E-622A-A784-87B7D9A1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CFEFAE-0A5C-9C61-2E2B-96D06F5F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CFA78D-1C25-3B34-956C-80D2299B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005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D8F3E-EEC5-3393-F78C-B344BAB7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F19B73-FDF1-543F-C0B5-A103AE33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E56DC2-9C85-9CD8-5C0F-EA0197CE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33A69B-3E0C-E9AB-9FBB-92E9F58F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45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314442-25B0-96BB-CD02-1A2E100D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3867E1-13FC-EAEB-F751-223025BE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B039C6-1AC4-C66C-15F6-57E45C61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140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1DAD8-BA80-D816-FAC3-F00BC9CA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DEC4C2-4C01-3BC5-F541-451CFC8C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44E470-AC48-3C84-BC34-A58727B01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69A9FF-A4A1-A021-2A61-771600AE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B8E1E5-0F6A-E053-F6B8-9B5B5FA5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3BD1EF-F876-8D05-021F-81042F1C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707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BEA07-9AB3-D805-6EF2-65F73028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05ED84-A9CD-C512-44A5-DB0D8DDF4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770A42-A295-6D96-7A2E-02FB48515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912918-EEFB-AD14-8BC6-B93FCA50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32B796-A550-94D2-971E-3B58488E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5E1959-7C88-8632-997E-916F2E85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603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09E9C4-F403-E05F-4EB5-FF2E9C1F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A968C8-340C-4D61-E5DB-DA4CBA6DE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F76CAE-E553-FB11-609A-51FA5D86B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2EFF5-42C0-4119-A12D-CD6338BF7CE0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D28120-912A-9D01-93D0-F36241C69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36EC1F-8F83-402E-F338-20A1564DA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951BA2-F05B-4CA5-B65A-4F761F46AA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88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67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019301" y="1785910"/>
            <a:ext cx="81533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variabilidad</a:t>
            </a:r>
          </a:p>
          <a:p>
            <a:pPr algn="ctr"/>
            <a:endParaRPr lang="es-AR" sz="2400" dirty="0"/>
          </a:p>
          <a:p>
            <a:pPr algn="ctr"/>
            <a:r>
              <a:rPr lang="es-AR" sz="2400" dirty="0"/>
              <a:t>Hay costos que se modifican y otros que no, con relación a niveles de actividad.</a:t>
            </a:r>
          </a:p>
          <a:p>
            <a:pPr algn="ctr" fontAlgn="base"/>
            <a:br>
              <a:rPr lang="es-AR" sz="2400" dirty="0"/>
            </a:br>
            <a:r>
              <a:rPr lang="es-AR" sz="2400" dirty="0"/>
              <a:t>	 </a:t>
            </a:r>
            <a:r>
              <a:rPr lang="es-AR" sz="2400" b="1" dirty="0"/>
              <a:t>Costos fijos</a:t>
            </a:r>
            <a:r>
              <a:rPr lang="es-AR" sz="2400" dirty="0"/>
              <a:t>: permanecen constantes ante cambios en los niveles de actividad, dentro de ciertos límites.</a:t>
            </a:r>
            <a:endParaRPr lang="es-AR" sz="2400" b="1" dirty="0"/>
          </a:p>
          <a:p>
            <a:pPr algn="ctr" fontAlgn="base"/>
            <a:r>
              <a:rPr lang="es-AR" sz="2400" b="1" dirty="0"/>
              <a:t>	Costos variables</a:t>
            </a:r>
            <a:r>
              <a:rPr lang="es-AR" sz="2400" dirty="0"/>
              <a:t>: aumentan o disminuyen proporcionalmente ante variaciones en los niveles de actividad.</a:t>
            </a:r>
            <a:endParaRPr lang="es-AR" sz="2400" b="1" dirty="0"/>
          </a:p>
          <a:p>
            <a:pPr algn="ctr"/>
            <a:endParaRPr lang="es-AR" sz="2400" dirty="0"/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5D3BEBCA-112C-417B-B544-77D7BA57C3A0}"/>
              </a:ext>
            </a:extLst>
          </p:cNvPr>
          <p:cNvSpPr/>
          <p:nvPr/>
        </p:nvSpPr>
        <p:spPr>
          <a:xfrm>
            <a:off x="3978030" y="787773"/>
            <a:ext cx="4032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400" b="1" dirty="0"/>
              <a:t>Clasificación</a:t>
            </a:r>
          </a:p>
        </p:txBody>
      </p:sp>
    </p:spTree>
    <p:extLst>
      <p:ext uri="{BB962C8B-B14F-4D97-AF65-F5344CB8AC3E}">
        <p14:creationId xmlns:p14="http://schemas.microsoft.com/office/powerpoint/2010/main" val="97853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13385" y="1274857"/>
            <a:ext cx="2966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/>
              <a:t>Costos fijos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08" y="1628800"/>
            <a:ext cx="2573139" cy="144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180" y="188997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73" y="3069758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hape 199">
            <a:extLst>
              <a:ext uri="{FF2B5EF4-FFF2-40B4-BE49-F238E27FC236}">
                <a16:creationId xmlns:a16="http://schemas.microsoft.com/office/drawing/2014/main" id="{6C2B3B3A-1C5E-42A8-A6B5-5EDC6055C425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2"/>
          <a:stretch/>
        </p:blipFill>
        <p:spPr bwMode="auto">
          <a:xfrm>
            <a:off x="1118537" y="4660433"/>
            <a:ext cx="2598051" cy="14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85" y="4534289"/>
            <a:ext cx="2102391" cy="17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08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23139" y="1251410"/>
            <a:ext cx="5076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/>
              <a:t>Gráfico del Costo Fijo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69" y="2064804"/>
            <a:ext cx="5816600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2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86554" y="1070356"/>
            <a:ext cx="4138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/>
              <a:t>Costos Variables</a:t>
            </a:r>
          </a:p>
        </p:txBody>
      </p:sp>
      <p:pic>
        <p:nvPicPr>
          <p:cNvPr id="3" name="Shape 221">
            <a:extLst>
              <a:ext uri="{FF2B5EF4-FFF2-40B4-BE49-F238E27FC236}">
                <a16:creationId xmlns:a16="http://schemas.microsoft.com/office/drawing/2014/main" id="{71EB9C91-24CA-4472-8639-EAEC5738008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22" y="2111697"/>
            <a:ext cx="2364831" cy="129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224">
            <a:extLst>
              <a:ext uri="{FF2B5EF4-FFF2-40B4-BE49-F238E27FC236}">
                <a16:creationId xmlns:a16="http://schemas.microsoft.com/office/drawing/2014/main" id="{C3B4867B-68A9-49B5-96CF-A94FABCCC7D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94" y="2161453"/>
            <a:ext cx="2245244" cy="18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225">
            <a:extLst>
              <a:ext uri="{FF2B5EF4-FFF2-40B4-BE49-F238E27FC236}">
                <a16:creationId xmlns:a16="http://schemas.microsoft.com/office/drawing/2014/main" id="{B529F131-4B5B-4E90-AB3C-E52C17E980C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47" y="2071437"/>
            <a:ext cx="2715475" cy="167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219">
            <a:extLst>
              <a:ext uri="{FF2B5EF4-FFF2-40B4-BE49-F238E27FC236}">
                <a16:creationId xmlns:a16="http://schemas.microsoft.com/office/drawing/2014/main" id="{07076547-FFF4-404B-B605-A35FB294C4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22" y="4149969"/>
            <a:ext cx="2088575" cy="181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27">
            <a:extLst>
              <a:ext uri="{FF2B5EF4-FFF2-40B4-BE49-F238E27FC236}">
                <a16:creationId xmlns:a16="http://schemas.microsoft.com/office/drawing/2014/main" id="{AD26FD6B-FD1F-44A3-B8A9-8D7563EE47C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5" y="4370151"/>
            <a:ext cx="2760068" cy="159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226">
            <a:extLst>
              <a:ext uri="{FF2B5EF4-FFF2-40B4-BE49-F238E27FC236}">
                <a16:creationId xmlns:a16="http://schemas.microsoft.com/office/drawing/2014/main" id="{CD2DF565-A7C8-42E0-BC40-8D4881F8038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29" y="4301504"/>
            <a:ext cx="2582977" cy="174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08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96853" y="1251411"/>
            <a:ext cx="5532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dirty="0"/>
              <a:t>Gráfico del Costo Variable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79" y="2183057"/>
            <a:ext cx="5757229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00393" y="1239688"/>
            <a:ext cx="4844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dirty="0"/>
              <a:t>Gráfico del Costo Total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80" y="2203938"/>
            <a:ext cx="6142228" cy="348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99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63638" y="746974"/>
            <a:ext cx="11320531" cy="5512157"/>
          </a:xfrm>
        </p:spPr>
        <p:txBody>
          <a:bodyPr>
            <a:normAutofit/>
          </a:bodyPr>
          <a:lstStyle/>
          <a:p>
            <a:pPr algn="ctr"/>
            <a:r>
              <a:rPr lang="es-AR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Pregunta…..</a:t>
            </a:r>
            <a:br>
              <a:rPr lang="es-AR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s-AR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AR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Quiénes mutaron al </a:t>
            </a:r>
            <a:r>
              <a:rPr lang="es-AR" sz="4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eCommerce</a:t>
            </a:r>
            <a:r>
              <a:rPr lang="es-AR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???</a:t>
            </a:r>
            <a:br>
              <a:rPr lang="es-AR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s-AR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AR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Modificaron sus precios???</a:t>
            </a:r>
          </a:p>
        </p:txBody>
      </p:sp>
    </p:spTree>
    <p:extLst>
      <p:ext uri="{BB962C8B-B14F-4D97-AF65-F5344CB8AC3E}">
        <p14:creationId xmlns:p14="http://schemas.microsoft.com/office/powerpoint/2010/main" val="251793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8907" y="1001887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ALGUNOS  DATOS INTERESANTES </a:t>
            </a: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s-A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Camara</a:t>
            </a: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Arg.de</a:t>
            </a: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Com. Electrónico –  Junio 2024)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83265" y="2115910"/>
            <a:ext cx="485385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248%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creció la facturación del comercio electrónico en Argentina en </a:t>
            </a:r>
            <a:r>
              <a:rPr lang="es-AR" sz="2400" b="1" dirty="0">
                <a:solidFill>
                  <a:prstClr val="black"/>
                </a:solidFill>
                <a:latin typeface="Calibri"/>
              </a:rPr>
              <a:t>el 1er semestre 2024 respecto igual período 2023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77220" y="2115910"/>
            <a:ext cx="513151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b="1" dirty="0">
                <a:solidFill>
                  <a:prstClr val="black"/>
                </a:solidFill>
                <a:latin typeface="Calibri"/>
              </a:rPr>
              <a:t>$ 7.8.- billones de $ 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 la facturación del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eCommerce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2023,</a:t>
            </a:r>
            <a:r>
              <a:rPr kumimoji="0" lang="es-AR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alcanzando a Junio 2024 a $8.5.- billones de $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88856" y="4676483"/>
            <a:ext cx="485385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Alrededor de 489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millones de productos</a:t>
            </a:r>
            <a:b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4513" y="6014287"/>
            <a:ext cx="3771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E-Commerce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349285" y="3937819"/>
            <a:ext cx="508071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los adultos argentinos conectados ya compró online alguna vez.  Representa 20 millones de personas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04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19432" y="951895"/>
            <a:ext cx="8400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Estructura de Costos: E-Commerce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8603" y="2371892"/>
            <a:ext cx="238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Tiendas Virtuales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515573" y="1726459"/>
            <a:ext cx="515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Billetera Electrónica / Pasarela de pago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29563" y="3785245"/>
            <a:ext cx="3233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Commerce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7349" y="3749829"/>
            <a:ext cx="1757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Diseño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12180" y="2243001"/>
            <a:ext cx="2859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Logística de Entrega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46" y="1726459"/>
            <a:ext cx="2182372" cy="186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59" y="2796999"/>
            <a:ext cx="4287850" cy="265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https://i.pinimg.com/564x/c4/b0/51/c4b0515180069bee0fbb343cfe9979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6" y="4339786"/>
            <a:ext cx="5142087" cy="22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0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352282" y="1197735"/>
            <a:ext cx="9015211" cy="656823"/>
          </a:xfrm>
        </p:spPr>
        <p:txBody>
          <a:bodyPr>
            <a:normAutofit/>
          </a:bodyPr>
          <a:lstStyle/>
          <a:p>
            <a:r>
              <a:rPr lang="es-AR" sz="4000" dirty="0"/>
              <a:t>Cuánto cuesta recibir pagos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523999" y="2009104"/>
            <a:ext cx="9526073" cy="3812147"/>
          </a:xfrm>
        </p:spPr>
        <p:txBody>
          <a:bodyPr>
            <a:noAutofit/>
          </a:bodyPr>
          <a:lstStyle/>
          <a:p>
            <a:pPr algn="l"/>
            <a:endParaRPr lang="es-AR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es-AR" dirty="0"/>
              <a:t>Ventas con dinero en Mercado Pago o Mercado Crédito: </a:t>
            </a:r>
            <a:r>
              <a:rPr lang="es-AR" dirty="0" err="1"/>
              <a:t>Pagás</a:t>
            </a:r>
            <a:r>
              <a:rPr lang="es-AR" dirty="0"/>
              <a:t> 0,80% + IVA y </a:t>
            </a:r>
            <a:r>
              <a:rPr lang="es-AR" dirty="0" err="1"/>
              <a:t>tenés</a:t>
            </a:r>
            <a:r>
              <a:rPr lang="es-AR" dirty="0"/>
              <a:t> el dinero en el momento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AR" dirty="0"/>
              <a:t>Ventas con tarjetas de débito : </a:t>
            </a:r>
            <a:r>
              <a:rPr lang="es-AR" dirty="0" err="1"/>
              <a:t>Pagás</a:t>
            </a:r>
            <a:r>
              <a:rPr lang="es-AR" dirty="0"/>
              <a:t> 1.35% + IVA y </a:t>
            </a:r>
            <a:r>
              <a:rPr lang="es-AR" dirty="0" err="1"/>
              <a:t>tenés</a:t>
            </a:r>
            <a:r>
              <a:rPr lang="es-AR" dirty="0"/>
              <a:t> el dinero en el momento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AR" dirty="0"/>
              <a:t>Ventas con tarjetas de crédito: 	6,29% + IVA en el momento							4.39% + IVA a los 10 días</a:t>
            </a:r>
          </a:p>
          <a:p>
            <a:pPr algn="l"/>
            <a:r>
              <a:rPr lang="es-AR" dirty="0"/>
              <a:t>					1,49% + IVA a los 35 días</a:t>
            </a:r>
          </a:p>
          <a:p>
            <a:pPr algn="l"/>
            <a:r>
              <a:rPr lang="es-AR" dirty="0"/>
              <a:t>					Sin costo a los 70 días</a:t>
            </a:r>
          </a:p>
        </p:txBody>
      </p:sp>
    </p:spTree>
    <p:extLst>
      <p:ext uri="{BB962C8B-B14F-4D97-AF65-F5344CB8AC3E}">
        <p14:creationId xmlns:p14="http://schemas.microsoft.com/office/powerpoint/2010/main" val="29423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97581" y="1103411"/>
            <a:ext cx="105968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Pregunta…..</a:t>
            </a:r>
            <a:br>
              <a:rPr lang="es-A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FIJAN SUS PRECIOS DE VENTA???</a:t>
            </a:r>
          </a:p>
          <a:p>
            <a:endParaRPr lang="es-A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SABEMOS A PARTIR DE QUÉ CANTIDAD DE PRODUCTOS VENDIDOS SE COMIENZA A GANAR DINERO????</a:t>
            </a:r>
          </a:p>
          <a:p>
            <a:endParaRPr lang="es-AR" sz="4000" dirty="0"/>
          </a:p>
          <a:p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1945848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66078" y="1157626"/>
            <a:ext cx="2737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Pregunta…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688123" y="3059668"/>
            <a:ext cx="8783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¿Contemplan el sueldo de ustedes?</a:t>
            </a:r>
          </a:p>
        </p:txBody>
      </p:sp>
    </p:spTree>
    <p:extLst>
      <p:ext uri="{BB962C8B-B14F-4D97-AF65-F5344CB8AC3E}">
        <p14:creationId xmlns:p14="http://schemas.microsoft.com/office/powerpoint/2010/main" val="44905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83069" y="3023420"/>
            <a:ext cx="5473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PRECIOS</a:t>
            </a:r>
          </a:p>
        </p:txBody>
      </p:sp>
    </p:spTree>
    <p:extLst>
      <p:ext uri="{BB962C8B-B14F-4D97-AF65-F5344CB8AC3E}">
        <p14:creationId xmlns:p14="http://schemas.microsoft.com/office/powerpoint/2010/main" val="504384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83069" y="5377934"/>
            <a:ext cx="216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400" b="1" dirty="0">
                <a:solidFill>
                  <a:srgbClr val="0070C0"/>
                </a:solidFill>
              </a:rPr>
              <a:t>PRECIOS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29508" y="1775936"/>
            <a:ext cx="7713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ES" sz="3600" dirty="0"/>
              <a:t>Es el sacrificio de dinero que alguna persona realiza para obtener un producto o servicio.</a:t>
            </a:r>
          </a:p>
          <a:p>
            <a:endParaRPr lang="es-MX" altLang="es-ES" sz="3600" dirty="0"/>
          </a:p>
          <a:p>
            <a:pPr algn="ctr"/>
            <a:r>
              <a:rPr lang="es-MX" altLang="es-ES" sz="3600" dirty="0"/>
              <a:t>Es el valor de las cosas físicas o inmateriales.</a:t>
            </a:r>
          </a:p>
          <a:p>
            <a:endParaRPr lang="es-MX" altLang="es-ES" dirty="0"/>
          </a:p>
        </p:txBody>
      </p:sp>
    </p:spTree>
    <p:extLst>
      <p:ext uri="{BB962C8B-B14F-4D97-AF65-F5344CB8AC3E}">
        <p14:creationId xmlns:p14="http://schemas.microsoft.com/office/powerpoint/2010/main" val="3836865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59169" y="1641232"/>
            <a:ext cx="83702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ES" sz="2400" dirty="0"/>
              <a:t>LO PODEMOS DEFINIR TAMBIEN</a:t>
            </a:r>
          </a:p>
          <a:p>
            <a:endParaRPr lang="es-MX" altLang="es-ES" sz="2400" dirty="0"/>
          </a:p>
          <a:p>
            <a:r>
              <a:rPr lang="es-MX" altLang="es-ES" sz="2400" dirty="0"/>
              <a:t>Para el comprador:</a:t>
            </a:r>
          </a:p>
          <a:p>
            <a:pPr algn="r"/>
            <a:r>
              <a:rPr lang="es-MX" altLang="es-ES" sz="2400" dirty="0"/>
              <a:t>	es el valor que está dispuesto a pagar para satisfacer sus necesidades</a:t>
            </a:r>
          </a:p>
          <a:p>
            <a:endParaRPr lang="es-MX" altLang="es-ES" sz="2400" dirty="0"/>
          </a:p>
          <a:p>
            <a:r>
              <a:rPr lang="es-MX" altLang="es-ES" sz="2400" dirty="0"/>
              <a:t>Para el vendedor:</a:t>
            </a:r>
          </a:p>
          <a:p>
            <a:pPr algn="r"/>
            <a:r>
              <a:rPr lang="es-MX" altLang="es-ES" sz="2400" dirty="0"/>
              <a:t>	mide el valor de los componentes incorporados al producto al cual se añade el beneficio que espera obtener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0638" y="5624118"/>
            <a:ext cx="216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400" b="1" dirty="0">
                <a:solidFill>
                  <a:srgbClr val="0070C0"/>
                </a:solidFill>
              </a:rPr>
              <a:t>PRECIOS</a:t>
            </a:r>
          </a:p>
        </p:txBody>
      </p:sp>
    </p:spTree>
    <p:extLst>
      <p:ext uri="{BB962C8B-B14F-4D97-AF65-F5344CB8AC3E}">
        <p14:creationId xmlns:p14="http://schemas.microsoft.com/office/powerpoint/2010/main" val="95761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95956" y="936431"/>
            <a:ext cx="449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ES" sz="4000" dirty="0"/>
              <a:t>Fijación del precio</a:t>
            </a:r>
            <a:endParaRPr lang="es-AR" sz="4000" dirty="0"/>
          </a:p>
        </p:txBody>
      </p:sp>
      <p:sp>
        <p:nvSpPr>
          <p:cNvPr id="3" name="2 Rectángulo"/>
          <p:cNvSpPr/>
          <p:nvPr/>
        </p:nvSpPr>
        <p:spPr>
          <a:xfrm>
            <a:off x="1266092" y="1805354"/>
            <a:ext cx="8921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ES" sz="2400" dirty="0"/>
              <a:t>Los precios son una consecuencia directa de un conjunto de variables, tanto internas como externas.</a:t>
            </a:r>
          </a:p>
          <a:p>
            <a:pPr algn="ctr"/>
            <a:endParaRPr lang="es-MX" altLang="es-ES" sz="2400" dirty="0"/>
          </a:p>
          <a:p>
            <a:pPr algn="ctr"/>
            <a:r>
              <a:rPr lang="es-MX" altLang="es-ES" sz="2400" dirty="0"/>
              <a:t>El modelo clásico establece el planteamiento de las “tres C” para la fijación del precio.</a:t>
            </a:r>
            <a:endParaRPr lang="es-ES" altLang="es-ES" sz="24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368801" y="4436532"/>
            <a:ext cx="3251200" cy="1451057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4000" b="0" dirty="0">
                <a:solidFill>
                  <a:schemeClr val="tx1"/>
                </a:solidFill>
              </a:rPr>
              <a:t>Las 3 C</a:t>
            </a:r>
            <a:endParaRPr lang="es-ES" altLang="es-ES" sz="4000" b="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45901" y="3943638"/>
            <a:ext cx="112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defRPr/>
            </a:pPr>
            <a:r>
              <a:rPr lang="es-MX" altLang="es-ES" sz="2000" b="1" kern="0" dirty="0">
                <a:solidFill>
                  <a:schemeClr val="accent1"/>
                </a:solidFill>
              </a:rPr>
              <a:t>Costos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777493" y="5624825"/>
            <a:ext cx="1702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ES" sz="2000" b="1" kern="0" dirty="0">
                <a:solidFill>
                  <a:srgbClr val="0070C0"/>
                </a:solidFill>
              </a:rPr>
              <a:t> Cliente</a:t>
            </a:r>
            <a:endParaRPr lang="es-AR" sz="2000" b="1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63962" y="5658691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ES" sz="2000" b="1" kern="0" dirty="0">
                <a:solidFill>
                  <a:srgbClr val="0070C0"/>
                </a:solidFill>
              </a:rPr>
              <a:t> Competencia </a:t>
            </a:r>
            <a:endParaRPr lang="es-A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8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4868" y="1208536"/>
            <a:ext cx="3292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Precios basados en los costos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2073" y="1779105"/>
            <a:ext cx="4228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altLang="es-ES" dirty="0"/>
              <a:t>Estrategias con fuerte orientación hacia la empresa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alt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MX" altLang="es-ES" dirty="0"/>
              <a:t>Precio sobre la base de costo + margen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alt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MX" altLang="es-ES" dirty="0"/>
              <a:t>Precio según la tasa de rentabilidad objetivo</a:t>
            </a:r>
          </a:p>
          <a:p>
            <a:endParaRPr lang="es-ES" altLang="es-ES" dirty="0"/>
          </a:p>
        </p:txBody>
      </p:sp>
      <p:sp>
        <p:nvSpPr>
          <p:cNvPr id="4" name="3 Rectángulo"/>
          <p:cNvSpPr/>
          <p:nvPr/>
        </p:nvSpPr>
        <p:spPr>
          <a:xfrm>
            <a:off x="7031864" y="1132774"/>
            <a:ext cx="3928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Precios basados en la competencia</a:t>
            </a:r>
            <a:br>
              <a:rPr lang="es-MX" alt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793606" y="1716367"/>
            <a:ext cx="3953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altLang="es-ES" dirty="0"/>
              <a:t>Consiste en fijar un precio igual al precio del competidor, líder en el mercado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alt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MX" altLang="es-ES" dirty="0"/>
              <a:t>Se lo podría utilizar en casos de productos sustitutos.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691425" y="4718708"/>
            <a:ext cx="8006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altLang="es-ES" dirty="0"/>
              <a:t>Se deben evaluar no solo elementos objetivos sino también los subjetivos.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es-MX" altLang="es-ES" dirty="0"/>
          </a:p>
          <a:p>
            <a:pPr marL="285750" indent="-285750" algn="ctr">
              <a:buFont typeface="Wingdings" pitchFamily="2" charset="2"/>
              <a:buChar char="ü"/>
            </a:pPr>
            <a:r>
              <a:rPr lang="es-MX" altLang="es-ES" dirty="0"/>
              <a:t>Se debe tratar de determinar qué valor  </a:t>
            </a:r>
            <a:r>
              <a:rPr lang="es-MX" altLang="es-ES" b="1" dirty="0"/>
              <a:t>relativo</a:t>
            </a:r>
            <a:r>
              <a:rPr lang="es-MX" altLang="es-ES" dirty="0"/>
              <a:t>  le reporta al cliente la utilización del producto o servicio</a:t>
            </a:r>
            <a:endParaRPr lang="es-ES" altLang="es-ES" dirty="0"/>
          </a:p>
        </p:txBody>
      </p:sp>
      <p:sp>
        <p:nvSpPr>
          <p:cNvPr id="7" name="6 Rectángulo"/>
          <p:cNvSpPr/>
          <p:nvPr/>
        </p:nvSpPr>
        <p:spPr>
          <a:xfrm>
            <a:off x="4272756" y="4197371"/>
            <a:ext cx="291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Precios basados en el cliente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293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63">
            <a:extLst>
              <a:ext uri="{FF2B5EF4-FFF2-40B4-BE49-F238E27FC236}">
                <a16:creationId xmlns:a16="http://schemas.microsoft.com/office/drawing/2014/main" id="{070EF9BB-F64A-43FC-A440-9EA891EA7A3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54" y="1508231"/>
            <a:ext cx="58166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48000" y="5387791"/>
            <a:ext cx="6327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604A7B"/>
              </a:buClr>
              <a:buSzPts val="3200"/>
            </a:pPr>
            <a:r>
              <a:rPr lang="es-AR" sz="2400" b="1" dirty="0">
                <a:solidFill>
                  <a:srgbClr val="604A7B"/>
                </a:solidFill>
                <a:cs typeface="Calibri" pitchFamily="34" charset="0"/>
                <a:sym typeface="Calibri" pitchFamily="34" charset="0"/>
              </a:rPr>
              <a:t>INGRESO TOTAL = PRECIO UNITARIO x  CANTIDAD O UNIDADES VENDIDAS</a:t>
            </a:r>
            <a:endParaRPr lang="es-AR" sz="2400" dirty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37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83068" y="3760839"/>
            <a:ext cx="71253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DE EQUILIBIO</a:t>
            </a:r>
          </a:p>
          <a:p>
            <a:endParaRPr lang="es-AR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300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87143" y="1170835"/>
            <a:ext cx="5241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de equilibrio</a:t>
            </a:r>
          </a:p>
        </p:txBody>
      </p:sp>
      <p:pic>
        <p:nvPicPr>
          <p:cNvPr id="3" name="Shape 279">
            <a:extLst>
              <a:ext uri="{FF2B5EF4-FFF2-40B4-BE49-F238E27FC236}">
                <a16:creationId xmlns:a16="http://schemas.microsoft.com/office/drawing/2014/main" id="{FE48D577-F429-4A3F-8F58-21586DC9800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76" y="2501980"/>
            <a:ext cx="6485275" cy="360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41690" y="1890458"/>
            <a:ext cx="3826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76092"/>
              </a:buClr>
              <a:buSzPts val="4400"/>
            </a:pPr>
            <a:r>
              <a:rPr lang="es-AR" sz="2000" b="1" dirty="0">
                <a:solidFill>
                  <a:srgbClr val="174590"/>
                </a:solidFill>
                <a:cs typeface="Calibri" pitchFamily="34" charset="0"/>
                <a:sym typeface="Calibri" pitchFamily="34" charset="0"/>
              </a:rPr>
              <a:t>Gráfico del Punto de Equilibrio</a:t>
            </a:r>
            <a:endParaRPr lang="es-AR" sz="2000" dirty="0">
              <a:solidFill>
                <a:srgbClr val="174590"/>
              </a:solidFill>
              <a:latin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67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717940" y="843855"/>
            <a:ext cx="495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Punto de equilibrio</a:t>
            </a:r>
          </a:p>
        </p:txBody>
      </p:sp>
      <p:sp>
        <p:nvSpPr>
          <p:cNvPr id="6" name="Shape 286">
            <a:extLst>
              <a:ext uri="{FF2B5EF4-FFF2-40B4-BE49-F238E27FC236}">
                <a16:creationId xmlns:a16="http://schemas.microsoft.com/office/drawing/2014/main" id="{042E42E5-5B26-4B45-A710-BA6B6682A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381" y="2144558"/>
            <a:ext cx="3455988" cy="4635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FF"/>
              </a:buClr>
              <a:buSzPts val="3600"/>
              <a:buFont typeface="Calibri" pitchFamily="34" charset="0"/>
              <a:buNone/>
            </a:pPr>
            <a:r>
              <a:rPr lang="es-AR" sz="3600" dirty="0">
                <a:solidFill>
                  <a:srgbClr val="FFFFFF"/>
                </a:solidFill>
                <a:cs typeface="Calibri" pitchFamily="34" charset="0"/>
                <a:sym typeface="Calibri" pitchFamily="34" charset="0"/>
              </a:rPr>
              <a:t>IT =C </a:t>
            </a:r>
            <a:r>
              <a:rPr lang="es-AR" sz="3600" dirty="0">
                <a:cs typeface="Calibri" pitchFamily="34" charset="0"/>
                <a:sym typeface="Calibri" pitchFamily="34" charset="0"/>
              </a:rPr>
              <a:t>IT = CT</a:t>
            </a: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3600"/>
              <a:buFont typeface="Calibri" pitchFamily="34" charset="0"/>
              <a:buNone/>
            </a:pPr>
            <a:r>
              <a:rPr lang="es-AR" sz="2400" b="1" dirty="0">
                <a:solidFill>
                  <a:srgbClr val="0000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        </a:t>
            </a: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3600"/>
              <a:buFont typeface="Calibri" pitchFamily="34" charset="0"/>
              <a:buNone/>
            </a:pPr>
            <a:r>
              <a:rPr lang="es-AR" sz="2400" b="1" dirty="0">
                <a:solidFill>
                  <a:srgbClr val="0000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3600"/>
              <a:buFont typeface="Calibri" pitchFamily="34" charset="0"/>
              <a:buNone/>
            </a:pPr>
            <a:endParaRPr lang="es-AR" sz="2400" b="1" dirty="0">
              <a:solidFill>
                <a:srgbClr val="000000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3600"/>
              <a:buFont typeface="Calibri" pitchFamily="34" charset="0"/>
              <a:buNone/>
            </a:pPr>
            <a:r>
              <a:rPr lang="es-AR" sz="2400" b="1" dirty="0">
                <a:solidFill>
                  <a:srgbClr val="0000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P*Q = CF + </a:t>
            </a:r>
            <a:r>
              <a:rPr lang="es-AR" sz="2400" b="1" dirty="0" err="1">
                <a:solidFill>
                  <a:srgbClr val="0000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CVu</a:t>
            </a:r>
            <a:r>
              <a:rPr lang="es-AR" sz="2400" b="1" dirty="0">
                <a:solidFill>
                  <a:srgbClr val="0000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 * Q</a:t>
            </a: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3600"/>
              <a:buFont typeface="Calibri" pitchFamily="34" charset="0"/>
              <a:buNone/>
            </a:pPr>
            <a:endParaRPr lang="es-AR" sz="2400" b="1" dirty="0">
              <a:solidFill>
                <a:srgbClr val="000000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3600"/>
              <a:buFont typeface="Calibri" pitchFamily="34" charset="0"/>
              <a:buNone/>
            </a:pPr>
            <a:r>
              <a:rPr lang="es-AR" sz="2400" b="1" dirty="0">
                <a:solidFill>
                  <a:srgbClr val="0000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Q   =   </a:t>
            </a:r>
            <a:r>
              <a:rPr lang="es-AR" sz="2400" b="1" u="sng" dirty="0">
                <a:solidFill>
                  <a:srgbClr val="0000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CF   </a:t>
            </a:r>
            <a:endParaRPr lang="es-AR" sz="2400" b="1" u="sng" dirty="0">
              <a:ea typeface="Arial" pitchFamily="34" charset="0"/>
              <a:cs typeface="Calibri" pitchFamily="34" charset="0"/>
              <a:sym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3600"/>
              <a:buFont typeface="Calibri" pitchFamily="34" charset="0"/>
              <a:buNone/>
            </a:pPr>
            <a:r>
              <a:rPr lang="es-AR" sz="2400" b="1" dirty="0">
                <a:solidFill>
                  <a:srgbClr val="0000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               Pu – CV u</a:t>
            </a: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3600"/>
              <a:buFont typeface="Calibri" pitchFamily="34" charset="0"/>
              <a:buNone/>
            </a:pPr>
            <a:endParaRPr lang="es-AR" sz="2400" b="1" dirty="0">
              <a:solidFill>
                <a:srgbClr val="000000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3600"/>
              <a:buFont typeface="Calibri" pitchFamily="34" charset="0"/>
              <a:buNone/>
            </a:pPr>
            <a:endParaRPr lang="es-AR" sz="2400" b="1" dirty="0">
              <a:solidFill>
                <a:srgbClr val="000000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25593" y="5315284"/>
            <a:ext cx="2518610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Calibri" pitchFamily="34" charset="0"/>
                <a:sym typeface="Calibri" pitchFamily="34" charset="0"/>
              </a:rPr>
              <a:t>100  =   6000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Calibri" pitchFamily="34" charset="0"/>
                <a:sym typeface="Calibri" pitchFamily="34" charset="0"/>
              </a:rPr>
              <a:t>            120-60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5579979" y="2982049"/>
            <a:ext cx="484632" cy="513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7493445" y="2998981"/>
            <a:ext cx="484632" cy="513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98980" y="2754950"/>
            <a:ext cx="3620094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s-AR" b="1" dirty="0">
                <a:latin typeface="Arial" pitchFamily="34" charset="0"/>
                <a:sym typeface="Arial" pitchFamily="34" charset="0"/>
              </a:rPr>
              <a:t>Donde:</a:t>
            </a:r>
          </a:p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endParaRPr lang="es-AR" b="1" dirty="0">
              <a:latin typeface="Arial" pitchFamily="34" charset="0"/>
              <a:sym typeface="Arial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s-AR" b="1" dirty="0">
                <a:latin typeface="Arial" pitchFamily="34" charset="0"/>
                <a:sym typeface="Arial" pitchFamily="34" charset="0"/>
              </a:rPr>
              <a:t>Q =  </a:t>
            </a:r>
            <a:r>
              <a:rPr lang="es-AR" sz="1600" b="1" dirty="0">
                <a:latin typeface="Arial" pitchFamily="34" charset="0"/>
                <a:sym typeface="Arial" pitchFamily="34" charset="0"/>
              </a:rPr>
              <a:t>cantidad a vender</a:t>
            </a:r>
          </a:p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s-AR" sz="1600" b="1" dirty="0">
                <a:latin typeface="Arial" pitchFamily="34" charset="0"/>
                <a:sym typeface="Arial" pitchFamily="34" charset="0"/>
              </a:rPr>
              <a:t> para no ganar ni perder</a:t>
            </a:r>
          </a:p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endParaRPr lang="es-AR" sz="1600" b="1" dirty="0">
              <a:latin typeface="Arial" pitchFamily="34" charset="0"/>
              <a:sym typeface="Arial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s-AR" b="1" dirty="0">
                <a:latin typeface="Arial" pitchFamily="34" charset="0"/>
                <a:sym typeface="Arial" pitchFamily="34" charset="0"/>
              </a:rPr>
              <a:t>CF = Costo Fijo x </a:t>
            </a:r>
            <a:r>
              <a:rPr lang="es-AR" b="1" dirty="0" err="1">
                <a:latin typeface="Arial" pitchFamily="34" charset="0"/>
                <a:sym typeface="Arial" pitchFamily="34" charset="0"/>
              </a:rPr>
              <a:t>ej</a:t>
            </a:r>
            <a:r>
              <a:rPr lang="es-AR" b="1" dirty="0">
                <a:latin typeface="Arial" pitchFamily="34" charset="0"/>
                <a:sym typeface="Arial" pitchFamily="34" charset="0"/>
              </a:rPr>
              <a:t> $ 6000</a:t>
            </a:r>
          </a:p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endParaRPr lang="es-AR" b="1" dirty="0">
              <a:latin typeface="Arial" pitchFamily="34" charset="0"/>
              <a:sym typeface="Arial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s-AR" b="1" dirty="0" err="1">
                <a:latin typeface="Arial" pitchFamily="34" charset="0"/>
                <a:sym typeface="Arial" pitchFamily="34" charset="0"/>
              </a:rPr>
              <a:t>CVu</a:t>
            </a:r>
            <a:r>
              <a:rPr lang="es-AR" b="1" dirty="0">
                <a:latin typeface="Arial" pitchFamily="34" charset="0"/>
                <a:sym typeface="Arial" pitchFamily="34" charset="0"/>
              </a:rPr>
              <a:t> = Costo de venta unitario x </a:t>
            </a:r>
            <a:r>
              <a:rPr lang="es-AR" b="1" dirty="0" err="1">
                <a:latin typeface="Arial" pitchFamily="34" charset="0"/>
                <a:sym typeface="Arial" pitchFamily="34" charset="0"/>
              </a:rPr>
              <a:t>ej</a:t>
            </a:r>
            <a:r>
              <a:rPr lang="es-AR" b="1" dirty="0">
                <a:latin typeface="Arial" pitchFamily="34" charset="0"/>
                <a:sym typeface="Arial" pitchFamily="34" charset="0"/>
              </a:rPr>
              <a:t> $ 60</a:t>
            </a:r>
          </a:p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endParaRPr lang="es-AR" b="1" dirty="0">
              <a:latin typeface="Arial" pitchFamily="34" charset="0"/>
              <a:sym typeface="Arial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s-AR" b="1" dirty="0">
                <a:latin typeface="Arial" pitchFamily="34" charset="0"/>
                <a:sym typeface="Arial" pitchFamily="34" charset="0"/>
              </a:rPr>
              <a:t>Pu = Precio unitario x </a:t>
            </a:r>
            <a:r>
              <a:rPr lang="es-AR" b="1" dirty="0" err="1">
                <a:latin typeface="Arial" pitchFamily="34" charset="0"/>
                <a:sym typeface="Arial" pitchFamily="34" charset="0"/>
              </a:rPr>
              <a:t>ej</a:t>
            </a:r>
            <a:r>
              <a:rPr lang="es-AR" b="1" dirty="0">
                <a:latin typeface="Arial" pitchFamily="34" charset="0"/>
                <a:sym typeface="Arial" pitchFamily="34" charset="0"/>
              </a:rPr>
              <a:t> $ 120</a:t>
            </a:r>
          </a:p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s-AR" b="1" dirty="0">
                <a:latin typeface="Arial" pitchFamily="34" charset="0"/>
                <a:sym typeface="Arial" pitchFamily="34" charset="0"/>
              </a:rPr>
              <a:t> </a:t>
            </a:r>
          </a:p>
        </p:txBody>
      </p:sp>
      <p:cxnSp>
        <p:nvCxnSpPr>
          <p:cNvPr id="13" name="12 Conector recto"/>
          <p:cNvCxnSpPr/>
          <p:nvPr/>
        </p:nvCxnSpPr>
        <p:spPr>
          <a:xfrm flipV="1">
            <a:off x="6874933" y="5706533"/>
            <a:ext cx="1320800" cy="16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6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19907" y="1337587"/>
            <a:ext cx="105968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s-A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Contabilidad de Costos</a:t>
            </a:r>
          </a:p>
          <a:p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1347715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54709" y="940410"/>
            <a:ext cx="8111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de equilibrio </a:t>
            </a:r>
            <a:r>
              <a:rPr lang="es-A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Multiproducto</a:t>
            </a:r>
            <a:endParaRPr lang="es-A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9613" y="3428718"/>
            <a:ext cx="257577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s-AR" b="1" dirty="0">
                <a:latin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6064" y="1796717"/>
            <a:ext cx="107000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calcular el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punto de equilibrio </a:t>
            </a:r>
            <a:r>
              <a:rPr kumimoji="0" lang="es-ES" sz="2000" b="1" i="0" u="none" strike="noStrike" cap="none" normalizeH="0" baseline="0" dirty="0" err="1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multiproducto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vamos a utilizar el ejemplo de una empresa de ropa que vende tres productos: una camisa, un pantal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y un abrigo, y vamos a determinar que nuestros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costos fijos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$2.000.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283368" y="3472333"/>
          <a:ext cx="8935452" cy="2316608"/>
        </p:xfrm>
        <a:graphic>
          <a:graphicData uri="http://schemas.openxmlformats.org/drawingml/2006/table">
            <a:tbl>
              <a:tblPr/>
              <a:tblGrid>
                <a:gridCol w="223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Producto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Nro. de unidades vendidas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Precio de venta unitario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variable unitario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Camisa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Pantalón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Abrigo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1749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73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052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39613" y="3428718"/>
            <a:ext cx="257577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s-AR" b="1" dirty="0">
                <a:latin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17094" y="1074821"/>
            <a:ext cx="109407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Debemos hallar el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porcentaje de participaci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en las ventas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 tiene cada producto. Para esto, vamos a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dividir el n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mero de unidades vendida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de cada producto entre el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 de las unidades vendidas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multiplicarlo por 100.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219200" y="2550695"/>
            <a:ext cx="3721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Camisa:   120/255 = 47,05%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Pantal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n:  95/255 = 37,25%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Abrigo:     40/255 = 15,68%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17095" y="3566574"/>
            <a:ext cx="1135781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2000" dirty="0">
                <a:solidFill>
                  <a:srgbClr val="17494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2.Calcular el margen de contribución unitario de cada producto, que es la diferencia entre el precio de venta unitario y el costo variable unitario: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943896" y="4810857"/>
            <a:ext cx="104299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Camisa: Precio de venta unitario ($15)   - Costo Variable Unitario ($9)   = $6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Pantal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n: Precio de venta unitario ($20) - Costo Variable Unitario ($13) = $7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Abrigo: Precio de venta unitario ($27)    - Costo Variable Unitario ($15) = $12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69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39613" y="3428718"/>
            <a:ext cx="257577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s-AR" b="1" dirty="0">
                <a:latin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11277" y="993134"/>
            <a:ext cx="10694659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En este paso debemos calcular el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promedio ponderado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los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rgenes de contribuci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unitarios.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¿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mo?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Multiplicando el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porcentaje de participaci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en las ventas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cada producto por su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margen de contribuci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unitario.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39613" y="3347703"/>
            <a:ext cx="106946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Camisa: Margen contribuci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unitario ($6) x % </a:t>
            </a:r>
            <a:r>
              <a:rPr kumimoji="0" lang="es-ES" sz="2000" b="1" i="0" u="none" strike="noStrike" cap="none" normalizeH="0" baseline="0" dirty="0" err="1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en las ventas (47,05%) = $2,82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Pantal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n: Margen contribuci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unitario ($7) x % </a:t>
            </a:r>
            <a:r>
              <a:rPr kumimoji="0" lang="es-ES" sz="2000" b="1" i="0" u="none" strike="noStrike" cap="none" normalizeH="0" baseline="0" dirty="0" err="1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partic.en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las ventas (37,25%) = $2,60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Abrigo: Margen contribuci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unitario ($12) x % </a:t>
            </a:r>
            <a:r>
              <a:rPr kumimoji="0" lang="es-ES" sz="2000" b="1" i="0" u="none" strike="noStrike" cap="none" normalizeH="0" baseline="0" dirty="0" err="1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en las ventas (15,68%) = $1,88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061884" y="4742078"/>
            <a:ext cx="101675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Una vez que se ha calculado el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margen de contribuci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ponderado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cada producto, se realiza la suma de los resultados para obtener el margen total, que es nuestro caso ser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de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$7,3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83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39613" y="3428718"/>
            <a:ext cx="257577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s-AR" b="1" dirty="0">
                <a:latin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0843" y="1155031"/>
            <a:ext cx="1153427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El paso final es dividir los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costos fijos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entre el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margen de contribuci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ponderado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hallar nuestro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punto de equilibrio </a:t>
            </a:r>
            <a:r>
              <a:rPr kumimoji="0" lang="es-ES" sz="2000" b="1" i="0" u="none" strike="noStrike" cap="none" normalizeH="0" baseline="0" dirty="0" err="1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multiproducto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Costos fijos ($2.000) / Margen de contribuci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ponderado total ($7,3) = 274 unidades.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57726" y="3084483"/>
            <a:ext cx="104920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saber cu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ntas unidades, de cada producto, deber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vender la empresa se multiplica el resultado total de nuestro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punto de equilibrio (274 unidades)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 el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porcentaje de participaci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en las ventas de cada producto.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106129" y="4405501"/>
            <a:ext cx="101763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Camisa:    P.E 274   x % de participaci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en las ventas (47,05%) = 129 unidades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Pantal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n: P.E 274  x %  participaci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en las ventas (37,25%)  = 102 unidades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rgbClr val="17494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1749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Abrigo:    P.E 274  x %   participación en las ventas (15,68%) = 43 unidades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286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34825" y="4424517"/>
            <a:ext cx="52102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MEZCLA DE VENTAS</a:t>
            </a:r>
          </a:p>
        </p:txBody>
      </p:sp>
    </p:spTree>
    <p:extLst>
      <p:ext uri="{BB962C8B-B14F-4D97-AF65-F5344CB8AC3E}">
        <p14:creationId xmlns:p14="http://schemas.microsoft.com/office/powerpoint/2010/main" val="1168658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06827" y="2034862"/>
            <a:ext cx="9414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dirty="0"/>
              <a:t>Las empresas definen sus estrategias de ventas para sus productos con base en la demanda y en la rentabilidad de éstos, logrando así COMBINACIONES de ventas que definen  LA MEZCLA DE VENTAS</a:t>
            </a:r>
          </a:p>
        </p:txBody>
      </p:sp>
    </p:spTree>
    <p:extLst>
      <p:ext uri="{BB962C8B-B14F-4D97-AF65-F5344CB8AC3E}">
        <p14:creationId xmlns:p14="http://schemas.microsoft.com/office/powerpoint/2010/main" val="2944700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9871" y="998114"/>
            <a:ext cx="8865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/>
              <a:t>La MEZCLA DE VENTAS es la </a:t>
            </a:r>
            <a:r>
              <a:rPr lang="es-AR" sz="2400" b="1" dirty="0"/>
              <a:t>proporción relativa </a:t>
            </a:r>
            <a:r>
              <a:rPr lang="es-AR" sz="2400" dirty="0"/>
              <a:t>del total de unidades vendidas  ó  de los pesos vendidos que representa cada una de las líneas de productos de una empresa </a:t>
            </a:r>
          </a:p>
        </p:txBody>
      </p:sp>
      <p:graphicFrame>
        <p:nvGraphicFramePr>
          <p:cNvPr id="3" name="2 Gráfico"/>
          <p:cNvGraphicFramePr/>
          <p:nvPr/>
        </p:nvGraphicFramePr>
        <p:xfrm>
          <a:off x="2135028" y="2382591"/>
          <a:ext cx="8193827" cy="347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827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19084" y="1196593"/>
            <a:ext cx="9491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CALCULAR LA MEZCLA DE VENTAS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04685" y="1904479"/>
            <a:ext cx="110760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/>
              <a:t>Las ventas totales representan el 100% (suma de la mezcla) por lo que deberá determinarse la proporción de ventas de cada línea</a:t>
            </a:r>
          </a:p>
          <a:p>
            <a:endParaRPr lang="es-AR" sz="2400" dirty="0"/>
          </a:p>
          <a:p>
            <a:r>
              <a:rPr lang="es-AR" sz="2400" dirty="0"/>
              <a:t>	</a:t>
            </a:r>
            <a:r>
              <a:rPr lang="es-AR" sz="2400" u="sng" dirty="0"/>
              <a:t>VENTAS LINEA«A» </a:t>
            </a:r>
            <a:r>
              <a:rPr lang="es-AR" sz="2400" dirty="0"/>
              <a:t> =  PROPORCIÓN (%) DE LA LÍNEA «A» EN               	VENTAS TOTALES		 VENTAS TOTALES </a:t>
            </a:r>
          </a:p>
          <a:p>
            <a:r>
              <a:rPr lang="es-AR" sz="2400" dirty="0"/>
              <a:t>			</a:t>
            </a:r>
          </a:p>
          <a:p>
            <a:pPr algn="ctr"/>
            <a:r>
              <a:rPr lang="es-AR" sz="2400" dirty="0"/>
              <a:t>Es importante determinar en qué bases calculamos los porcentajes de la mezcla  EN $$$$    O     EN UNIDADES DE PRODUCTOS</a:t>
            </a:r>
          </a:p>
        </p:txBody>
      </p:sp>
    </p:spTree>
    <p:extLst>
      <p:ext uri="{BB962C8B-B14F-4D97-AF65-F5344CB8AC3E}">
        <p14:creationId xmlns:p14="http://schemas.microsoft.com/office/powerpoint/2010/main" val="934179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22671" y="884903"/>
            <a:ext cx="9713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/>
              <a:t>Mezcla en base a unidades</a:t>
            </a:r>
            <a:r>
              <a:rPr lang="es-AR" sz="2400" b="1" dirty="0"/>
              <a:t>		</a:t>
            </a:r>
            <a:r>
              <a:rPr lang="es-AR" sz="3200" b="1" dirty="0"/>
              <a:t>Mezcla en base $$$$</a:t>
            </a:r>
          </a:p>
          <a:p>
            <a:endParaRPr lang="es-AR" sz="2400" dirty="0"/>
          </a:p>
        </p:txBody>
      </p:sp>
      <p:sp>
        <p:nvSpPr>
          <p:cNvPr id="3" name="2 Rectángulo"/>
          <p:cNvSpPr/>
          <p:nvPr/>
        </p:nvSpPr>
        <p:spPr>
          <a:xfrm>
            <a:off x="722671" y="1839010"/>
            <a:ext cx="4377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PROD  »A»	240/600 = 40%</a:t>
            </a:r>
          </a:p>
          <a:p>
            <a:r>
              <a:rPr lang="es-AR" sz="2400" dirty="0"/>
              <a:t>PROD  »B»	120/600 = 20%</a:t>
            </a:r>
          </a:p>
          <a:p>
            <a:r>
              <a:rPr lang="es-AR" sz="2400" dirty="0"/>
              <a:t>PROD  »C»	  60/600 = 10%</a:t>
            </a:r>
          </a:p>
          <a:p>
            <a:r>
              <a:rPr lang="es-AR" sz="2400" dirty="0"/>
              <a:t>PROD  »D»	180/600 = </a:t>
            </a:r>
            <a:r>
              <a:rPr lang="es-AR" sz="2400" u="sng" dirty="0"/>
              <a:t>30%</a:t>
            </a:r>
          </a:p>
          <a:p>
            <a:r>
              <a:rPr lang="es-AR" sz="2400" dirty="0"/>
              <a:t>	             	    100%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559380" y="1592826"/>
            <a:ext cx="57378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/>
              <a:t>Donde:  </a:t>
            </a:r>
            <a:r>
              <a:rPr lang="es-AR" sz="2000" dirty="0" err="1"/>
              <a:t>Prod</a:t>
            </a:r>
            <a:r>
              <a:rPr lang="es-AR" sz="2000" dirty="0"/>
              <a:t>.»A»  $ 800.-   </a:t>
            </a:r>
            <a:r>
              <a:rPr lang="es-AR" sz="2000" dirty="0" err="1"/>
              <a:t>Prod</a:t>
            </a:r>
            <a:r>
              <a:rPr lang="es-AR" sz="2000" dirty="0"/>
              <a:t>.»C»  $   50.-</a:t>
            </a:r>
          </a:p>
          <a:p>
            <a:r>
              <a:rPr lang="es-AR" sz="2000" dirty="0"/>
              <a:t>	  </a:t>
            </a:r>
            <a:r>
              <a:rPr lang="es-AR" sz="2000" dirty="0" err="1"/>
              <a:t>Prod</a:t>
            </a:r>
            <a:r>
              <a:rPr lang="es-AR" sz="2000" dirty="0"/>
              <a:t>.»B»  $ 200.-   </a:t>
            </a:r>
            <a:r>
              <a:rPr lang="es-AR" sz="2000" dirty="0" err="1"/>
              <a:t>Prod</a:t>
            </a:r>
            <a:r>
              <a:rPr lang="es-AR" sz="2000" dirty="0"/>
              <a:t>.»D»  $   40.-</a:t>
            </a:r>
          </a:p>
          <a:p>
            <a:r>
              <a:rPr lang="es-AR" sz="2000" dirty="0"/>
              <a:t>				</a:t>
            </a:r>
          </a:p>
          <a:p>
            <a:r>
              <a:rPr lang="es-AR" sz="2000" dirty="0"/>
              <a:t>Mezcla</a:t>
            </a:r>
          </a:p>
          <a:p>
            <a:r>
              <a:rPr lang="es-AR" sz="2000" dirty="0"/>
              <a:t>PROD»A»(240 x $800.-) $ 192.000.-	   84,9%</a:t>
            </a:r>
          </a:p>
          <a:p>
            <a:r>
              <a:rPr lang="es-AR" sz="2000" dirty="0"/>
              <a:t>PROD»B»(120 x $200.-) $   24.000.- 	   10,6%</a:t>
            </a:r>
          </a:p>
          <a:p>
            <a:r>
              <a:rPr lang="es-AR" sz="2000" dirty="0"/>
              <a:t>PROD»C»(  60 x $   50.-) $     3.000.-	     1,3%</a:t>
            </a:r>
          </a:p>
          <a:p>
            <a:r>
              <a:rPr lang="es-AR" sz="2000" dirty="0"/>
              <a:t>PROD»D»(180 x $   40.-) </a:t>
            </a:r>
            <a:r>
              <a:rPr lang="es-AR" sz="2000" u="sng" dirty="0"/>
              <a:t>$    7.200.-</a:t>
            </a:r>
            <a:r>
              <a:rPr lang="es-AR" sz="2000" dirty="0"/>
              <a:t>	</a:t>
            </a:r>
            <a:r>
              <a:rPr lang="es-AR" sz="2000" u="sng" dirty="0"/>
              <a:t>     3,2%</a:t>
            </a:r>
          </a:p>
          <a:p>
            <a:r>
              <a:rPr lang="es-AR" sz="2000" dirty="0"/>
              <a:t>			   $ 226.200.-	    100%</a:t>
            </a:r>
          </a:p>
        </p:txBody>
      </p:sp>
    </p:spTree>
    <p:extLst>
      <p:ext uri="{BB962C8B-B14F-4D97-AF65-F5344CB8AC3E}">
        <p14:creationId xmlns:p14="http://schemas.microsoft.com/office/powerpoint/2010/main" val="3814393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17432" y="1090526"/>
            <a:ext cx="10722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productos deberían tener más peso en la mezcla???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17431" y="2228045"/>
            <a:ext cx="93886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dirty="0"/>
              <a:t>Deberíamos seleccionar los productos con mayor MARGEN </a:t>
            </a:r>
          </a:p>
          <a:p>
            <a:endParaRPr lang="es-AR" sz="3200" dirty="0"/>
          </a:p>
          <a:p>
            <a:pPr algn="ctr"/>
            <a:r>
              <a:rPr lang="es-AR" sz="3200" dirty="0"/>
              <a:t>Pero aquí es importante recordar :</a:t>
            </a:r>
          </a:p>
          <a:p>
            <a:pPr algn="ctr"/>
            <a:endParaRPr lang="es-AR" sz="3200" dirty="0"/>
          </a:p>
          <a:p>
            <a:pPr algn="ctr"/>
            <a:r>
              <a:rPr lang="es-AR" sz="3200" dirty="0"/>
              <a:t>Margen de contribución como porcentaje</a:t>
            </a:r>
          </a:p>
          <a:p>
            <a:pPr algn="ctr"/>
            <a:r>
              <a:rPr lang="es-AR" sz="3200" dirty="0"/>
              <a:t>Contribución unitaria</a:t>
            </a:r>
          </a:p>
        </p:txBody>
      </p:sp>
    </p:spTree>
    <p:extLst>
      <p:ext uri="{BB962C8B-B14F-4D97-AF65-F5344CB8AC3E}">
        <p14:creationId xmlns:p14="http://schemas.microsoft.com/office/powerpoint/2010/main" val="277538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713317"/>
            <a:ext cx="9262533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514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22672" y="884903"/>
            <a:ext cx="1123827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b="1" dirty="0"/>
              <a:t>Ejemplo:</a:t>
            </a:r>
            <a:r>
              <a:rPr lang="es-AR" sz="2200" dirty="0"/>
              <a:t>  Supongamos que mediante una campaña publicitaria se logrará un incremento de ventas de $ 1.200.- equivalente a vender 120 productos</a:t>
            </a:r>
          </a:p>
          <a:p>
            <a:r>
              <a:rPr lang="es-AR" sz="2200" dirty="0"/>
              <a:t>					</a:t>
            </a:r>
            <a:r>
              <a:rPr lang="es-AR" sz="2200" dirty="0" err="1"/>
              <a:t>Prod</a:t>
            </a:r>
            <a:r>
              <a:rPr lang="es-AR" sz="2200" dirty="0"/>
              <a:t>.»A»	</a:t>
            </a:r>
            <a:r>
              <a:rPr lang="es-AR" sz="2200" dirty="0" err="1"/>
              <a:t>Prod</a:t>
            </a:r>
            <a:r>
              <a:rPr lang="es-AR" sz="2200" dirty="0"/>
              <a:t>.»B»</a:t>
            </a:r>
            <a:br>
              <a:rPr lang="es-AR" sz="2200" dirty="0"/>
            </a:br>
            <a:r>
              <a:rPr lang="es-AR" sz="2200" dirty="0"/>
              <a:t>	Precio de venta		$  150.-	$ 300.-</a:t>
            </a:r>
            <a:br>
              <a:rPr lang="es-AR" sz="2200" dirty="0"/>
            </a:br>
            <a:r>
              <a:rPr lang="es-AR" sz="2200" dirty="0"/>
              <a:t>	Costo Variable			</a:t>
            </a:r>
            <a:r>
              <a:rPr lang="es-AR" sz="2200" u="sng" dirty="0"/>
              <a:t>$    60.-</a:t>
            </a:r>
            <a:r>
              <a:rPr lang="es-AR" sz="2200" dirty="0"/>
              <a:t>	</a:t>
            </a:r>
            <a:r>
              <a:rPr lang="es-AR" sz="2200" u="sng" dirty="0"/>
              <a:t>$ 180.-</a:t>
            </a:r>
            <a:br>
              <a:rPr lang="es-AR" sz="2200" u="sng" dirty="0"/>
            </a:br>
            <a:r>
              <a:rPr lang="es-AR" sz="2200" dirty="0"/>
              <a:t>                 Contribución Unitario	$    90.-	$ 120.-</a:t>
            </a:r>
            <a:br>
              <a:rPr lang="es-AR" sz="2200" dirty="0"/>
            </a:br>
            <a:r>
              <a:rPr lang="es-AR" sz="2200" dirty="0"/>
              <a:t>	Margen de Contribución  (%)      60%	     40%</a:t>
            </a:r>
            <a:br>
              <a:rPr lang="es-AR" sz="2200" dirty="0"/>
            </a:br>
            <a:br>
              <a:rPr lang="es-AR" sz="2200" dirty="0"/>
            </a:br>
            <a:r>
              <a:rPr lang="es-AR" sz="2200" dirty="0"/>
              <a:t>	Supongamos que las ventas se incrementarían a $ 1.200.- con lo cual si consideramos el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margen de contribución en %</a:t>
            </a:r>
            <a:r>
              <a:rPr lang="es-AR" sz="2200" dirty="0"/>
              <a:t> cada producto aportaría:</a:t>
            </a:r>
          </a:p>
          <a:p>
            <a:endParaRPr lang="es-AR" sz="2200" dirty="0"/>
          </a:p>
          <a:p>
            <a:r>
              <a:rPr lang="es-AR" sz="2200" dirty="0"/>
              <a:t>		</a:t>
            </a:r>
            <a:r>
              <a:rPr lang="es-AR" sz="2200" dirty="0" err="1"/>
              <a:t>Prod</a:t>
            </a:r>
            <a:r>
              <a:rPr lang="es-AR" sz="2200" dirty="0"/>
              <a:t>. «A» ($ 1.200.- x 60%)= $ 720.-</a:t>
            </a:r>
            <a:br>
              <a:rPr lang="es-AR" sz="2200" dirty="0"/>
            </a:br>
            <a:r>
              <a:rPr lang="es-AR" sz="2200" dirty="0"/>
              <a:t>		</a:t>
            </a:r>
            <a:r>
              <a:rPr lang="es-AR" sz="2200" dirty="0" err="1"/>
              <a:t>Prod</a:t>
            </a:r>
            <a:r>
              <a:rPr lang="es-AR" sz="2200" dirty="0"/>
              <a:t>. »B» ($ 1.200.- x 40%)= $ 480.-</a:t>
            </a:r>
          </a:p>
          <a:p>
            <a:endParaRPr lang="es-AR" sz="2200" dirty="0"/>
          </a:p>
          <a:p>
            <a:r>
              <a:rPr lang="es-AR" sz="2200" dirty="0"/>
              <a:t>Si el incremento de ventas fueran 120 «productos» la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contribución unitario </a:t>
            </a:r>
            <a:r>
              <a:rPr lang="es-AR" sz="2200" dirty="0"/>
              <a:t>sería:</a:t>
            </a:r>
          </a:p>
          <a:p>
            <a:r>
              <a:rPr lang="es-AR" sz="2200" dirty="0"/>
              <a:t>		</a:t>
            </a:r>
            <a:r>
              <a:rPr lang="es-AR" sz="2200" dirty="0" err="1"/>
              <a:t>Prod</a:t>
            </a:r>
            <a:r>
              <a:rPr lang="es-AR" sz="2200" dirty="0"/>
              <a:t>.»A» (120 x $   90.-) = $ 10.800.-</a:t>
            </a:r>
            <a:br>
              <a:rPr lang="es-AR" sz="2200" dirty="0"/>
            </a:br>
            <a:r>
              <a:rPr lang="es-AR" sz="2200" dirty="0"/>
              <a:t>		</a:t>
            </a:r>
            <a:r>
              <a:rPr lang="es-AR" sz="2200" dirty="0" err="1"/>
              <a:t>Prod</a:t>
            </a:r>
            <a:r>
              <a:rPr lang="es-AR" sz="2200" dirty="0"/>
              <a:t>.»B» (120 x $ 120.-) = $ 14.400.-</a:t>
            </a:r>
          </a:p>
        </p:txBody>
      </p:sp>
    </p:spTree>
    <p:extLst>
      <p:ext uri="{BB962C8B-B14F-4D97-AF65-F5344CB8AC3E}">
        <p14:creationId xmlns:p14="http://schemas.microsoft.com/office/powerpoint/2010/main" val="3182424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34825" y="5201921"/>
            <a:ext cx="50371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999703" y="3760839"/>
            <a:ext cx="67990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GRACIAS!!!!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11837" y="1326281"/>
            <a:ext cx="10515600" cy="2102720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SILVIA DELSABIO            								 			</a:t>
            </a:r>
          </a:p>
        </p:txBody>
      </p:sp>
    </p:spTree>
    <p:extLst>
      <p:ext uri="{BB962C8B-B14F-4D97-AF65-F5344CB8AC3E}">
        <p14:creationId xmlns:p14="http://schemas.microsoft.com/office/powerpoint/2010/main" val="3835620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82E131-7EF9-4F4B-E0EB-83AE5FDEF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97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12277" y="1137138"/>
            <a:ext cx="8042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3200" dirty="0">
                <a:solidFill>
                  <a:prstClr val="black"/>
                </a:solidFill>
              </a:rPr>
              <a:t>Por qué y para qué determinar los costos?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450123" y="2086708"/>
            <a:ext cx="71745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s-AR" sz="2800" dirty="0"/>
              <a:t>Fijar precios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/>
              <a:t>Reducir costos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/>
              <a:t>Optimizar recursos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/>
              <a:t>Medir resultados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/>
              <a:t>Control de gestión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/>
              <a:t>Detectar necesidades de financiamiento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/>
              <a:t>Medir productividad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/>
              <a:t>Presupuestar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/>
              <a:t>Armar carpeta de crédito / Plan de Negocios</a:t>
            </a:r>
          </a:p>
        </p:txBody>
      </p:sp>
    </p:spTree>
    <p:extLst>
      <p:ext uri="{BB962C8B-B14F-4D97-AF65-F5344CB8AC3E}">
        <p14:creationId xmlns:p14="http://schemas.microsoft.com/office/powerpoint/2010/main" val="33802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61884" y="4837472"/>
            <a:ext cx="2890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400" b="1" dirty="0">
                <a:solidFill>
                  <a:srgbClr val="0070C0"/>
                </a:solidFill>
              </a:rPr>
              <a:t>Costos</a:t>
            </a:r>
            <a:endParaRPr lang="es-AR" sz="4400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61884" y="1129076"/>
            <a:ext cx="10279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800" dirty="0"/>
          </a:p>
          <a:p>
            <a:pPr algn="ctr"/>
            <a:r>
              <a:rPr lang="es-AR" sz="2800" dirty="0"/>
              <a:t>Son los bienes y servicios, medidos en dinero, que se </a:t>
            </a:r>
            <a:r>
              <a:rPr lang="es-AR" sz="2800" b="1" dirty="0"/>
              <a:t>consumen</a:t>
            </a:r>
            <a:r>
              <a:rPr lang="es-AR" sz="2800" dirty="0"/>
              <a:t> para fabricar y comercializar  productos o prestar servicios</a:t>
            </a:r>
          </a:p>
          <a:p>
            <a:endParaRPr lang="es-AR" sz="2800" dirty="0"/>
          </a:p>
          <a:p>
            <a:pPr algn="ctr"/>
            <a:r>
              <a:rPr lang="es-AR" sz="2800" dirty="0"/>
              <a:t>Es la erogación </a:t>
            </a:r>
            <a:r>
              <a:rPr lang="es-AR" sz="2800" b="1" dirty="0"/>
              <a:t> económica necesaria </a:t>
            </a:r>
            <a:r>
              <a:rPr lang="es-AR" sz="2800" dirty="0"/>
              <a:t>inherente a una acción con vistas a </a:t>
            </a:r>
            <a:r>
              <a:rPr lang="es-AR" sz="2800" b="1" dirty="0"/>
              <a:t>lograr un objetivo</a:t>
            </a:r>
            <a:br>
              <a:rPr lang="es-AR" sz="2800" dirty="0"/>
            </a:br>
            <a:br>
              <a:rPr lang="es-AR" sz="2800" dirty="0"/>
            </a:br>
            <a:br>
              <a:rPr lang="es-AR" sz="2800" dirty="0"/>
            </a:b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75464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49475" y="1470132"/>
            <a:ext cx="9493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3200" b="1" dirty="0"/>
          </a:p>
          <a:p>
            <a:r>
              <a:rPr lang="es-AR" sz="3200" b="1" dirty="0"/>
              <a:t>COSTO  no siempre es  EROGACIÓN!</a:t>
            </a:r>
          </a:p>
          <a:p>
            <a:endParaRPr lang="es-AR" sz="3200" dirty="0"/>
          </a:p>
          <a:p>
            <a:r>
              <a:rPr lang="es-AR" sz="3200" b="1" dirty="0"/>
              <a:t>Costos NO </a:t>
            </a:r>
            <a:r>
              <a:rPr lang="es-AR" sz="3200" b="1" dirty="0" err="1"/>
              <a:t>erogables</a:t>
            </a:r>
            <a:r>
              <a:rPr lang="es-AR" sz="3200" dirty="0"/>
              <a:t>: la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amortización</a:t>
            </a:r>
            <a:r>
              <a:rPr lang="es-AR" sz="3200" dirty="0"/>
              <a:t> y/o desgaste de los bienes que uso en el proceso productivo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62709" y="5398532"/>
            <a:ext cx="32238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400" b="1" dirty="0">
                <a:solidFill>
                  <a:srgbClr val="0070C0"/>
                </a:solidFill>
              </a:rPr>
              <a:t>Costos</a:t>
            </a:r>
            <a:endParaRPr lang="es-AR" sz="4400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06" y="4458631"/>
            <a:ext cx="3554569" cy="17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08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16723" y="1161630"/>
            <a:ext cx="8358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400" b="1" dirty="0"/>
              <a:t>Las áreas que generan costos</a:t>
            </a:r>
            <a:endParaRPr lang="es-AR" sz="4400" dirty="0"/>
          </a:p>
        </p:txBody>
      </p:sp>
      <p:pic>
        <p:nvPicPr>
          <p:cNvPr id="3" name="Shape 161">
            <a:extLst>
              <a:ext uri="{FF2B5EF4-FFF2-40B4-BE49-F238E27FC236}">
                <a16:creationId xmlns:a16="http://schemas.microsoft.com/office/drawing/2014/main" id="{30314283-571A-46B0-8FB5-6BFB1D5DB045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"/>
          <a:stretch/>
        </p:blipFill>
        <p:spPr bwMode="auto">
          <a:xfrm>
            <a:off x="2835509" y="2286000"/>
            <a:ext cx="6481975" cy="39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74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978030" y="787773"/>
            <a:ext cx="4032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400" b="1" dirty="0"/>
              <a:t>Clasificación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582615" y="1863969"/>
            <a:ext cx="8153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AR" sz="2400" dirty="0"/>
          </a:p>
        </p:txBody>
      </p:sp>
      <p:sp>
        <p:nvSpPr>
          <p:cNvPr id="4" name="3 Rectángulo"/>
          <p:cNvSpPr/>
          <p:nvPr/>
        </p:nvSpPr>
        <p:spPr>
          <a:xfrm>
            <a:off x="1422400" y="1659466"/>
            <a:ext cx="91439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IMPUTACIÓN</a:t>
            </a:r>
          </a:p>
          <a:p>
            <a:pPr algn="ctr" fontAlgn="base"/>
            <a:br>
              <a:rPr lang="es-AR" sz="2000" dirty="0"/>
            </a:br>
            <a:r>
              <a:rPr lang="es-AR" sz="2400" b="1" dirty="0"/>
              <a:t>Costos directos</a:t>
            </a:r>
            <a:r>
              <a:rPr lang="es-AR" sz="2400" dirty="0"/>
              <a:t>: son aquellos que técnica o económicamente son apropiables en forma inequívoca a cada unidad de costeo.</a:t>
            </a:r>
            <a:endParaRPr lang="es-AR" sz="2400" b="1" dirty="0"/>
          </a:p>
          <a:p>
            <a:pPr algn="ctr" fontAlgn="base"/>
            <a:br>
              <a:rPr lang="es-AR" sz="2400" dirty="0"/>
            </a:br>
            <a:r>
              <a:rPr lang="es-AR" sz="2400" dirty="0"/>
              <a:t>     </a:t>
            </a:r>
            <a:r>
              <a:rPr lang="es-AR" sz="2400" b="1" dirty="0"/>
              <a:t>Costos indirectos</a:t>
            </a:r>
            <a:r>
              <a:rPr lang="es-AR" sz="2400" dirty="0"/>
              <a:t>: son aquellos que técnica o económicamente no se pueden imputar a una unidad de costeo.</a:t>
            </a:r>
            <a:endParaRPr lang="es-AR" sz="2400" b="1" dirty="0"/>
          </a:p>
          <a:p>
            <a:pPr fontAlgn="base"/>
            <a:r>
              <a:rPr lang="es-AR" sz="2400" dirty="0"/>
              <a:t>    Materiales:</a:t>
            </a:r>
          </a:p>
          <a:p>
            <a:pPr lvl="2" fontAlgn="base"/>
            <a:r>
              <a:rPr lang="es-AR" sz="2400" dirty="0"/>
              <a:t>       Directos</a:t>
            </a:r>
          </a:p>
          <a:p>
            <a:pPr lvl="2" fontAlgn="base"/>
            <a:r>
              <a:rPr lang="es-AR" sz="2400" dirty="0"/>
              <a:t>       Indirectos</a:t>
            </a:r>
          </a:p>
          <a:p>
            <a:pPr fontAlgn="base"/>
            <a:r>
              <a:rPr lang="es-AR" sz="2400" dirty="0"/>
              <a:t>    Mano de Obra: </a:t>
            </a:r>
          </a:p>
          <a:p>
            <a:pPr lvl="1" fontAlgn="base"/>
            <a:r>
              <a:rPr lang="es-AR" sz="2400" dirty="0"/>
              <a:t>              Directa</a:t>
            </a:r>
          </a:p>
          <a:p>
            <a:pPr lvl="1" fontAlgn="base"/>
            <a:r>
              <a:rPr lang="es-AR" sz="2400" dirty="0"/>
              <a:t>              Indirecta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82005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2231</Words>
  <Application>Microsoft Office PowerPoint</Application>
  <PresentationFormat>Panorámica</PresentationFormat>
  <Paragraphs>250</Paragraphs>
  <Slides>42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Pregunta…..  Quiénes mutaron al eCommerce???  Modificaron sus precios???</vt:lpstr>
      <vt:lpstr>Presentación de PowerPoint</vt:lpstr>
      <vt:lpstr>Presentación de PowerPoint</vt:lpstr>
      <vt:lpstr>Cuánto cuesta recibir pagos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SILVIA DELSABIO                     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Ferrer</dc:creator>
  <cp:lastModifiedBy>Delsabio,Silvia Alejandra</cp:lastModifiedBy>
  <cp:revision>3</cp:revision>
  <dcterms:created xsi:type="dcterms:W3CDTF">2024-10-16T19:11:00Z</dcterms:created>
  <dcterms:modified xsi:type="dcterms:W3CDTF">2024-11-19T18:40:32Z</dcterms:modified>
</cp:coreProperties>
</file>